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3" r:id="rId5"/>
    <p:sldId id="259" r:id="rId6"/>
    <p:sldId id="275" r:id="rId7"/>
    <p:sldId id="261" r:id="rId8"/>
    <p:sldId id="277" r:id="rId9"/>
    <p:sldId id="280" r:id="rId10"/>
    <p:sldId id="281" r:id="rId11"/>
    <p:sldId id="283" r:id="rId12"/>
    <p:sldId id="267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F89FBE-F13A-4913-8A4F-7C9536F6CE2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8960EA-2AF5-4C29-8814-3DA42F8D898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740664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 Analysis of the Adequacy of the Ashley Formula for Barrier Pillar Design in Underground Coal Mines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228" y="3204098"/>
            <a:ext cx="7391400" cy="319670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Presented by:</a:t>
            </a:r>
          </a:p>
          <a:p>
            <a:pPr algn="ctr"/>
            <a:r>
              <a:rPr lang="en-US" dirty="0"/>
              <a:t>Phillip C. Mullins, PE</a:t>
            </a:r>
          </a:p>
          <a:p>
            <a:pPr algn="ctr"/>
            <a:r>
              <a:rPr lang="en-US" sz="2400" dirty="0"/>
              <a:t>Senior Manager of Permitting &amp; Environmental Affairs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b="1" i="1" dirty="0"/>
              <a:t>Clintwood JOD, LLC</a:t>
            </a:r>
          </a:p>
          <a:p>
            <a:pPr algn="ctr"/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October 29,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F1DDD3-3289-43E7-9F5E-B6948B5B3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343400"/>
            <a:ext cx="3276600" cy="56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2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Ashley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Another empirical formula with great historical significance (early 1900’s).</a:t>
            </a:r>
          </a:p>
          <a:p>
            <a:r>
              <a:rPr lang="en-US" dirty="0"/>
              <a:t>Developed by a seven-member panel commissioned by the state of PA.  The commission was headed by George Ashley (the State Geologist of PA).</a:t>
            </a:r>
          </a:p>
          <a:p>
            <a:r>
              <a:rPr lang="en-US" dirty="0"/>
              <a:t>Their work resulted in the most well known and most used barrier pillar formula in use today.</a:t>
            </a:r>
          </a:p>
          <a:p>
            <a:r>
              <a:rPr lang="en-US" dirty="0"/>
              <a:t>W = 20 + 4T + 0.1D </a:t>
            </a:r>
          </a:p>
          <a:p>
            <a:pPr lvl="1"/>
            <a:r>
              <a:rPr lang="en-US" dirty="0"/>
              <a:t>Units are in feet</a:t>
            </a:r>
          </a:p>
          <a:p>
            <a:pPr lvl="1"/>
            <a:r>
              <a:rPr lang="en-US" dirty="0"/>
              <a:t>W = Width of barrier pillar,  D = depth of overburden (or head, whichever is greater) and T = extracted seam thickness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Pressure Arch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43400"/>
          </a:xfrm>
        </p:spPr>
        <p:txBody>
          <a:bodyPr/>
          <a:lstStyle/>
          <a:p>
            <a:r>
              <a:rPr lang="en-US" dirty="0"/>
              <a:t>Most conservative design approach.</a:t>
            </a:r>
          </a:p>
          <a:p>
            <a:r>
              <a:rPr lang="en-US" dirty="0"/>
              <a:t>Primarily applicable to overburden depths of 650 feet or more.</a:t>
            </a:r>
          </a:p>
          <a:p>
            <a:r>
              <a:rPr lang="en-US" dirty="0"/>
              <a:t>W = 2.625 [(D / 20) + 20]</a:t>
            </a:r>
          </a:p>
          <a:p>
            <a:pPr lvl="1"/>
            <a:r>
              <a:rPr lang="en-US" dirty="0"/>
              <a:t>Units are in feet</a:t>
            </a:r>
          </a:p>
          <a:p>
            <a:pPr lvl="1"/>
            <a:r>
              <a:rPr lang="en-US" dirty="0"/>
              <a:t>W = Width of barrier pillar and D = depth of overburden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Comparison of Empirical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Dunn:  W = [(D-180) / 20)] + 15 </a:t>
            </a:r>
          </a:p>
          <a:p>
            <a:r>
              <a:rPr lang="en-US" dirty="0"/>
              <a:t>Ashley:  W = 20 + 4T + 0.1D </a:t>
            </a:r>
          </a:p>
          <a:p>
            <a:r>
              <a:rPr lang="en-US" dirty="0"/>
              <a:t>Pressure Arch:  W = 2.625 [(D / 20) + 20]</a:t>
            </a:r>
          </a:p>
          <a:p>
            <a:r>
              <a:rPr lang="en-US" b="1" i="1" dirty="0"/>
              <a:t>Q:  What do you notice about the inputs when you compare these three formulas?</a:t>
            </a:r>
          </a:p>
          <a:p>
            <a:r>
              <a:rPr lang="en-US" dirty="0"/>
              <a:t>The Ashley formula considers both overburden depth (D) and seam thickness (T) in computing an appropriate barrier width.  The others consider only D.</a:t>
            </a:r>
          </a:p>
          <a:p>
            <a:r>
              <a:rPr lang="en-US" b="1" i="1" dirty="0"/>
              <a:t>Q:  Why is this significant?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6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ARMPS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24400"/>
          </a:xfrm>
        </p:spPr>
        <p:txBody>
          <a:bodyPr>
            <a:normAutofit/>
          </a:bodyPr>
          <a:lstStyle/>
          <a:p>
            <a:r>
              <a:rPr lang="en-US" dirty="0"/>
              <a:t>Developed by NIOSH, based on statistical analyses of pillar performance in actual coal mines in the United States.</a:t>
            </a:r>
          </a:p>
          <a:p>
            <a:r>
              <a:rPr lang="en-US" dirty="0"/>
              <a:t>Utilizes the Mark-</a:t>
            </a:r>
            <a:r>
              <a:rPr lang="en-US" dirty="0" err="1"/>
              <a:t>Bieniawski</a:t>
            </a:r>
            <a:r>
              <a:rPr lang="en-US" dirty="0"/>
              <a:t> equation with a conservative assumed coal strength of 900 psi.</a:t>
            </a:r>
          </a:p>
          <a:p>
            <a:r>
              <a:rPr lang="en-US" dirty="0"/>
              <a:t>Similar to the Ashley formula, the ARMPS method considers </a:t>
            </a:r>
            <a:r>
              <a:rPr lang="en-US" u="sng" dirty="0"/>
              <a:t>both</a:t>
            </a:r>
            <a:r>
              <a:rPr lang="en-US" dirty="0"/>
              <a:t> overburden depth and extracted seam thickness.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2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24400"/>
          </a:xfrm>
        </p:spPr>
        <p:txBody>
          <a:bodyPr>
            <a:normAutofit/>
          </a:bodyPr>
          <a:lstStyle/>
          <a:p>
            <a:r>
              <a:rPr lang="en-US" dirty="0"/>
              <a:t>Used an Excel spreadsheet to develop graphs of all four design methods.</a:t>
            </a:r>
          </a:p>
          <a:p>
            <a:r>
              <a:rPr lang="en-US" dirty="0"/>
              <a:t>Assumed an extracted seam height (T) of five (5) feet.</a:t>
            </a:r>
          </a:p>
          <a:p>
            <a:r>
              <a:rPr lang="en-US" dirty="0"/>
              <a:t>Varied depth of overburden (D) from 100 feet to 1200 feet.</a:t>
            </a:r>
          </a:p>
          <a:p>
            <a:r>
              <a:rPr lang="en-US" dirty="0"/>
              <a:t>Plotted results on one chart for comparison.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1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335"/>
            <a:ext cx="7498080" cy="944880"/>
          </a:xfrm>
        </p:spPr>
        <p:txBody>
          <a:bodyPr/>
          <a:lstStyle/>
          <a:p>
            <a:pPr algn="ctr"/>
            <a:r>
              <a:rPr lang="en-US" dirty="0"/>
              <a:t>Comparison of Results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36818"/>
            <a:ext cx="7858692" cy="56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981200" y="5334000"/>
            <a:ext cx="1066800" cy="457200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8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Should There be a Minimum Barrier Width?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Studies by Leavitt (1993) and Luo (2001) indicate the permeability of a coal barrier pillar increases as pillar width decreases.</a:t>
            </a:r>
          </a:p>
          <a:p>
            <a:r>
              <a:rPr lang="en-US" dirty="0"/>
              <a:t>Luo found that piping of the barrier pillar </a:t>
            </a:r>
            <a:r>
              <a:rPr lang="en-US" u="sng" dirty="0"/>
              <a:t>could</a:t>
            </a:r>
            <a:r>
              <a:rPr lang="en-US" dirty="0"/>
              <a:t> occur at seepage velocities exceeding 4.7 feet per day.  This velocity may occur when barrier pillars are less than </a:t>
            </a:r>
            <a:r>
              <a:rPr lang="en-US" u="sng" dirty="0"/>
              <a:t>37 feet</a:t>
            </a:r>
            <a:r>
              <a:rPr lang="en-US" dirty="0"/>
              <a:t> in width.</a:t>
            </a:r>
          </a:p>
          <a:p>
            <a:r>
              <a:rPr lang="en-US" dirty="0"/>
              <a:t>Therefore, we recommend a </a:t>
            </a:r>
            <a:r>
              <a:rPr lang="en-US" u="sng" dirty="0"/>
              <a:t>minimum barrier pillar width of forty (40) feet</a:t>
            </a:r>
            <a:r>
              <a:rPr lang="en-US" dirty="0"/>
              <a:t>, regardless of the design method used.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2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823" y="1295400"/>
            <a:ext cx="80772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Ashley Formula: </a:t>
            </a:r>
          </a:p>
          <a:p>
            <a:pPr lvl="1"/>
            <a:r>
              <a:rPr lang="en-US" dirty="0"/>
              <a:t>Is the </a:t>
            </a:r>
            <a:r>
              <a:rPr lang="en-US" u="sng" dirty="0"/>
              <a:t>most conservative</a:t>
            </a:r>
            <a:r>
              <a:rPr lang="en-US" dirty="0"/>
              <a:t> barrier pillar design method which is applicable to all overburden depths.</a:t>
            </a:r>
          </a:p>
          <a:p>
            <a:pPr lvl="1"/>
            <a:r>
              <a:rPr lang="en-US" u="sng" dirty="0"/>
              <a:t>Considers all relevant input parameters</a:t>
            </a:r>
            <a:r>
              <a:rPr lang="en-US" dirty="0"/>
              <a:t>:  overburden depth, head and extracted seam thickness.</a:t>
            </a:r>
          </a:p>
          <a:p>
            <a:pPr lvl="1"/>
            <a:r>
              <a:rPr lang="en-US" dirty="0"/>
              <a:t>Is </a:t>
            </a:r>
            <a:r>
              <a:rPr lang="en-US" u="sng" dirty="0"/>
              <a:t>well known</a:t>
            </a:r>
            <a:r>
              <a:rPr lang="en-US" dirty="0"/>
              <a:t>, is </a:t>
            </a:r>
            <a:r>
              <a:rPr lang="en-US" u="sng" dirty="0"/>
              <a:t>simple to use</a:t>
            </a:r>
            <a:r>
              <a:rPr lang="en-US" dirty="0"/>
              <a:t>, and </a:t>
            </a:r>
            <a:r>
              <a:rPr lang="en-US" u="sng" dirty="0"/>
              <a:t>has a proven history of successful application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Therefore,  the Ashley formula should be viewed as a fully acceptable method of barrier pillar design.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86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functions of a coal barrier pillar.</a:t>
            </a:r>
          </a:p>
          <a:p>
            <a:r>
              <a:rPr lang="en-US" dirty="0"/>
              <a:t>Barrier pillar design methods.</a:t>
            </a:r>
          </a:p>
          <a:p>
            <a:r>
              <a:rPr lang="en-US" dirty="0"/>
              <a:t>Comparison of results using the various design methods.</a:t>
            </a:r>
          </a:p>
          <a:p>
            <a:r>
              <a:rPr lang="en-US" dirty="0"/>
              <a:t>Conclusions as to the validity of the Ashley Formula in relation to SMCRA requirements (</a:t>
            </a:r>
            <a:r>
              <a:rPr lang="en-US" b="1" i="1" dirty="0"/>
              <a:t>the control of impounded underground waters)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Background:  What is a Barrier Pillar?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257800"/>
          </a:xfrm>
        </p:spPr>
        <p:txBody>
          <a:bodyPr>
            <a:normAutofit/>
          </a:bodyPr>
          <a:lstStyle/>
          <a:p>
            <a:r>
              <a:rPr lang="en-US" dirty="0"/>
              <a:t>A barrier pillar is a block of solid coal which serves to </a:t>
            </a:r>
            <a:r>
              <a:rPr lang="en-US" u="sng" dirty="0"/>
              <a:t>isolate</a:t>
            </a:r>
            <a:r>
              <a:rPr lang="en-US" dirty="0"/>
              <a:t> two adjacent underground mines (or two different areas of the same mine) from each other.</a:t>
            </a:r>
          </a:p>
          <a:p>
            <a:r>
              <a:rPr lang="en-US" dirty="0"/>
              <a:t>Barrier pillars are commonly used to isolate active mines from adjacent </a:t>
            </a:r>
            <a:r>
              <a:rPr lang="en-US" u="sng" dirty="0"/>
              <a:t>abandoned mines</a:t>
            </a:r>
            <a:r>
              <a:rPr lang="en-US" dirty="0"/>
              <a:t>.</a:t>
            </a:r>
          </a:p>
          <a:p>
            <a:r>
              <a:rPr lang="en-US" dirty="0"/>
              <a:t>Barrier pillars are designed to </a:t>
            </a:r>
            <a:r>
              <a:rPr lang="en-US" u="sng" dirty="0"/>
              <a:t>ensure roof stability</a:t>
            </a:r>
            <a:r>
              <a:rPr lang="en-US" dirty="0"/>
              <a:t> in active mining areas and to prevent the migration of </a:t>
            </a:r>
            <a:r>
              <a:rPr lang="en-US" u="sng" dirty="0"/>
              <a:t>water and gases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Barrier Pillar?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23" y="1447800"/>
            <a:ext cx="8113378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449" y="111369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Barrier Pillars / Panel Pillars / Outcrop Barriers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68082"/>
            <a:ext cx="3991532" cy="38295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7393" y="2133600"/>
            <a:ext cx="1676400" cy="3293209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Old works or</a:t>
            </a:r>
          </a:p>
          <a:p>
            <a:r>
              <a:rPr lang="en-US" sz="1600" dirty="0"/>
              <a:t>previously mined panel  (with accumulated water)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    (Mine A)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3748755"/>
            <a:ext cx="166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Downslope to Structures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55626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Outcrop Barrier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3657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Barrier </a:t>
            </a:r>
          </a:p>
          <a:p>
            <a:r>
              <a:rPr lang="en-US" sz="1200" dirty="0"/>
              <a:t>Pillar</a:t>
            </a:r>
          </a:p>
        </p:txBody>
      </p:sp>
      <p:sp>
        <p:nvSpPr>
          <p:cNvPr id="17" name="Freeform 16"/>
          <p:cNvSpPr/>
          <p:nvPr/>
        </p:nvSpPr>
        <p:spPr>
          <a:xfrm>
            <a:off x="6452075" y="1623701"/>
            <a:ext cx="316194" cy="4828374"/>
          </a:xfrm>
          <a:custGeom>
            <a:avLst/>
            <a:gdLst>
              <a:gd name="connsiteX0" fmla="*/ 256374 w 316194"/>
              <a:gd name="connsiteY0" fmla="*/ 0 h 4828374"/>
              <a:gd name="connsiteX1" fmla="*/ 273465 w 316194"/>
              <a:gd name="connsiteY1" fmla="*/ 136733 h 4828374"/>
              <a:gd name="connsiteX2" fmla="*/ 290557 w 316194"/>
              <a:gd name="connsiteY2" fmla="*/ 188007 h 4828374"/>
              <a:gd name="connsiteX3" fmla="*/ 299103 w 316194"/>
              <a:gd name="connsiteY3" fmla="*/ 230736 h 4828374"/>
              <a:gd name="connsiteX4" fmla="*/ 316194 w 316194"/>
              <a:gd name="connsiteY4" fmla="*/ 282011 h 4828374"/>
              <a:gd name="connsiteX5" fmla="*/ 307648 w 316194"/>
              <a:gd name="connsiteY5" fmla="*/ 529839 h 4828374"/>
              <a:gd name="connsiteX6" fmla="*/ 290557 w 316194"/>
              <a:gd name="connsiteY6" fmla="*/ 581114 h 4828374"/>
              <a:gd name="connsiteX7" fmla="*/ 282011 w 316194"/>
              <a:gd name="connsiteY7" fmla="*/ 615297 h 4828374"/>
              <a:gd name="connsiteX8" fmla="*/ 290557 w 316194"/>
              <a:gd name="connsiteY8" fmla="*/ 1025495 h 4828374"/>
              <a:gd name="connsiteX9" fmla="*/ 299103 w 316194"/>
              <a:gd name="connsiteY9" fmla="*/ 1076770 h 4828374"/>
              <a:gd name="connsiteX10" fmla="*/ 290557 w 316194"/>
              <a:gd name="connsiteY10" fmla="*/ 1392964 h 4828374"/>
              <a:gd name="connsiteX11" fmla="*/ 273465 w 316194"/>
              <a:gd name="connsiteY11" fmla="*/ 1478422 h 4828374"/>
              <a:gd name="connsiteX12" fmla="*/ 256374 w 316194"/>
              <a:gd name="connsiteY12" fmla="*/ 1811708 h 4828374"/>
              <a:gd name="connsiteX13" fmla="*/ 264919 w 316194"/>
              <a:gd name="connsiteY13" fmla="*/ 1974078 h 4828374"/>
              <a:gd name="connsiteX14" fmla="*/ 256374 w 316194"/>
              <a:gd name="connsiteY14" fmla="*/ 3110669 h 4828374"/>
              <a:gd name="connsiteX15" fmla="*/ 256374 w 316194"/>
              <a:gd name="connsiteY15" fmla="*/ 3649054 h 4828374"/>
              <a:gd name="connsiteX16" fmla="*/ 247828 w 316194"/>
              <a:gd name="connsiteY16" fmla="*/ 3683237 h 4828374"/>
              <a:gd name="connsiteX17" fmla="*/ 256374 w 316194"/>
              <a:gd name="connsiteY17" fmla="*/ 4187439 h 4828374"/>
              <a:gd name="connsiteX18" fmla="*/ 239282 w 316194"/>
              <a:gd name="connsiteY18" fmla="*/ 4264351 h 4828374"/>
              <a:gd name="connsiteX19" fmla="*/ 205099 w 316194"/>
              <a:gd name="connsiteY19" fmla="*/ 4358355 h 4828374"/>
              <a:gd name="connsiteX20" fmla="*/ 196553 w 316194"/>
              <a:gd name="connsiteY20" fmla="*/ 4392538 h 4828374"/>
              <a:gd name="connsiteX21" fmla="*/ 188007 w 316194"/>
              <a:gd name="connsiteY21" fmla="*/ 4418176 h 4828374"/>
              <a:gd name="connsiteX22" fmla="*/ 179461 w 316194"/>
              <a:gd name="connsiteY22" fmla="*/ 4452359 h 4828374"/>
              <a:gd name="connsiteX23" fmla="*/ 136732 w 316194"/>
              <a:gd name="connsiteY23" fmla="*/ 4520725 h 4828374"/>
              <a:gd name="connsiteX24" fmla="*/ 111095 w 316194"/>
              <a:gd name="connsiteY24" fmla="*/ 4623275 h 4828374"/>
              <a:gd name="connsiteX25" fmla="*/ 76912 w 316194"/>
              <a:gd name="connsiteY25" fmla="*/ 4674549 h 4828374"/>
              <a:gd name="connsiteX26" fmla="*/ 51275 w 316194"/>
              <a:gd name="connsiteY26" fmla="*/ 4691641 h 4828374"/>
              <a:gd name="connsiteX27" fmla="*/ 42729 w 316194"/>
              <a:gd name="connsiteY27" fmla="*/ 4717278 h 4828374"/>
              <a:gd name="connsiteX28" fmla="*/ 25637 w 316194"/>
              <a:gd name="connsiteY28" fmla="*/ 4742916 h 4828374"/>
              <a:gd name="connsiteX29" fmla="*/ 17091 w 316194"/>
              <a:gd name="connsiteY29" fmla="*/ 4777099 h 4828374"/>
              <a:gd name="connsiteX30" fmla="*/ 0 w 316194"/>
              <a:gd name="connsiteY30" fmla="*/ 4828374 h 48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16194" h="4828374">
                <a:moveTo>
                  <a:pt x="256374" y="0"/>
                </a:moveTo>
                <a:cubicBezTo>
                  <a:pt x="262071" y="45578"/>
                  <a:pt x="258939" y="93158"/>
                  <a:pt x="273465" y="136733"/>
                </a:cubicBezTo>
                <a:cubicBezTo>
                  <a:pt x="279162" y="153824"/>
                  <a:pt x="287024" y="170341"/>
                  <a:pt x="290557" y="188007"/>
                </a:cubicBezTo>
                <a:cubicBezTo>
                  <a:pt x="293406" y="202250"/>
                  <a:pt x="295281" y="216723"/>
                  <a:pt x="299103" y="230736"/>
                </a:cubicBezTo>
                <a:cubicBezTo>
                  <a:pt x="303843" y="248117"/>
                  <a:pt x="316194" y="282011"/>
                  <a:pt x="316194" y="282011"/>
                </a:cubicBezTo>
                <a:cubicBezTo>
                  <a:pt x="313345" y="364620"/>
                  <a:pt x="314707" y="447483"/>
                  <a:pt x="307648" y="529839"/>
                </a:cubicBezTo>
                <a:cubicBezTo>
                  <a:pt x="306109" y="547789"/>
                  <a:pt x="294927" y="563636"/>
                  <a:pt x="290557" y="581114"/>
                </a:cubicBezTo>
                <a:lnTo>
                  <a:pt x="282011" y="615297"/>
                </a:lnTo>
                <a:cubicBezTo>
                  <a:pt x="284860" y="752030"/>
                  <a:pt x="285495" y="888826"/>
                  <a:pt x="290557" y="1025495"/>
                </a:cubicBezTo>
                <a:cubicBezTo>
                  <a:pt x="291198" y="1042811"/>
                  <a:pt x="299103" y="1059443"/>
                  <a:pt x="299103" y="1076770"/>
                </a:cubicBezTo>
                <a:cubicBezTo>
                  <a:pt x="299103" y="1182206"/>
                  <a:pt x="297273" y="1287742"/>
                  <a:pt x="290557" y="1392964"/>
                </a:cubicBezTo>
                <a:cubicBezTo>
                  <a:pt x="288706" y="1421955"/>
                  <a:pt x="273465" y="1478422"/>
                  <a:pt x="273465" y="1478422"/>
                </a:cubicBezTo>
                <a:cubicBezTo>
                  <a:pt x="269546" y="1545047"/>
                  <a:pt x="256374" y="1757945"/>
                  <a:pt x="256374" y="1811708"/>
                </a:cubicBezTo>
                <a:cubicBezTo>
                  <a:pt x="256374" y="1865906"/>
                  <a:pt x="262071" y="1919955"/>
                  <a:pt x="264919" y="1974078"/>
                </a:cubicBezTo>
                <a:cubicBezTo>
                  <a:pt x="262071" y="2352942"/>
                  <a:pt x="256374" y="2731795"/>
                  <a:pt x="256374" y="3110669"/>
                </a:cubicBezTo>
                <a:cubicBezTo>
                  <a:pt x="256374" y="3275762"/>
                  <a:pt x="283420" y="3473248"/>
                  <a:pt x="256374" y="3649054"/>
                </a:cubicBezTo>
                <a:cubicBezTo>
                  <a:pt x="254588" y="3660662"/>
                  <a:pt x="250677" y="3671843"/>
                  <a:pt x="247828" y="3683237"/>
                </a:cubicBezTo>
                <a:cubicBezTo>
                  <a:pt x="267747" y="3952159"/>
                  <a:pt x="271949" y="3899284"/>
                  <a:pt x="256374" y="4187439"/>
                </a:cubicBezTo>
                <a:cubicBezTo>
                  <a:pt x="255626" y="4201281"/>
                  <a:pt x="243183" y="4248747"/>
                  <a:pt x="239282" y="4264351"/>
                </a:cubicBezTo>
                <a:cubicBezTo>
                  <a:pt x="219687" y="4421106"/>
                  <a:pt x="252001" y="4276277"/>
                  <a:pt x="205099" y="4358355"/>
                </a:cubicBezTo>
                <a:cubicBezTo>
                  <a:pt x="199272" y="4368553"/>
                  <a:pt x="199780" y="4381245"/>
                  <a:pt x="196553" y="4392538"/>
                </a:cubicBezTo>
                <a:cubicBezTo>
                  <a:pt x="194078" y="4401200"/>
                  <a:pt x="190482" y="4409514"/>
                  <a:pt x="188007" y="4418176"/>
                </a:cubicBezTo>
                <a:cubicBezTo>
                  <a:pt x="184780" y="4429469"/>
                  <a:pt x="183585" y="4441362"/>
                  <a:pt x="179461" y="4452359"/>
                </a:cubicBezTo>
                <a:cubicBezTo>
                  <a:pt x="167730" y="4483643"/>
                  <a:pt x="156900" y="4493835"/>
                  <a:pt x="136732" y="4520725"/>
                </a:cubicBezTo>
                <a:cubicBezTo>
                  <a:pt x="130652" y="4557211"/>
                  <a:pt x="128025" y="4589416"/>
                  <a:pt x="111095" y="4623275"/>
                </a:cubicBezTo>
                <a:cubicBezTo>
                  <a:pt x="101909" y="4641648"/>
                  <a:pt x="94003" y="4663154"/>
                  <a:pt x="76912" y="4674549"/>
                </a:cubicBezTo>
                <a:lnTo>
                  <a:pt x="51275" y="4691641"/>
                </a:lnTo>
                <a:cubicBezTo>
                  <a:pt x="48426" y="4700187"/>
                  <a:pt x="46758" y="4709221"/>
                  <a:pt x="42729" y="4717278"/>
                </a:cubicBezTo>
                <a:cubicBezTo>
                  <a:pt x="38136" y="4726465"/>
                  <a:pt x="29683" y="4733475"/>
                  <a:pt x="25637" y="4742916"/>
                </a:cubicBezTo>
                <a:cubicBezTo>
                  <a:pt x="21010" y="4753711"/>
                  <a:pt x="20466" y="4765849"/>
                  <a:pt x="17091" y="4777099"/>
                </a:cubicBezTo>
                <a:cubicBezTo>
                  <a:pt x="11914" y="4794355"/>
                  <a:pt x="0" y="4828374"/>
                  <a:pt x="0" y="4828374"/>
                </a:cubicBezTo>
              </a:path>
            </a:pathLst>
          </a:cu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58000" y="4572000"/>
            <a:ext cx="1660646" cy="0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96000" y="125436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Outcrop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71600" y="1828800"/>
            <a:ext cx="5238572" cy="0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143903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Dip of Coal Seam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6115" y="3934791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(Mine B)</a:t>
            </a:r>
          </a:p>
        </p:txBody>
      </p:sp>
      <p:cxnSp>
        <p:nvCxnSpPr>
          <p:cNvPr id="29" name="Curved Connector 28"/>
          <p:cNvCxnSpPr/>
          <p:nvPr/>
        </p:nvCxnSpPr>
        <p:spPr>
          <a:xfrm>
            <a:off x="1447800" y="2514600"/>
            <a:ext cx="1714500" cy="228600"/>
          </a:xfrm>
          <a:prstGeom prst="curvedConnector3">
            <a:avLst>
              <a:gd name="adj1" fmla="val 50997"/>
            </a:avLst>
          </a:pr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1371600" y="4457700"/>
            <a:ext cx="1714500" cy="228600"/>
          </a:xfrm>
          <a:prstGeom prst="curvedConnector3">
            <a:avLst>
              <a:gd name="adj1" fmla="val 49502"/>
            </a:avLst>
          </a:pr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9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Barrier Pillars and SMCRA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/>
              <a:t>SMCRA requires underground coal mines to be designed to prevent the uncontrolled release of water from the underground workings.</a:t>
            </a:r>
          </a:p>
          <a:p>
            <a:r>
              <a:rPr lang="en-US" dirty="0"/>
              <a:t>In this context, barrier pillars are used to prevent accumulations of water in Mine A from breaking through into Mine B and increasing the head pressure on Mine B’s outcrop barrier.  </a:t>
            </a:r>
          </a:p>
        </p:txBody>
      </p:sp>
    </p:spTree>
    <p:extLst>
      <p:ext uri="{BB962C8B-B14F-4D97-AF65-F5344CB8AC3E}">
        <p14:creationId xmlns:p14="http://schemas.microsoft.com/office/powerpoint/2010/main" val="13559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0316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SMCRA, Barrier Pillars &amp; Outcrop Barriers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68082"/>
            <a:ext cx="3991532" cy="38295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7393" y="2133600"/>
            <a:ext cx="1676400" cy="3293209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Old works or</a:t>
            </a:r>
          </a:p>
          <a:p>
            <a:r>
              <a:rPr lang="en-US" sz="1600" dirty="0"/>
              <a:t>previously mined panel  (with accumulated water)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    (Mine A)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3748755"/>
            <a:ext cx="166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Downslope to Structures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5578979"/>
            <a:ext cx="12192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Outcrop Barrier: </a:t>
            </a:r>
          </a:p>
          <a:p>
            <a:r>
              <a:rPr lang="en-US" sz="1400" dirty="0"/>
              <a:t>W = H + 50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3657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Barrier </a:t>
            </a:r>
          </a:p>
          <a:p>
            <a:r>
              <a:rPr lang="en-US" sz="1200" dirty="0"/>
              <a:t>Pillar</a:t>
            </a:r>
          </a:p>
        </p:txBody>
      </p:sp>
      <p:sp>
        <p:nvSpPr>
          <p:cNvPr id="17" name="Freeform 16"/>
          <p:cNvSpPr/>
          <p:nvPr/>
        </p:nvSpPr>
        <p:spPr>
          <a:xfrm>
            <a:off x="6452075" y="1623701"/>
            <a:ext cx="316194" cy="4828374"/>
          </a:xfrm>
          <a:custGeom>
            <a:avLst/>
            <a:gdLst>
              <a:gd name="connsiteX0" fmla="*/ 256374 w 316194"/>
              <a:gd name="connsiteY0" fmla="*/ 0 h 4828374"/>
              <a:gd name="connsiteX1" fmla="*/ 273465 w 316194"/>
              <a:gd name="connsiteY1" fmla="*/ 136733 h 4828374"/>
              <a:gd name="connsiteX2" fmla="*/ 290557 w 316194"/>
              <a:gd name="connsiteY2" fmla="*/ 188007 h 4828374"/>
              <a:gd name="connsiteX3" fmla="*/ 299103 w 316194"/>
              <a:gd name="connsiteY3" fmla="*/ 230736 h 4828374"/>
              <a:gd name="connsiteX4" fmla="*/ 316194 w 316194"/>
              <a:gd name="connsiteY4" fmla="*/ 282011 h 4828374"/>
              <a:gd name="connsiteX5" fmla="*/ 307648 w 316194"/>
              <a:gd name="connsiteY5" fmla="*/ 529839 h 4828374"/>
              <a:gd name="connsiteX6" fmla="*/ 290557 w 316194"/>
              <a:gd name="connsiteY6" fmla="*/ 581114 h 4828374"/>
              <a:gd name="connsiteX7" fmla="*/ 282011 w 316194"/>
              <a:gd name="connsiteY7" fmla="*/ 615297 h 4828374"/>
              <a:gd name="connsiteX8" fmla="*/ 290557 w 316194"/>
              <a:gd name="connsiteY8" fmla="*/ 1025495 h 4828374"/>
              <a:gd name="connsiteX9" fmla="*/ 299103 w 316194"/>
              <a:gd name="connsiteY9" fmla="*/ 1076770 h 4828374"/>
              <a:gd name="connsiteX10" fmla="*/ 290557 w 316194"/>
              <a:gd name="connsiteY10" fmla="*/ 1392964 h 4828374"/>
              <a:gd name="connsiteX11" fmla="*/ 273465 w 316194"/>
              <a:gd name="connsiteY11" fmla="*/ 1478422 h 4828374"/>
              <a:gd name="connsiteX12" fmla="*/ 256374 w 316194"/>
              <a:gd name="connsiteY12" fmla="*/ 1811708 h 4828374"/>
              <a:gd name="connsiteX13" fmla="*/ 264919 w 316194"/>
              <a:gd name="connsiteY13" fmla="*/ 1974078 h 4828374"/>
              <a:gd name="connsiteX14" fmla="*/ 256374 w 316194"/>
              <a:gd name="connsiteY14" fmla="*/ 3110669 h 4828374"/>
              <a:gd name="connsiteX15" fmla="*/ 256374 w 316194"/>
              <a:gd name="connsiteY15" fmla="*/ 3649054 h 4828374"/>
              <a:gd name="connsiteX16" fmla="*/ 247828 w 316194"/>
              <a:gd name="connsiteY16" fmla="*/ 3683237 h 4828374"/>
              <a:gd name="connsiteX17" fmla="*/ 256374 w 316194"/>
              <a:gd name="connsiteY17" fmla="*/ 4187439 h 4828374"/>
              <a:gd name="connsiteX18" fmla="*/ 239282 w 316194"/>
              <a:gd name="connsiteY18" fmla="*/ 4264351 h 4828374"/>
              <a:gd name="connsiteX19" fmla="*/ 205099 w 316194"/>
              <a:gd name="connsiteY19" fmla="*/ 4358355 h 4828374"/>
              <a:gd name="connsiteX20" fmla="*/ 196553 w 316194"/>
              <a:gd name="connsiteY20" fmla="*/ 4392538 h 4828374"/>
              <a:gd name="connsiteX21" fmla="*/ 188007 w 316194"/>
              <a:gd name="connsiteY21" fmla="*/ 4418176 h 4828374"/>
              <a:gd name="connsiteX22" fmla="*/ 179461 w 316194"/>
              <a:gd name="connsiteY22" fmla="*/ 4452359 h 4828374"/>
              <a:gd name="connsiteX23" fmla="*/ 136732 w 316194"/>
              <a:gd name="connsiteY23" fmla="*/ 4520725 h 4828374"/>
              <a:gd name="connsiteX24" fmla="*/ 111095 w 316194"/>
              <a:gd name="connsiteY24" fmla="*/ 4623275 h 4828374"/>
              <a:gd name="connsiteX25" fmla="*/ 76912 w 316194"/>
              <a:gd name="connsiteY25" fmla="*/ 4674549 h 4828374"/>
              <a:gd name="connsiteX26" fmla="*/ 51275 w 316194"/>
              <a:gd name="connsiteY26" fmla="*/ 4691641 h 4828374"/>
              <a:gd name="connsiteX27" fmla="*/ 42729 w 316194"/>
              <a:gd name="connsiteY27" fmla="*/ 4717278 h 4828374"/>
              <a:gd name="connsiteX28" fmla="*/ 25637 w 316194"/>
              <a:gd name="connsiteY28" fmla="*/ 4742916 h 4828374"/>
              <a:gd name="connsiteX29" fmla="*/ 17091 w 316194"/>
              <a:gd name="connsiteY29" fmla="*/ 4777099 h 4828374"/>
              <a:gd name="connsiteX30" fmla="*/ 0 w 316194"/>
              <a:gd name="connsiteY30" fmla="*/ 4828374 h 48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16194" h="4828374">
                <a:moveTo>
                  <a:pt x="256374" y="0"/>
                </a:moveTo>
                <a:cubicBezTo>
                  <a:pt x="262071" y="45578"/>
                  <a:pt x="258939" y="93158"/>
                  <a:pt x="273465" y="136733"/>
                </a:cubicBezTo>
                <a:cubicBezTo>
                  <a:pt x="279162" y="153824"/>
                  <a:pt x="287024" y="170341"/>
                  <a:pt x="290557" y="188007"/>
                </a:cubicBezTo>
                <a:cubicBezTo>
                  <a:pt x="293406" y="202250"/>
                  <a:pt x="295281" y="216723"/>
                  <a:pt x="299103" y="230736"/>
                </a:cubicBezTo>
                <a:cubicBezTo>
                  <a:pt x="303843" y="248117"/>
                  <a:pt x="316194" y="282011"/>
                  <a:pt x="316194" y="282011"/>
                </a:cubicBezTo>
                <a:cubicBezTo>
                  <a:pt x="313345" y="364620"/>
                  <a:pt x="314707" y="447483"/>
                  <a:pt x="307648" y="529839"/>
                </a:cubicBezTo>
                <a:cubicBezTo>
                  <a:pt x="306109" y="547789"/>
                  <a:pt x="294927" y="563636"/>
                  <a:pt x="290557" y="581114"/>
                </a:cubicBezTo>
                <a:lnTo>
                  <a:pt x="282011" y="615297"/>
                </a:lnTo>
                <a:cubicBezTo>
                  <a:pt x="284860" y="752030"/>
                  <a:pt x="285495" y="888826"/>
                  <a:pt x="290557" y="1025495"/>
                </a:cubicBezTo>
                <a:cubicBezTo>
                  <a:pt x="291198" y="1042811"/>
                  <a:pt x="299103" y="1059443"/>
                  <a:pt x="299103" y="1076770"/>
                </a:cubicBezTo>
                <a:cubicBezTo>
                  <a:pt x="299103" y="1182206"/>
                  <a:pt x="297273" y="1287742"/>
                  <a:pt x="290557" y="1392964"/>
                </a:cubicBezTo>
                <a:cubicBezTo>
                  <a:pt x="288706" y="1421955"/>
                  <a:pt x="273465" y="1478422"/>
                  <a:pt x="273465" y="1478422"/>
                </a:cubicBezTo>
                <a:cubicBezTo>
                  <a:pt x="269546" y="1545047"/>
                  <a:pt x="256374" y="1757945"/>
                  <a:pt x="256374" y="1811708"/>
                </a:cubicBezTo>
                <a:cubicBezTo>
                  <a:pt x="256374" y="1865906"/>
                  <a:pt x="262071" y="1919955"/>
                  <a:pt x="264919" y="1974078"/>
                </a:cubicBezTo>
                <a:cubicBezTo>
                  <a:pt x="262071" y="2352942"/>
                  <a:pt x="256374" y="2731795"/>
                  <a:pt x="256374" y="3110669"/>
                </a:cubicBezTo>
                <a:cubicBezTo>
                  <a:pt x="256374" y="3275762"/>
                  <a:pt x="283420" y="3473248"/>
                  <a:pt x="256374" y="3649054"/>
                </a:cubicBezTo>
                <a:cubicBezTo>
                  <a:pt x="254588" y="3660662"/>
                  <a:pt x="250677" y="3671843"/>
                  <a:pt x="247828" y="3683237"/>
                </a:cubicBezTo>
                <a:cubicBezTo>
                  <a:pt x="267747" y="3952159"/>
                  <a:pt x="271949" y="3899284"/>
                  <a:pt x="256374" y="4187439"/>
                </a:cubicBezTo>
                <a:cubicBezTo>
                  <a:pt x="255626" y="4201281"/>
                  <a:pt x="243183" y="4248747"/>
                  <a:pt x="239282" y="4264351"/>
                </a:cubicBezTo>
                <a:cubicBezTo>
                  <a:pt x="219687" y="4421106"/>
                  <a:pt x="252001" y="4276277"/>
                  <a:pt x="205099" y="4358355"/>
                </a:cubicBezTo>
                <a:cubicBezTo>
                  <a:pt x="199272" y="4368553"/>
                  <a:pt x="199780" y="4381245"/>
                  <a:pt x="196553" y="4392538"/>
                </a:cubicBezTo>
                <a:cubicBezTo>
                  <a:pt x="194078" y="4401200"/>
                  <a:pt x="190482" y="4409514"/>
                  <a:pt x="188007" y="4418176"/>
                </a:cubicBezTo>
                <a:cubicBezTo>
                  <a:pt x="184780" y="4429469"/>
                  <a:pt x="183585" y="4441362"/>
                  <a:pt x="179461" y="4452359"/>
                </a:cubicBezTo>
                <a:cubicBezTo>
                  <a:pt x="167730" y="4483643"/>
                  <a:pt x="156900" y="4493835"/>
                  <a:pt x="136732" y="4520725"/>
                </a:cubicBezTo>
                <a:cubicBezTo>
                  <a:pt x="130652" y="4557211"/>
                  <a:pt x="128025" y="4589416"/>
                  <a:pt x="111095" y="4623275"/>
                </a:cubicBezTo>
                <a:cubicBezTo>
                  <a:pt x="101909" y="4641648"/>
                  <a:pt x="94003" y="4663154"/>
                  <a:pt x="76912" y="4674549"/>
                </a:cubicBezTo>
                <a:lnTo>
                  <a:pt x="51275" y="4691641"/>
                </a:lnTo>
                <a:cubicBezTo>
                  <a:pt x="48426" y="4700187"/>
                  <a:pt x="46758" y="4709221"/>
                  <a:pt x="42729" y="4717278"/>
                </a:cubicBezTo>
                <a:cubicBezTo>
                  <a:pt x="38136" y="4726465"/>
                  <a:pt x="29683" y="4733475"/>
                  <a:pt x="25637" y="4742916"/>
                </a:cubicBezTo>
                <a:cubicBezTo>
                  <a:pt x="21010" y="4753711"/>
                  <a:pt x="20466" y="4765849"/>
                  <a:pt x="17091" y="4777099"/>
                </a:cubicBezTo>
                <a:cubicBezTo>
                  <a:pt x="11914" y="4794355"/>
                  <a:pt x="0" y="4828374"/>
                  <a:pt x="0" y="4828374"/>
                </a:cubicBezTo>
              </a:path>
            </a:pathLst>
          </a:cu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58000" y="4572000"/>
            <a:ext cx="1660646" cy="0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96000" y="125436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Outcrop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71600" y="1828800"/>
            <a:ext cx="5238572" cy="0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143903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Dip of Coal Seam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6115" y="3934791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(Mine B)</a:t>
            </a:r>
          </a:p>
        </p:txBody>
      </p:sp>
      <p:cxnSp>
        <p:nvCxnSpPr>
          <p:cNvPr id="29" name="Curved Connector 28"/>
          <p:cNvCxnSpPr/>
          <p:nvPr/>
        </p:nvCxnSpPr>
        <p:spPr>
          <a:xfrm>
            <a:off x="1447800" y="2514600"/>
            <a:ext cx="1714500" cy="228600"/>
          </a:xfrm>
          <a:prstGeom prst="curvedConnector3">
            <a:avLst>
              <a:gd name="adj1" fmla="val 50997"/>
            </a:avLst>
          </a:pr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1371600" y="4457700"/>
            <a:ext cx="1714500" cy="228600"/>
          </a:xfrm>
          <a:prstGeom prst="curvedConnector3">
            <a:avLst>
              <a:gd name="adj1" fmla="val 49502"/>
            </a:avLst>
          </a:pr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6482" y="2819400"/>
            <a:ext cx="1371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5058" y="2480846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Design H = 50’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12193" y="5029200"/>
            <a:ext cx="1371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17487" y="5105400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 = 100’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4732" y="5029199"/>
            <a:ext cx="24092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Outcrop Barrier (Mine B)</a:t>
            </a:r>
            <a:r>
              <a:rPr lang="en-US" sz="1400" dirty="0">
                <a:solidFill>
                  <a:srgbClr val="FF0000"/>
                </a:solidFill>
              </a:rPr>
              <a:t>:</a:t>
            </a:r>
          </a:p>
          <a:p>
            <a:r>
              <a:rPr lang="en-US" sz="1400" dirty="0">
                <a:solidFill>
                  <a:srgbClr val="FF0000"/>
                </a:solidFill>
              </a:rPr>
              <a:t>- Original Design H = 50’</a:t>
            </a:r>
          </a:p>
          <a:p>
            <a:r>
              <a:rPr lang="en-US" sz="1400" dirty="0">
                <a:solidFill>
                  <a:srgbClr val="FF0000"/>
                </a:solidFill>
              </a:rPr>
              <a:t>- Add.  H from Mine A = 100’</a:t>
            </a:r>
          </a:p>
          <a:p>
            <a:r>
              <a:rPr lang="en-US" sz="1400" dirty="0">
                <a:solidFill>
                  <a:srgbClr val="FF0000"/>
                </a:solidFill>
              </a:rPr>
              <a:t>- Actual H on Outcrop Barrier        = 50’ + 100’ = 150’</a:t>
            </a:r>
          </a:p>
          <a:p>
            <a:r>
              <a:rPr lang="en-US" sz="1400" dirty="0">
                <a:solidFill>
                  <a:srgbClr val="FF0000"/>
                </a:solidFill>
              </a:rPr>
              <a:t>- Potential Hazard if Barrier Pillar Between Mines Fails 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7393" y="792704"/>
            <a:ext cx="8036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SMCRA requires the prevention of uncontrolled releases of water from UG mines</a:t>
            </a:r>
          </a:p>
          <a:p>
            <a:r>
              <a:rPr lang="en-US" dirty="0">
                <a:solidFill>
                  <a:srgbClr val="FF0000"/>
                </a:solidFill>
              </a:rPr>
              <a:t>(also known as “blowouts”).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61292" y="3204707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Actual H = 150’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5058" y="3507061"/>
            <a:ext cx="1371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>
            <a:off x="6224866" y="3278461"/>
            <a:ext cx="1714500" cy="228600"/>
          </a:xfrm>
          <a:prstGeom prst="curvedConnector3">
            <a:avLst>
              <a:gd name="adj1" fmla="val 50997"/>
            </a:avLst>
          </a:prstGeom>
          <a:ln w="25400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00" y="2945528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Potential Blowout</a:t>
            </a:r>
          </a:p>
        </p:txBody>
      </p:sp>
    </p:spTree>
    <p:extLst>
      <p:ext uri="{BB962C8B-B14F-4D97-AF65-F5344CB8AC3E}">
        <p14:creationId xmlns:p14="http://schemas.microsoft.com/office/powerpoint/2010/main" val="205059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Barrier Pillar Design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38288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are </a:t>
            </a:r>
            <a:r>
              <a:rPr lang="en-US" u="sng" dirty="0"/>
              <a:t>empirical</a:t>
            </a:r>
            <a:r>
              <a:rPr lang="en-US" dirty="0"/>
              <a:t> formulas which have been around for decades (Dunn,  Ashley, Pressure Arch).</a:t>
            </a:r>
          </a:p>
          <a:p>
            <a:r>
              <a:rPr lang="en-US" dirty="0"/>
              <a:t>NIOSH’s </a:t>
            </a:r>
            <a:r>
              <a:rPr lang="en-US" u="sng" dirty="0"/>
              <a:t>ARMPS</a:t>
            </a:r>
            <a:r>
              <a:rPr lang="en-US" dirty="0"/>
              <a:t> program is a more recent approach based on </a:t>
            </a:r>
            <a:r>
              <a:rPr lang="en-US" u="sng" dirty="0"/>
              <a:t>statistical analysis</a:t>
            </a:r>
            <a:r>
              <a:rPr lang="en-US" dirty="0"/>
              <a:t> of actual coal mine case studies and has grown in popularity.</a:t>
            </a:r>
          </a:p>
          <a:p>
            <a:r>
              <a:rPr lang="en-US" dirty="0"/>
              <a:t>The </a:t>
            </a:r>
            <a:r>
              <a:rPr lang="en-US" u="sng" dirty="0"/>
              <a:t>Ashley formula </a:t>
            </a:r>
            <a:r>
              <a:rPr lang="en-US" dirty="0"/>
              <a:t>is commonly used by industry mining engineers to design barrier pillars (used for the past 100 years).</a:t>
            </a:r>
          </a:p>
          <a:p>
            <a:r>
              <a:rPr lang="en-US" b="1" i="1" dirty="0"/>
              <a:t>Q:  How do these formulas compare and how does the Ashley Formula measure up?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0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Dunn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earliest empirical formulas.</a:t>
            </a:r>
          </a:p>
          <a:p>
            <a:r>
              <a:rPr lang="en-US" dirty="0"/>
              <a:t>Developed in England in the late 1800’s.</a:t>
            </a:r>
          </a:p>
          <a:p>
            <a:r>
              <a:rPr lang="en-US" dirty="0"/>
              <a:t>W = [(D-180) / 20)] + 15 </a:t>
            </a:r>
          </a:p>
          <a:p>
            <a:pPr lvl="1"/>
            <a:r>
              <a:rPr lang="en-US" dirty="0"/>
              <a:t>Units are in feet</a:t>
            </a:r>
          </a:p>
          <a:p>
            <a:pPr lvl="1"/>
            <a:r>
              <a:rPr lang="en-US" dirty="0"/>
              <a:t>W = Width of barrier pillar and D = depth of overburden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49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648</TotalTime>
  <Words>1026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Gill Sans MT</vt:lpstr>
      <vt:lpstr>Verdana</vt:lpstr>
      <vt:lpstr>Wingdings</vt:lpstr>
      <vt:lpstr>Wingdings 2</vt:lpstr>
      <vt:lpstr>Solstice</vt:lpstr>
      <vt:lpstr>An Analysis of the Adequacy of the Ashley Formula for Barrier Pillar Design in Underground Coal Mines</vt:lpstr>
      <vt:lpstr>Overview</vt:lpstr>
      <vt:lpstr>Background:  What is a Barrier Pillar?</vt:lpstr>
      <vt:lpstr>What is a Barrier Pillar?</vt:lpstr>
      <vt:lpstr>Barrier Pillars / Panel Pillars / Outcrop Barriers</vt:lpstr>
      <vt:lpstr>Barrier Pillars and SMCRA</vt:lpstr>
      <vt:lpstr>SMCRA, Barrier Pillars &amp; Outcrop Barriers</vt:lpstr>
      <vt:lpstr>Barrier Pillar Design Formulas</vt:lpstr>
      <vt:lpstr>The Dunn Rule</vt:lpstr>
      <vt:lpstr>The Ashley Formula</vt:lpstr>
      <vt:lpstr>The Pressure Arch Formula</vt:lpstr>
      <vt:lpstr>Comparison of Empirical Formulas</vt:lpstr>
      <vt:lpstr>The ARMPS Program</vt:lpstr>
      <vt:lpstr>Comparison of Results</vt:lpstr>
      <vt:lpstr>Comparison of Results</vt:lpstr>
      <vt:lpstr>Should There be a Minimum Barrier Width?</vt:lpstr>
      <vt:lpstr>Conclusions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the Adequacy of the Ashley Formula for Barrier Pillar Design in Underground Coal Mines</dc:title>
  <dc:creator>Mullins, Phillip (DMME)</dc:creator>
  <cp:lastModifiedBy>Phil Mullins</cp:lastModifiedBy>
  <cp:revision>61</cp:revision>
  <dcterms:created xsi:type="dcterms:W3CDTF">2015-12-18T13:27:30Z</dcterms:created>
  <dcterms:modified xsi:type="dcterms:W3CDTF">2020-10-21T11:57:42Z</dcterms:modified>
</cp:coreProperties>
</file>