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455" r:id="rId2"/>
    <p:sldId id="535" r:id="rId3"/>
    <p:sldId id="574" r:id="rId4"/>
    <p:sldId id="576" r:id="rId5"/>
    <p:sldId id="456" r:id="rId6"/>
    <p:sldId id="457" r:id="rId7"/>
    <p:sldId id="458" r:id="rId8"/>
    <p:sldId id="459" r:id="rId9"/>
    <p:sldId id="460" r:id="rId10"/>
    <p:sldId id="461" r:id="rId11"/>
    <p:sldId id="275" r:id="rId12"/>
    <p:sldId id="463" r:id="rId13"/>
    <p:sldId id="464" r:id="rId14"/>
    <p:sldId id="466" r:id="rId15"/>
    <p:sldId id="467" r:id="rId16"/>
    <p:sldId id="468" r:id="rId17"/>
    <p:sldId id="469" r:id="rId18"/>
    <p:sldId id="470" r:id="rId19"/>
    <p:sldId id="472" r:id="rId20"/>
    <p:sldId id="475" r:id="rId21"/>
    <p:sldId id="476" r:id="rId22"/>
    <p:sldId id="479" r:id="rId23"/>
    <p:sldId id="485" r:id="rId24"/>
    <p:sldId id="486" r:id="rId25"/>
    <p:sldId id="481" r:id="rId26"/>
    <p:sldId id="482" r:id="rId27"/>
    <p:sldId id="534" r:id="rId28"/>
    <p:sldId id="484" r:id="rId29"/>
    <p:sldId id="546" r:id="rId30"/>
    <p:sldId id="487" r:id="rId31"/>
    <p:sldId id="488" r:id="rId32"/>
    <p:sldId id="491" r:id="rId33"/>
    <p:sldId id="492" r:id="rId34"/>
    <p:sldId id="276" r:id="rId35"/>
    <p:sldId id="277" r:id="rId36"/>
    <p:sldId id="516" r:id="rId37"/>
    <p:sldId id="454" r:id="rId38"/>
    <p:sldId id="518" r:id="rId39"/>
    <p:sldId id="580" r:id="rId40"/>
    <p:sldId id="496" r:id="rId41"/>
    <p:sldId id="497" r:id="rId42"/>
    <p:sldId id="498" r:id="rId43"/>
    <p:sldId id="499" r:id="rId44"/>
    <p:sldId id="500" r:id="rId45"/>
    <p:sldId id="501" r:id="rId46"/>
    <p:sldId id="507" r:id="rId47"/>
    <p:sldId id="555" r:id="rId48"/>
    <p:sldId id="508" r:id="rId49"/>
    <p:sldId id="579" r:id="rId5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66"/>
    <a:srgbClr val="CC3300"/>
    <a:srgbClr val="FFFF00"/>
    <a:srgbClr val="CCCCFF"/>
    <a:srgbClr val="990000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32" autoAdjust="0"/>
  </p:normalViewPr>
  <p:slideViewPr>
    <p:cSldViewPr>
      <p:cViewPr varScale="1">
        <p:scale>
          <a:sx n="85" d="100"/>
          <a:sy n="85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76AE6-FCDF-4631-B486-927E95392D0D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2C0E3-2870-4522-B362-9B14AAB5B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2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004F53C-FA20-4AFA-9FF2-10D6124BB2CE}" type="datetimeFigureOut">
              <a:rPr lang="en-US" smtClean="0"/>
              <a:pPr/>
              <a:t>3/27/2018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64037EC-5BB3-43C4-9C15-B45496E9EB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753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037EC-5BB3-43C4-9C15-B45496E9EB7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037EC-5BB3-43C4-9C15-B45496E9EB7F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037EC-5BB3-43C4-9C15-B45496E9EB7F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049FB-D4E1-4429-BD45-594610A2782B}" type="datetimeFigureOut">
              <a:rPr lang="en-US" smtClean="0"/>
              <a:pPr/>
              <a:t>3/27/2018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7E9D60-B0FD-424E-8D31-0510BD8CAA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049FB-D4E1-4429-BD45-594610A2782B}" type="datetimeFigureOut">
              <a:rPr lang="en-US" smtClean="0"/>
              <a:pPr/>
              <a:t>3/27/2018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7E9D60-B0FD-424E-8D31-0510BD8CAA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049FB-D4E1-4429-BD45-594610A2782B}" type="datetimeFigureOut">
              <a:rPr lang="en-US" smtClean="0"/>
              <a:pPr/>
              <a:t>3/27/2018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7E9D60-B0FD-424E-8D31-0510BD8CAA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049FB-D4E1-4429-BD45-594610A2782B}" type="datetimeFigureOut">
              <a:rPr lang="en-US" smtClean="0"/>
              <a:pPr/>
              <a:t>3/27/2018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7E9D60-B0FD-424E-8D31-0510BD8CAA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049FB-D4E1-4429-BD45-594610A2782B}" type="datetimeFigureOut">
              <a:rPr lang="en-US" smtClean="0"/>
              <a:pPr/>
              <a:t>3/27/2018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7E9D60-B0FD-424E-8D31-0510BD8CAA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049FB-D4E1-4429-BD45-594610A2782B}" type="datetimeFigureOut">
              <a:rPr lang="en-US" smtClean="0"/>
              <a:pPr/>
              <a:t>3/27/2018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7E9D60-B0FD-424E-8D31-0510BD8CAA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049FB-D4E1-4429-BD45-594610A2782B}" type="datetimeFigureOut">
              <a:rPr lang="en-US" smtClean="0"/>
              <a:pPr/>
              <a:t>3/27/2018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7E9D60-B0FD-424E-8D31-0510BD8CAA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049FB-D4E1-4429-BD45-594610A2782B}" type="datetimeFigureOut">
              <a:rPr lang="en-US" smtClean="0"/>
              <a:pPr/>
              <a:t>3/27/2018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7E9D60-B0FD-424E-8D31-0510BD8CAA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049FB-D4E1-4429-BD45-594610A2782B}" type="datetimeFigureOut">
              <a:rPr lang="en-US" smtClean="0"/>
              <a:pPr/>
              <a:t>3/27/2018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7E9D60-B0FD-424E-8D31-0510BD8CAA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049FB-D4E1-4429-BD45-594610A2782B}" type="datetimeFigureOut">
              <a:rPr lang="en-US" smtClean="0"/>
              <a:pPr/>
              <a:t>3/27/2018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7E9D60-B0FD-424E-8D31-0510BD8CAA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344049FB-D4E1-4429-BD45-594610A2782B}" type="datetimeFigureOut">
              <a:rPr lang="en-US" smtClean="0"/>
              <a:pPr/>
              <a:t>3/27/2018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007E9D60-B0FD-424E-8D31-0510BD8CAA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44049FB-D4E1-4429-BD45-594610A2782B}" type="datetimeFigureOut">
              <a:rPr lang="en-US" smtClean="0"/>
              <a:pPr/>
              <a:t>3/27/2018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007E9D60-B0FD-424E-8D31-0510BD8CAA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33396" y="1676400"/>
            <a:ext cx="7772400" cy="365125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sz="3200" dirty="0" smtClean="0"/>
              <a:t>BY: Gary Brill, PE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57200" y="152400"/>
            <a:ext cx="7772400" cy="1974850"/>
          </a:xfrm>
        </p:spPr>
        <p:txBody>
          <a:bodyPr/>
          <a:lstStyle/>
          <a:p>
            <a:r>
              <a:rPr lang="en-US" dirty="0" smtClean="0"/>
              <a:t>Coal Refuse Materials–Common Mistakes and Misconceptions</a:t>
            </a:r>
            <a:endParaRPr lang="en-US" dirty="0"/>
          </a:p>
        </p:txBody>
      </p:sp>
      <p:pic>
        <p:nvPicPr>
          <p:cNvPr id="1026" name="Picture 2" descr="I:\Pictures\BRILL\Mocassin Hollow\2014 Cert\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03" y="1447800"/>
            <a:ext cx="3368040" cy="252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Pictures\BRILL\Miller Cove\2014 Annual Cert\100_3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07" y="3972968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40297"/>
            <a:ext cx="2804450" cy="431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303" y="6177484"/>
            <a:ext cx="2791097" cy="620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7304" y="5410201"/>
            <a:ext cx="3726696" cy="70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GBrill\Technical Papers\Coal Seminar\100_2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" y="114310"/>
            <a:ext cx="8890796" cy="666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61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143098"/>
            <a:ext cx="8763000" cy="657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GBrill\Technical Papers\Coal Seminar\100_0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40004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76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04800"/>
            <a:ext cx="8001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tx2">
                    <a:lumMod val="90000"/>
                  </a:schemeClr>
                </a:solidFill>
              </a:rPr>
              <a:t>Misconceptions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Over-compaction results in a higher friction angle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Over-compaction results in a better material permeability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Over-compaction makes the dam safer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186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GBrill\Technical Papers\Coal Seminar\100_4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7" y="1118175"/>
            <a:ext cx="7624765" cy="571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2999" y="3810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Futura Md BT" panose="020B0802020204020204" pitchFamily="34" charset="0"/>
              </a:rPr>
              <a:t>95</a:t>
            </a:r>
            <a:r>
              <a:rPr lang="en-US" sz="3600" dirty="0" smtClean="0"/>
              <a:t>% of What?  Let’s Go to the Lab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7811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GBrill\Technical Papers\Coal Seminar\100_4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534400" cy="640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04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GBrill\Technical Papers\Coal Seminar\100_4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645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57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GBrill\Technical Papers\Coal Seminar\100_4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57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6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GBrill\Technical Papers\Coal Seminar\100_40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57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36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GBrill\Technical Papers\Coal Seminar\100_4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1"/>
            <a:ext cx="4165979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GBrill\Technical Papers\Coal Seminar\100_4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379" y="1714501"/>
            <a:ext cx="4805271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GBrill\Technical Papers\Coal Seminar\100_4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733800"/>
            <a:ext cx="4136949" cy="310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1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676400"/>
            <a:ext cx="7772400" cy="32766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Coarse Refuse Placement, Compaction and Testing</a:t>
            </a:r>
          </a:p>
          <a:p>
            <a:endParaRPr lang="en-US" sz="4000" dirty="0" smtClean="0"/>
          </a:p>
          <a:p>
            <a:r>
              <a:rPr lang="en-US" sz="4000" dirty="0" smtClean="0"/>
              <a:t>Fine Refuse Placement and Testing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533400"/>
            <a:ext cx="7772400" cy="914400"/>
          </a:xfrm>
        </p:spPr>
        <p:txBody>
          <a:bodyPr/>
          <a:lstStyle/>
          <a:p>
            <a:r>
              <a:rPr lang="en-US" dirty="0" smtClean="0"/>
              <a:t>Outline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09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GBrill\Technical Papers\Coal Seminar\100_4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1"/>
            <a:ext cx="497885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GBrill\Technical Papers\Coal Seminar\GA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53" y="2356641"/>
            <a:ext cx="4023633" cy="449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31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:\GBrill\Technical Papers\Coal Seminar\100_4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399"/>
            <a:ext cx="4495800" cy="337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GBrill\Technical Papers\Coal Seminar\100_4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55868"/>
            <a:ext cx="3603171" cy="270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GBrill\Technical Papers\Coal Seminar\100_4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078" y="3690549"/>
            <a:ext cx="4122043" cy="309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5942" y="0"/>
            <a:ext cx="420188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ASTM D</a:t>
            </a:r>
            <a:r>
              <a:rPr lang="en-US" sz="2400" dirty="0" smtClean="0">
                <a:solidFill>
                  <a:srgbClr val="FFFF00"/>
                </a:solidFill>
                <a:latin typeface="AR JULIAN" panose="02000000000000000000" pitchFamily="2" charset="0"/>
              </a:rPr>
              <a:t>4718</a:t>
            </a:r>
            <a:r>
              <a:rPr lang="en-US" sz="2400" dirty="0" smtClean="0">
                <a:solidFill>
                  <a:srgbClr val="FFFF00"/>
                </a:solidFill>
              </a:rPr>
              <a:t> Correction for Oversize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May not be applicable to soil-rock mixtures which degrade under field compaction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Application above </a:t>
            </a:r>
            <a:r>
              <a:rPr lang="en-US" sz="2400" dirty="0" smtClean="0">
                <a:latin typeface="AR JULIAN" panose="02000000000000000000" pitchFamily="2" charset="0"/>
              </a:rPr>
              <a:t>30</a:t>
            </a:r>
            <a:r>
              <a:rPr lang="en-US" sz="2400" dirty="0" smtClean="0"/>
              <a:t>% may affect the unit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Document cannot replace experience and should be used with Professional Judgment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368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:\GBrill\Technical Papers\Coal Seminar\100_4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" y="76201"/>
            <a:ext cx="508046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GBrill\Technical Papers\Coal Seminar\100_4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86727"/>
            <a:ext cx="4953000" cy="371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33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:\GBrill\Technical Papers\Coal Seminar\20140315115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798"/>
            <a:ext cx="5410200" cy="473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Slurry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" y="5181600"/>
            <a:ext cx="739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Oversize Correction for </a:t>
            </a:r>
            <a:r>
              <a:rPr lang="en-US" sz="3600" dirty="0" smtClean="0">
                <a:latin typeface="AR JULIAN" panose="02000000000000000000" pitchFamily="2" charset="0"/>
              </a:rPr>
              <a:t>12</a:t>
            </a:r>
            <a:r>
              <a:rPr lang="en-US" sz="3600" dirty="0" smtClean="0"/>
              <a:t>% retained on ¾ inch screen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6731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:\GBrill\Technical Papers\Coal Seminar\20140315115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13781"/>
            <a:ext cx="5486400" cy="491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4877" y="5263009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Oversize Correction for </a:t>
            </a:r>
            <a:r>
              <a:rPr lang="en-US" sz="3600" dirty="0" smtClean="0">
                <a:latin typeface="AR JULIAN" panose="02000000000000000000" pitchFamily="2" charset="0"/>
              </a:rPr>
              <a:t>30</a:t>
            </a:r>
            <a:r>
              <a:rPr lang="en-US" sz="3600" dirty="0" smtClean="0"/>
              <a:t>% </a:t>
            </a:r>
            <a:r>
              <a:rPr lang="en-US" sz="3600" dirty="0"/>
              <a:t>retained on ¾ inch screen</a:t>
            </a:r>
          </a:p>
        </p:txBody>
      </p:sp>
    </p:spTree>
    <p:extLst>
      <p:ext uri="{BB962C8B-B14F-4D97-AF65-F5344CB8AC3E}">
        <p14:creationId xmlns:p14="http://schemas.microsoft.com/office/powerpoint/2010/main" val="292669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1335" y="2286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Where do you obtain your proctor sample?</a:t>
            </a:r>
            <a:endParaRPr lang="en-US" sz="3600" dirty="0"/>
          </a:p>
        </p:txBody>
      </p:sp>
      <p:pic>
        <p:nvPicPr>
          <p:cNvPr id="2050" name="Picture 2" descr="H:\GBrill\Technical Papers\20140414121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" y="1450700"/>
            <a:ext cx="8595410" cy="479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6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5518665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Corrected Max. Dry density = </a:t>
            </a:r>
            <a:r>
              <a:rPr lang="en-US" sz="2400" dirty="0" smtClean="0">
                <a:latin typeface="AR JULIAN" panose="02000000000000000000" pitchFamily="2" charset="0"/>
              </a:rPr>
              <a:t>132.8</a:t>
            </a:r>
            <a:r>
              <a:rPr lang="en-US" sz="2400" dirty="0" smtClean="0"/>
              <a:t> </a:t>
            </a:r>
            <a:r>
              <a:rPr lang="en-US" sz="2400" dirty="0" err="1" smtClean="0"/>
              <a:t>pcf</a:t>
            </a:r>
            <a:r>
              <a:rPr lang="en-US" sz="2400" dirty="0" smtClean="0"/>
              <a:t>, </a:t>
            </a:r>
            <a:r>
              <a:rPr lang="en-US" sz="2400" dirty="0" err="1" smtClean="0"/>
              <a:t>Wcorr</a:t>
            </a:r>
            <a:r>
              <a:rPr lang="en-US" sz="2400" dirty="0" smtClean="0"/>
              <a:t> = </a:t>
            </a:r>
            <a:r>
              <a:rPr lang="en-US" sz="2400" dirty="0" smtClean="0">
                <a:latin typeface="AR JULIAN" panose="02000000000000000000" pitchFamily="2" charset="0"/>
              </a:rPr>
              <a:t>4.9</a:t>
            </a:r>
            <a:r>
              <a:rPr lang="en-US" sz="2400" dirty="0" smtClean="0"/>
              <a:t> %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762000" y="6096000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Corrected Max. Dry </a:t>
            </a:r>
            <a:r>
              <a:rPr lang="en-US" sz="2400" dirty="0" smtClean="0"/>
              <a:t>density </a:t>
            </a:r>
            <a:r>
              <a:rPr lang="en-US" sz="2400" dirty="0"/>
              <a:t>= </a:t>
            </a:r>
            <a:r>
              <a:rPr lang="en-US" sz="2400" dirty="0" smtClean="0">
                <a:latin typeface="AR JULIAN" panose="02000000000000000000" pitchFamily="2" charset="0"/>
              </a:rPr>
              <a:t>132.5</a:t>
            </a:r>
            <a:r>
              <a:rPr lang="en-US" sz="2400" dirty="0" smtClean="0"/>
              <a:t> </a:t>
            </a:r>
            <a:r>
              <a:rPr lang="en-US" sz="2400" dirty="0" err="1"/>
              <a:t>pcf</a:t>
            </a:r>
            <a:r>
              <a:rPr lang="en-US" sz="2400" dirty="0"/>
              <a:t>, </a:t>
            </a:r>
            <a:r>
              <a:rPr lang="en-US" sz="2400" dirty="0" err="1"/>
              <a:t>Wcorr</a:t>
            </a:r>
            <a:r>
              <a:rPr lang="en-US" sz="2400" dirty="0"/>
              <a:t> = </a:t>
            </a:r>
            <a:r>
              <a:rPr lang="en-US" sz="2400" dirty="0" smtClean="0">
                <a:latin typeface="AR JULIAN" panose="02000000000000000000" pitchFamily="2" charset="0"/>
              </a:rPr>
              <a:t>6.7</a:t>
            </a:r>
            <a:r>
              <a:rPr lang="en-US" sz="2400" dirty="0" smtClean="0"/>
              <a:t> %</a:t>
            </a:r>
            <a:endParaRPr lang="en-US" sz="2400" dirty="0"/>
          </a:p>
        </p:txBody>
      </p:sp>
      <p:pic>
        <p:nvPicPr>
          <p:cNvPr id="1026" name="Picture 2" descr="H:\GBrill\Technical Papers\20140414121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9743"/>
            <a:ext cx="5562600" cy="525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5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GBrill\Technical Papers\Coal Seminar\100_4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8" y="2935545"/>
            <a:ext cx="5105401" cy="382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0" y="152400"/>
            <a:ext cx="69342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Trained Eye of the Field Guy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Visual Observations from an experienced field technician are as important as confirmation field testing and paperwork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2135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:\GBrill\Technical Papers\Coal Seminar\100_48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688" y="17463"/>
            <a:ext cx="10240963" cy="68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92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GBrill\Technical Papers\Coal Seminar\proctor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328298"/>
            <a:ext cx="3733800" cy="352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6057" y="304800"/>
            <a:ext cx="8077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Develop a Family of Curves to Cover Variations in the site specific Coarse Refuse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Each time field compaction tests are performed, also perform a one-point proctor test and select the most applicable curve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Continue to perform periodic Proctor Tests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016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598" y="685800"/>
            <a:ext cx="5418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A Little Perspective . . .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6941" y="1600200"/>
            <a:ext cx="79030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Coarse Refuse for Slurry Impoundment embankments is placed in maximum </a:t>
            </a:r>
            <a:r>
              <a:rPr lang="en-US" sz="3200" dirty="0" smtClean="0">
                <a:latin typeface="AR JULIAN" panose="02000000000000000000" pitchFamily="2" charset="0"/>
              </a:rPr>
              <a:t>12</a:t>
            </a:r>
            <a:r>
              <a:rPr lang="en-US" sz="3200" dirty="0" smtClean="0"/>
              <a:t> inch thick lifts at a narrow range of moisture content to </a:t>
            </a:r>
            <a:r>
              <a:rPr lang="en-US" sz="3200" dirty="0" smtClean="0">
                <a:latin typeface="AR JULIAN" panose="02000000000000000000" pitchFamily="2" charset="0"/>
              </a:rPr>
              <a:t>95</a:t>
            </a:r>
            <a:r>
              <a:rPr lang="en-US" sz="3200" dirty="0" smtClean="0"/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These Strict requirements are intended to take the guess work out of bulk fill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Should provide a simple and reliable system for the coal operator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2170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:\GBrill\Technical Papers\Coal Seminar\100_4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1"/>
            <a:ext cx="396276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GBrill\Technical Papers\Coal Seminar\100_4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1"/>
            <a:ext cx="3978275" cy="298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GBrill\Technical Papers\Coal Seminar\100_4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3135836"/>
            <a:ext cx="2563812" cy="341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GBrill\Technical Papers\Coal Seminar\100_40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333650"/>
            <a:ext cx="4511675" cy="338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96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GBrill\Technical Papers\Coal Seminar\100_4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1" y="143340"/>
            <a:ext cx="3467099" cy="462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GBrill\Technical Papers\Coal Seminar\procto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3340"/>
            <a:ext cx="4343400" cy="302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:\GBrill\Technical Papers\Coal Seminar\proctor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76600"/>
            <a:ext cx="3810000" cy="352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4876800"/>
            <a:ext cx="49529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Perform a field moisture content for one-point </a:t>
            </a:r>
            <a:r>
              <a:rPr lang="en-US" sz="2800" dirty="0"/>
              <a:t>proctor test and </a:t>
            </a:r>
            <a:r>
              <a:rPr lang="en-US" sz="2800" dirty="0" smtClean="0"/>
              <a:t>to correlate to nuclear density gauge readings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896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:\GBrill\Technical Papers\Coal Seminar\20140315115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"/>
            <a:ext cx="4432300" cy="470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0" y="5029200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Optimum moisture = </a:t>
            </a:r>
            <a:r>
              <a:rPr lang="en-US" sz="2400" dirty="0" smtClean="0">
                <a:latin typeface="AR JULIAN" panose="02000000000000000000" pitchFamily="2" charset="0"/>
              </a:rPr>
              <a:t>14.7</a:t>
            </a:r>
            <a:r>
              <a:rPr lang="en-US" sz="2400" dirty="0" smtClean="0"/>
              <a:t> %, with no distinct curve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066800" y="5715000"/>
            <a:ext cx="693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Use fresh coarse refuse for each compaction point (i.e., do </a:t>
            </a:r>
            <a:r>
              <a:rPr lang="en-US" sz="2400" b="1" u="sng" dirty="0" smtClean="0"/>
              <a:t>not</a:t>
            </a:r>
            <a:r>
              <a:rPr lang="en-US" sz="2400" dirty="0" smtClean="0"/>
              <a:t> reuse refuse)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81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:\GBrill\Technical Papers\Coal Seminar\20140315120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99711"/>
            <a:ext cx="3866084" cy="469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GBrill\Technical Papers\Coal Seminar\20140315120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066800"/>
            <a:ext cx="5111750" cy="174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GBrill\Technical Papers\Coal Seminar\201403151205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55" y="4869471"/>
            <a:ext cx="5153638" cy="18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32275" y="9971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/>
              <a:t>Standard Proctor </a:t>
            </a:r>
            <a:r>
              <a:rPr lang="en-US" sz="2400" dirty="0"/>
              <a:t>Max. Dry density = </a:t>
            </a:r>
            <a:r>
              <a:rPr lang="en-US" sz="2400" dirty="0" smtClean="0">
                <a:latin typeface="AR JULIAN" panose="02000000000000000000" pitchFamily="2" charset="0"/>
              </a:rPr>
              <a:t>119.7</a:t>
            </a:r>
            <a:r>
              <a:rPr lang="en-US" sz="2400" dirty="0" smtClean="0"/>
              <a:t> </a:t>
            </a:r>
            <a:r>
              <a:rPr lang="en-US" sz="2400" dirty="0" err="1" smtClean="0"/>
              <a:t>pcf</a:t>
            </a:r>
            <a:r>
              <a:rPr lang="en-US" sz="2400" dirty="0"/>
              <a:t>, </a:t>
            </a:r>
            <a:r>
              <a:rPr lang="en-US" sz="2400" dirty="0" err="1" smtClean="0"/>
              <a:t>Wopt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>
                <a:latin typeface="AR JULIAN" panose="02000000000000000000" pitchFamily="2" charset="0"/>
              </a:rPr>
              <a:t>8.7</a:t>
            </a:r>
            <a:r>
              <a:rPr lang="en-US" sz="2400" dirty="0" smtClean="0"/>
              <a:t> </a:t>
            </a:r>
            <a:r>
              <a:rPr lang="en-US" sz="2400" dirty="0"/>
              <a:t>%</a:t>
            </a:r>
          </a:p>
        </p:txBody>
      </p:sp>
      <p:sp>
        <p:nvSpPr>
          <p:cNvPr id="5" name="Rectangle 4"/>
          <p:cNvSpPr/>
          <p:nvPr/>
        </p:nvSpPr>
        <p:spPr>
          <a:xfrm>
            <a:off x="4232275" y="28956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/>
              <a:t>Perform Oversize Correction</a:t>
            </a:r>
          </a:p>
          <a:p>
            <a:r>
              <a:rPr lang="en-US" sz="2400" dirty="0" smtClean="0"/>
              <a:t>Corrected </a:t>
            </a:r>
            <a:r>
              <a:rPr lang="en-US" sz="2400" dirty="0"/>
              <a:t>Max. Dry density </a:t>
            </a:r>
            <a:endParaRPr lang="en-US" sz="2400" dirty="0" smtClean="0"/>
          </a:p>
          <a:p>
            <a:r>
              <a:rPr lang="en-US" sz="2400" dirty="0" smtClean="0"/>
              <a:t>= </a:t>
            </a:r>
            <a:r>
              <a:rPr lang="en-US" sz="2400" dirty="0" smtClean="0">
                <a:latin typeface="AR JULIAN" panose="02000000000000000000" pitchFamily="2" charset="0"/>
              </a:rPr>
              <a:t>129.9</a:t>
            </a:r>
            <a:r>
              <a:rPr lang="en-US" sz="2400" dirty="0" smtClean="0"/>
              <a:t> </a:t>
            </a:r>
            <a:r>
              <a:rPr lang="en-US" sz="2400" dirty="0" err="1" smtClean="0"/>
              <a:t>pcf</a:t>
            </a:r>
            <a:r>
              <a:rPr lang="en-US" sz="2400" dirty="0" smtClean="0"/>
              <a:t>, </a:t>
            </a:r>
            <a:r>
              <a:rPr lang="en-US" sz="2400" dirty="0" err="1" smtClean="0"/>
              <a:t>Wcorr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>
                <a:latin typeface="AR JULIAN" panose="02000000000000000000" pitchFamily="2" charset="0"/>
              </a:rPr>
              <a:t>6.8</a:t>
            </a:r>
            <a:r>
              <a:rPr lang="en-US" sz="2400" dirty="0" smtClean="0"/>
              <a:t> </a:t>
            </a:r>
            <a:r>
              <a:rPr lang="en-US" sz="2400" dirty="0"/>
              <a:t>%</a:t>
            </a:r>
          </a:p>
        </p:txBody>
      </p:sp>
      <p:sp>
        <p:nvSpPr>
          <p:cNvPr id="6" name="Rectangle 5"/>
          <p:cNvSpPr/>
          <p:nvPr/>
        </p:nvSpPr>
        <p:spPr>
          <a:xfrm>
            <a:off x="4243161" y="403847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/>
              <a:t>Results yield about </a:t>
            </a:r>
            <a:r>
              <a:rPr lang="en-US" sz="2400" dirty="0" smtClean="0">
                <a:latin typeface="AR JULIAN" panose="02000000000000000000" pitchFamily="2" charset="0"/>
              </a:rPr>
              <a:t>96</a:t>
            </a:r>
            <a:r>
              <a:rPr lang="en-US" sz="2400" dirty="0" smtClean="0"/>
              <a:t>% to </a:t>
            </a:r>
            <a:r>
              <a:rPr lang="en-US" sz="2400" dirty="0" smtClean="0">
                <a:latin typeface="AR JULIAN" panose="02000000000000000000" pitchFamily="2" charset="0"/>
              </a:rPr>
              <a:t>97</a:t>
            </a:r>
            <a:r>
              <a:rPr lang="en-US" sz="2400" dirty="0" smtClean="0"/>
              <a:t>% compaction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3542" y="5105400"/>
            <a:ext cx="37120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Corrected results still yield </a:t>
            </a:r>
            <a:r>
              <a:rPr lang="en-US" sz="2400" dirty="0" smtClean="0">
                <a:latin typeface="AR JULIAN" panose="02000000000000000000" pitchFamily="2" charset="0"/>
              </a:rPr>
              <a:t>104</a:t>
            </a:r>
            <a:r>
              <a:rPr lang="en-US" sz="2400" dirty="0" smtClean="0"/>
              <a:t> % compaction</a:t>
            </a:r>
          </a:p>
          <a:p>
            <a:r>
              <a:rPr lang="en-US" sz="2400" dirty="0" smtClean="0"/>
              <a:t>Need New Proctor Test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245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525"/>
            <a:ext cx="8839200" cy="66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143098"/>
            <a:ext cx="8763000" cy="657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Pictures\BRILL\Mocassin Hollow\2014 Cert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63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79220" y="3429000"/>
            <a:ext cx="69265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Develop Uniform beach of fine refuse along upstream embankment </a:t>
            </a:r>
            <a:r>
              <a:rPr lang="en-US" sz="3200" dirty="0" smtClean="0">
                <a:solidFill>
                  <a:srgbClr val="FFFF00"/>
                </a:solidFill>
              </a:rPr>
              <a:t>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Dewater Pond as much as practical</a:t>
            </a:r>
          </a:p>
        </p:txBody>
      </p:sp>
    </p:spTree>
    <p:extLst>
      <p:ext uri="{BB962C8B-B14F-4D97-AF65-F5344CB8AC3E}">
        <p14:creationId xmlns:p14="http://schemas.microsoft.com/office/powerpoint/2010/main" val="127930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P:\moore\08-06-13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839200" cy="6629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62000" y="4038600"/>
            <a:ext cx="6477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Start Upstream construction at dam abutment hugging upstream slope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Pictures\BRILL\Mocassin Hollow\2014 Cert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3048000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Start Upstream construction as early as possible and don’t get in a rush</a:t>
            </a:r>
          </a:p>
        </p:txBody>
      </p:sp>
    </p:spTree>
    <p:extLst>
      <p:ext uri="{BB962C8B-B14F-4D97-AF65-F5344CB8AC3E}">
        <p14:creationId xmlns:p14="http://schemas.microsoft.com/office/powerpoint/2010/main" val="313347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" y="152400"/>
            <a:ext cx="8750299" cy="656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33400" y="4648200"/>
            <a:ext cx="8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How much load can fine refuse bear?</a:t>
            </a:r>
          </a:p>
        </p:txBody>
      </p:sp>
    </p:spTree>
    <p:extLst>
      <p:ext uri="{BB962C8B-B14F-4D97-AF65-F5344CB8AC3E}">
        <p14:creationId xmlns:p14="http://schemas.microsoft.com/office/powerpoint/2010/main" val="31233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81000"/>
            <a:ext cx="5418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Besides . . .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5170" y="1371600"/>
            <a:ext cx="79030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Coarse </a:t>
            </a:r>
            <a:r>
              <a:rPr lang="en-US" sz="3200" dirty="0" smtClean="0"/>
              <a:t>Refuse properties are well documented and understood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Coarse Refuse makes an excellent embankment construction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Out of plant moistures are typically close to optimum placement moisture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Coarse Refuse can be successfully placed year 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Until about </a:t>
            </a:r>
            <a:r>
              <a:rPr lang="en-US" sz="3200" dirty="0">
                <a:latin typeface="AR JULIAN" panose="02000000000000000000" pitchFamily="2" charset="0"/>
              </a:rPr>
              <a:t>1992</a:t>
            </a:r>
            <a:r>
              <a:rPr lang="en-US" sz="3200" dirty="0"/>
              <a:t> Coarse Refuse was placed in </a:t>
            </a:r>
            <a:r>
              <a:rPr lang="en-US" sz="3200" dirty="0">
                <a:latin typeface="AR JULIAN" panose="02000000000000000000" pitchFamily="2" charset="0"/>
              </a:rPr>
              <a:t>24</a:t>
            </a:r>
            <a:r>
              <a:rPr lang="en-US" sz="3200" dirty="0"/>
              <a:t> inch thick lifts and </a:t>
            </a:r>
            <a:r>
              <a:rPr lang="en-US" sz="3600" dirty="0">
                <a:latin typeface="AR JULIAN" panose="02000000000000000000" pitchFamily="2" charset="0"/>
              </a:rPr>
              <a:t>90</a:t>
            </a:r>
            <a:r>
              <a:rPr lang="en-US" sz="3200" dirty="0"/>
              <a:t>% </a:t>
            </a:r>
            <a:r>
              <a:rPr lang="en-US" sz="3200" dirty="0" smtClean="0"/>
              <a:t>compaction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804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:\GBrill\Technical Papers\Coal Seminar\100_4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3505200" cy="467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886" y="22326"/>
            <a:ext cx="900248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Clay-like versus Sand-like Fine Refuse for Seismic Strength Allowance – you can assume more for Clay</a:t>
            </a: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Plasticity Index PI is greater than or equal to </a:t>
            </a:r>
            <a:r>
              <a:rPr lang="en-US" sz="3200" dirty="0" smtClean="0">
                <a:latin typeface="Arial Black" panose="020B0A04020102020204" pitchFamily="34" charset="0"/>
              </a:rPr>
              <a:t>7</a:t>
            </a:r>
            <a:r>
              <a:rPr lang="en-US" sz="32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Plasticity Index = Liquid Limit – Plastic Limit</a:t>
            </a:r>
          </a:p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4267200" y="266700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/>
              <a:t>Problem is that Fine Refuse often has a PI of </a:t>
            </a:r>
            <a:r>
              <a:rPr lang="en-US" sz="3200" dirty="0" smtClean="0">
                <a:latin typeface="AR JULIAN" panose="02000000000000000000" pitchFamily="2" charset="0"/>
              </a:rPr>
              <a:t>5</a:t>
            </a:r>
            <a:r>
              <a:rPr lang="en-US" sz="3200" dirty="0" smtClean="0"/>
              <a:t> or </a:t>
            </a:r>
            <a:r>
              <a:rPr lang="en-US" sz="3200" dirty="0" smtClean="0">
                <a:latin typeface="AR JULIAN" panose="02000000000000000000" pitchFamily="2" charset="0"/>
              </a:rPr>
              <a:t>6</a:t>
            </a:r>
            <a:r>
              <a:rPr lang="en-US" sz="3200" dirty="0" smtClean="0"/>
              <a:t> but exhibits Clay-like behavior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985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:\GBrill\Technical Papers\Coal Seminar\100_4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3" y="60098"/>
            <a:ext cx="8795657" cy="65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:\GBrill\Technical Papers\Coal Seminar\100_4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" y="87539"/>
            <a:ext cx="6947580" cy="521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1886" y="5562600"/>
            <a:ext cx="807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ASTM recommends at least </a:t>
            </a:r>
            <a:r>
              <a:rPr lang="en-US" sz="3200" dirty="0" smtClean="0">
                <a:latin typeface="AR JULIAN" panose="02000000000000000000" pitchFamily="2" charset="0"/>
              </a:rPr>
              <a:t>3</a:t>
            </a:r>
            <a:r>
              <a:rPr lang="en-US" sz="3200" dirty="0" smtClean="0"/>
              <a:t> points – we recommend at least </a:t>
            </a:r>
            <a:r>
              <a:rPr lang="en-US" sz="3200" dirty="0" smtClean="0">
                <a:latin typeface="AR JULIAN" panose="02000000000000000000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1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:\GBrill\Technical Papers\Coal Seminar\100_4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57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9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:\GBrill\Technical Papers\Coal Seminar\100_4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15400" cy="668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57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:\GBrill\Technical Papers\Coal Seminar\100_4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15400" cy="668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45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:\GBrill\Technical Papers\Coal Seminar\100_4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199"/>
            <a:ext cx="3962400" cy="528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38600" y="304800"/>
            <a:ext cx="498565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Triaxial</a:t>
            </a:r>
            <a:r>
              <a:rPr lang="en-US" sz="3200" dirty="0" smtClean="0"/>
              <a:t> Strain Behavior – if stress-strain curve shows no distinct drop off, then the material behaves as a Clay </a:t>
            </a:r>
          </a:p>
          <a:p>
            <a:endParaRPr lang="en-US" sz="2400" dirty="0"/>
          </a:p>
        </p:txBody>
      </p:sp>
      <p:pic>
        <p:nvPicPr>
          <p:cNvPr id="2050" name="Picture 2" descr="H:\GBrill\Technical Papers\Coal Seminar\201403270754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65626"/>
            <a:ext cx="3722289" cy="414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91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GBrill\Technical Papers\Coal Seminar\100_4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86" y="152400"/>
            <a:ext cx="3722914" cy="49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304800"/>
            <a:ext cx="49856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Coefficient of Consolidation If </a:t>
            </a:r>
            <a:r>
              <a:rPr lang="en-US" sz="3200" dirty="0" err="1" smtClean="0"/>
              <a:t>Cv</a:t>
            </a:r>
            <a:r>
              <a:rPr lang="en-US" sz="3200" dirty="0" smtClean="0"/>
              <a:t> &lt; </a:t>
            </a:r>
            <a:r>
              <a:rPr lang="en-US" sz="3200" dirty="0" smtClean="0">
                <a:latin typeface="AR JULIAN" panose="02000000000000000000" pitchFamily="2" charset="0"/>
              </a:rPr>
              <a:t>3.3</a:t>
            </a:r>
            <a:r>
              <a:rPr lang="en-US" sz="3200" dirty="0" smtClean="0"/>
              <a:t> ft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/day then materials behaves as a Clay</a:t>
            </a:r>
            <a:endParaRPr lang="en-US" sz="2400" dirty="0"/>
          </a:p>
        </p:txBody>
      </p:sp>
      <p:pic>
        <p:nvPicPr>
          <p:cNvPr id="3074" name="Picture 2" descr="H:\GBrill\Technical Papers\Coal Seminar\20140327075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93850"/>
            <a:ext cx="4572000" cy="449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72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:\GBrill\Technical Papers\Coal Seminar\100_03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5" y="3048000"/>
            <a:ext cx="4419599" cy="33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304800"/>
            <a:ext cx="6019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Unconfined Compression Testing – Indication of Clay-like behavior?</a:t>
            </a:r>
            <a:endParaRPr lang="en-US" sz="2400" dirty="0"/>
          </a:p>
        </p:txBody>
      </p:sp>
      <p:pic>
        <p:nvPicPr>
          <p:cNvPr id="1026" name="Picture 2" descr="H:\GBrill\Technical Papers\Coal Seminar\20140327075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713" y="1396986"/>
            <a:ext cx="4204129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84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0"/>
            <a:ext cx="8001000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tx2">
                    <a:lumMod val="90000"/>
                  </a:schemeClr>
                </a:solidFill>
              </a:rPr>
              <a:t>Summary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Use one-point proctors in the field for Coarse Refuse placement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Use engineering judgment when applying the oversize correction and assessing compaction of Coarse Refuse materials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Develop a uniform beach of Fine Refuse for seepage control and upstream construction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Most Fine Refuse is Clay-like and should be modelled accordingly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299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GBrill\Technical Papers\Coal Seminar\Picture 04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916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38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GBrill\Technical Papers\Coal Seminar\100_287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808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3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GBrill\Technical Papers\Coal Seminar\Picture 04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"/>
            <a:ext cx="90424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16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GBrill\Technical Papers\Coal Seminar\100_02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10" y="261256"/>
            <a:ext cx="8694848" cy="652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98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GBrill\Technical Papers\Coal Seminar\100_211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28600"/>
            <a:ext cx="87376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65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4084</TotalTime>
  <Words>620</Words>
  <Application>Microsoft Office PowerPoint</Application>
  <PresentationFormat>On-screen Show (4:3)</PresentationFormat>
  <Paragraphs>74</Paragraphs>
  <Slides>49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Metro</vt:lpstr>
      <vt:lpstr>Coal Refuse Materials–Common Mistakes and Misconceptions</vt:lpstr>
      <vt:lpstr>Outline of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ORVISS XL</dc:title>
  <dc:creator>Carol Moore</dc:creator>
  <cp:lastModifiedBy>Gary Brill</cp:lastModifiedBy>
  <cp:revision>222</cp:revision>
  <cp:lastPrinted>2014-04-01T20:20:15Z</cp:lastPrinted>
  <dcterms:created xsi:type="dcterms:W3CDTF">2009-10-30T17:30:20Z</dcterms:created>
  <dcterms:modified xsi:type="dcterms:W3CDTF">2018-03-27T14:12:51Z</dcterms:modified>
</cp:coreProperties>
</file>