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media/image17.jpg" ContentType="image/jpg"/>
  <Override PartName="/ppt/media/image18.jpg" ContentType="image/jpg"/>
  <Override PartName="/ppt/notesSlides/notesSlide6.xml" ContentType="application/vnd.openxmlformats-officedocument.presentationml.notesSlide+xml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9" r:id="rId6"/>
    <p:sldMasterId id="2147483686" r:id="rId7"/>
    <p:sldMasterId id="2147483698" r:id="rId8"/>
  </p:sldMasterIdLst>
  <p:notesMasterIdLst>
    <p:notesMasterId r:id="rId37"/>
  </p:notesMasterIdLst>
  <p:handoutMasterIdLst>
    <p:handoutMasterId r:id="rId38"/>
  </p:handoutMasterIdLst>
  <p:sldIdLst>
    <p:sldId id="315" r:id="rId9"/>
    <p:sldId id="282" r:id="rId10"/>
    <p:sldId id="258" r:id="rId11"/>
    <p:sldId id="353" r:id="rId12"/>
    <p:sldId id="362" r:id="rId13"/>
    <p:sldId id="295" r:id="rId14"/>
    <p:sldId id="306" r:id="rId15"/>
    <p:sldId id="359" r:id="rId16"/>
    <p:sldId id="340" r:id="rId17"/>
    <p:sldId id="341" r:id="rId18"/>
    <p:sldId id="360" r:id="rId19"/>
    <p:sldId id="354" r:id="rId20"/>
    <p:sldId id="336" r:id="rId21"/>
    <p:sldId id="331" r:id="rId22"/>
    <p:sldId id="350" r:id="rId23"/>
    <p:sldId id="355" r:id="rId24"/>
    <p:sldId id="356" r:id="rId25"/>
    <p:sldId id="270" r:id="rId26"/>
    <p:sldId id="300" r:id="rId27"/>
    <p:sldId id="294" r:id="rId28"/>
    <p:sldId id="273" r:id="rId29"/>
    <p:sldId id="348" r:id="rId30"/>
    <p:sldId id="308" r:id="rId31"/>
    <p:sldId id="363" r:id="rId32"/>
    <p:sldId id="309" r:id="rId33"/>
    <p:sldId id="316" r:id="rId34"/>
    <p:sldId id="361" r:id="rId35"/>
    <p:sldId id="280" r:id="rId3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>
      <p:cViewPr varScale="1">
        <p:scale>
          <a:sx n="125" d="100"/>
          <a:sy n="125" d="100"/>
        </p:scale>
        <p:origin x="85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23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sdol-my.sharepoint.com/personal/talley_ricky_dol_gov/Documents/DATA/2020.07.08%20Zatazelo%20Chart%20update%20%20in%20Microsoft%20PowerPoint%20slide%20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t.dir.labor.gov\msha\wanshare\1Public\Coal%20Health\UPdated%20Supporting%20file%20for%20PDF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t.dir.labor.gov\msha\wanshare\1Public\Coal%20Health\UPdated%20Supporting%20file%20for%20PDF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All Mining Fatalities </a:t>
            </a:r>
            <a:r>
              <a:rPr lang="en-US" dirty="0" smtClean="0"/>
              <a:t>1912-2020</a:t>
            </a:r>
            <a:endParaRPr lang="en-US" dirty="0"/>
          </a:p>
          <a:p>
            <a:pPr>
              <a:defRPr/>
            </a:pPr>
            <a:r>
              <a:rPr lang="en-US" dirty="0"/>
              <a:t>W/</a:t>
            </a:r>
            <a:r>
              <a:rPr lang="en-US" baseline="0" dirty="0"/>
              <a:t> Fatal IR </a:t>
            </a:r>
            <a:r>
              <a:rPr lang="en-US" baseline="0" dirty="0" smtClean="0"/>
              <a:t>1931-2020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511893044619418E-2"/>
          <c:y val="0.25376620832843655"/>
          <c:w val="0.87434260170603673"/>
          <c:h val="0.63857778038939161"/>
        </c:manualLayout>
      </c:layout>
      <c:areaChart>
        <c:grouping val="standard"/>
        <c:varyColors val="0"/>
        <c:ser>
          <c:idx val="0"/>
          <c:order val="0"/>
          <c:tx>
            <c:v>Fatalities</c:v>
          </c:tx>
          <c:spPr>
            <a:solidFill>
              <a:srgbClr val="C00000"/>
            </a:solidFill>
            <a:ln w="25400">
              <a:noFill/>
            </a:ln>
          </c:spPr>
          <c:cat>
            <c:numRef>
              <c:f>'[2020.07.08 Zatazelo Chart update  in Microsoft PowerPoint slide 4.xlsx]Fatalities'!$R$3:$R$111</c:f>
              <c:numCache>
                <c:formatCode>General</c:formatCode>
                <c:ptCount val="109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  <c:pt idx="100">
                  <c:v>2012</c:v>
                </c:pt>
                <c:pt idx="101">
                  <c:v>2013</c:v>
                </c:pt>
                <c:pt idx="102">
                  <c:v>2014</c:v>
                </c:pt>
                <c:pt idx="103">
                  <c:v>2015</c:v>
                </c:pt>
                <c:pt idx="104">
                  <c:v>2016</c:v>
                </c:pt>
                <c:pt idx="105">
                  <c:v>2017</c:v>
                </c:pt>
                <c:pt idx="106">
                  <c:v>2018</c:v>
                </c:pt>
                <c:pt idx="107">
                  <c:v>2019</c:v>
                </c:pt>
                <c:pt idx="108">
                  <c:v>2020</c:v>
                </c:pt>
              </c:numCache>
            </c:numRef>
          </c:cat>
          <c:val>
            <c:numRef>
              <c:f>'[2020.07.08 Zatazelo Chart update  in Microsoft PowerPoint slide 4.xlsx]Fatalities'!$U$3:$U$111</c:f>
              <c:numCache>
                <c:formatCode>General</c:formatCode>
                <c:ptCount val="109"/>
                <c:pt idx="0">
                  <c:v>3293</c:v>
                </c:pt>
                <c:pt idx="1">
                  <c:v>3651</c:v>
                </c:pt>
                <c:pt idx="2">
                  <c:v>3193</c:v>
                </c:pt>
                <c:pt idx="3">
                  <c:v>2970</c:v>
                </c:pt>
                <c:pt idx="4">
                  <c:v>3096</c:v>
                </c:pt>
                <c:pt idx="5">
                  <c:v>3679</c:v>
                </c:pt>
                <c:pt idx="6">
                  <c:v>3351</c:v>
                </c:pt>
                <c:pt idx="7">
                  <c:v>2904</c:v>
                </c:pt>
                <c:pt idx="8">
                  <c:v>2875</c:v>
                </c:pt>
                <c:pt idx="9">
                  <c:v>2345</c:v>
                </c:pt>
                <c:pt idx="10">
                  <c:v>2460</c:v>
                </c:pt>
                <c:pt idx="11">
                  <c:v>2972</c:v>
                </c:pt>
                <c:pt idx="12">
                  <c:v>2958</c:v>
                </c:pt>
                <c:pt idx="13">
                  <c:v>3038</c:v>
                </c:pt>
                <c:pt idx="14">
                  <c:v>2818</c:v>
                </c:pt>
                <c:pt idx="15">
                  <c:v>2718</c:v>
                </c:pt>
                <c:pt idx="16">
                  <c:v>2568</c:v>
                </c:pt>
                <c:pt idx="17">
                  <c:v>2663</c:v>
                </c:pt>
                <c:pt idx="18">
                  <c:v>2439</c:v>
                </c:pt>
                <c:pt idx="19">
                  <c:v>1688</c:v>
                </c:pt>
                <c:pt idx="20">
                  <c:v>1346</c:v>
                </c:pt>
                <c:pt idx="21">
                  <c:v>1223</c:v>
                </c:pt>
                <c:pt idx="22">
                  <c:v>1407</c:v>
                </c:pt>
                <c:pt idx="23">
                  <c:v>1464</c:v>
                </c:pt>
                <c:pt idx="24">
                  <c:v>1650</c:v>
                </c:pt>
                <c:pt idx="25">
                  <c:v>1723</c:v>
                </c:pt>
                <c:pt idx="26">
                  <c:v>1352</c:v>
                </c:pt>
                <c:pt idx="27">
                  <c:v>1310</c:v>
                </c:pt>
                <c:pt idx="28">
                  <c:v>1695</c:v>
                </c:pt>
                <c:pt idx="29">
                  <c:v>1588</c:v>
                </c:pt>
                <c:pt idx="30">
                  <c:v>1832</c:v>
                </c:pt>
                <c:pt idx="31">
                  <c:v>1765</c:v>
                </c:pt>
                <c:pt idx="32">
                  <c:v>1535</c:v>
                </c:pt>
                <c:pt idx="33">
                  <c:v>1242</c:v>
                </c:pt>
                <c:pt idx="34">
                  <c:v>1149</c:v>
                </c:pt>
                <c:pt idx="35">
                  <c:v>1378</c:v>
                </c:pt>
                <c:pt idx="36">
                  <c:v>1202</c:v>
                </c:pt>
                <c:pt idx="37">
                  <c:v>737</c:v>
                </c:pt>
                <c:pt idx="38">
                  <c:v>807</c:v>
                </c:pt>
                <c:pt idx="39">
                  <c:v>960</c:v>
                </c:pt>
                <c:pt idx="40">
                  <c:v>757</c:v>
                </c:pt>
                <c:pt idx="41">
                  <c:v>622</c:v>
                </c:pt>
                <c:pt idx="42">
                  <c:v>535</c:v>
                </c:pt>
                <c:pt idx="43">
                  <c:v>577</c:v>
                </c:pt>
                <c:pt idx="44">
                  <c:v>620</c:v>
                </c:pt>
                <c:pt idx="45">
                  <c:v>630</c:v>
                </c:pt>
                <c:pt idx="46">
                  <c:v>525</c:v>
                </c:pt>
                <c:pt idx="47">
                  <c:v>466</c:v>
                </c:pt>
                <c:pt idx="48">
                  <c:v>510</c:v>
                </c:pt>
                <c:pt idx="49">
                  <c:v>421</c:v>
                </c:pt>
                <c:pt idx="50">
                  <c:v>505</c:v>
                </c:pt>
                <c:pt idx="51">
                  <c:v>457</c:v>
                </c:pt>
                <c:pt idx="52">
                  <c:v>421</c:v>
                </c:pt>
                <c:pt idx="53">
                  <c:v>439</c:v>
                </c:pt>
                <c:pt idx="54">
                  <c:v>428</c:v>
                </c:pt>
                <c:pt idx="55">
                  <c:v>403</c:v>
                </c:pt>
                <c:pt idx="56">
                  <c:v>493</c:v>
                </c:pt>
                <c:pt idx="57">
                  <c:v>382</c:v>
                </c:pt>
                <c:pt idx="58">
                  <c:v>425</c:v>
                </c:pt>
                <c:pt idx="59">
                  <c:v>345</c:v>
                </c:pt>
                <c:pt idx="60">
                  <c:v>390</c:v>
                </c:pt>
                <c:pt idx="61">
                  <c:v>307</c:v>
                </c:pt>
                <c:pt idx="62">
                  <c:v>291</c:v>
                </c:pt>
                <c:pt idx="63">
                  <c:v>278</c:v>
                </c:pt>
                <c:pt idx="64">
                  <c:v>254</c:v>
                </c:pt>
                <c:pt idx="65">
                  <c:v>273</c:v>
                </c:pt>
                <c:pt idx="66">
                  <c:v>242</c:v>
                </c:pt>
                <c:pt idx="67">
                  <c:v>267</c:v>
                </c:pt>
                <c:pt idx="68">
                  <c:v>236</c:v>
                </c:pt>
                <c:pt idx="69">
                  <c:v>237</c:v>
                </c:pt>
                <c:pt idx="70">
                  <c:v>173</c:v>
                </c:pt>
                <c:pt idx="71">
                  <c:v>132</c:v>
                </c:pt>
                <c:pt idx="72">
                  <c:v>205</c:v>
                </c:pt>
                <c:pt idx="73">
                  <c:v>125</c:v>
                </c:pt>
                <c:pt idx="74">
                  <c:v>138</c:v>
                </c:pt>
                <c:pt idx="75">
                  <c:v>130</c:v>
                </c:pt>
                <c:pt idx="76">
                  <c:v>102</c:v>
                </c:pt>
                <c:pt idx="77">
                  <c:v>116</c:v>
                </c:pt>
                <c:pt idx="78">
                  <c:v>122</c:v>
                </c:pt>
                <c:pt idx="79">
                  <c:v>114</c:v>
                </c:pt>
                <c:pt idx="80">
                  <c:v>98</c:v>
                </c:pt>
                <c:pt idx="81">
                  <c:v>98</c:v>
                </c:pt>
                <c:pt idx="82">
                  <c:v>85</c:v>
                </c:pt>
                <c:pt idx="83">
                  <c:v>100</c:v>
                </c:pt>
                <c:pt idx="84">
                  <c:v>86</c:v>
                </c:pt>
                <c:pt idx="85">
                  <c:v>91</c:v>
                </c:pt>
                <c:pt idx="86">
                  <c:v>80</c:v>
                </c:pt>
                <c:pt idx="87">
                  <c:v>90</c:v>
                </c:pt>
                <c:pt idx="88">
                  <c:v>85</c:v>
                </c:pt>
                <c:pt idx="89">
                  <c:v>72</c:v>
                </c:pt>
                <c:pt idx="90">
                  <c:v>70</c:v>
                </c:pt>
                <c:pt idx="91">
                  <c:v>56</c:v>
                </c:pt>
                <c:pt idx="92">
                  <c:v>55</c:v>
                </c:pt>
                <c:pt idx="93">
                  <c:v>58</c:v>
                </c:pt>
                <c:pt idx="94">
                  <c:v>73</c:v>
                </c:pt>
                <c:pt idx="95">
                  <c:v>67</c:v>
                </c:pt>
                <c:pt idx="96">
                  <c:v>53</c:v>
                </c:pt>
                <c:pt idx="97">
                  <c:v>35</c:v>
                </c:pt>
                <c:pt idx="98">
                  <c:v>72</c:v>
                </c:pt>
                <c:pt idx="99">
                  <c:v>36</c:v>
                </c:pt>
                <c:pt idx="100">
                  <c:v>36</c:v>
                </c:pt>
                <c:pt idx="101">
                  <c:v>42</c:v>
                </c:pt>
                <c:pt idx="102">
                  <c:v>46</c:v>
                </c:pt>
                <c:pt idx="103">
                  <c:v>29</c:v>
                </c:pt>
                <c:pt idx="104">
                  <c:v>24</c:v>
                </c:pt>
                <c:pt idx="105">
                  <c:v>28</c:v>
                </c:pt>
                <c:pt idx="106">
                  <c:v>27</c:v>
                </c:pt>
                <c:pt idx="107">
                  <c:v>27</c:v>
                </c:pt>
                <c:pt idx="10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8-4D30-9FB3-8B27FF08F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71968"/>
        <c:axId val="37173504"/>
      </c:areaChart>
      <c:lineChart>
        <c:grouping val="standard"/>
        <c:varyColors val="0"/>
        <c:ser>
          <c:idx val="1"/>
          <c:order val="1"/>
          <c:tx>
            <c:v>Fatal IR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'[2020.07.08 Zatazelo Chart update  in Microsoft PowerPoint slide 4.xlsx]Fatalities'!$R$3:$R$111</c:f>
              <c:numCache>
                <c:formatCode>General</c:formatCode>
                <c:ptCount val="109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  <c:pt idx="100">
                  <c:v>2012</c:v>
                </c:pt>
                <c:pt idx="101">
                  <c:v>2013</c:v>
                </c:pt>
                <c:pt idx="102">
                  <c:v>2014</c:v>
                </c:pt>
                <c:pt idx="103">
                  <c:v>2015</c:v>
                </c:pt>
                <c:pt idx="104">
                  <c:v>2016</c:v>
                </c:pt>
                <c:pt idx="105">
                  <c:v>2017</c:v>
                </c:pt>
                <c:pt idx="106">
                  <c:v>2018</c:v>
                </c:pt>
                <c:pt idx="107">
                  <c:v>2019</c:v>
                </c:pt>
                <c:pt idx="108">
                  <c:v>2020</c:v>
                </c:pt>
              </c:numCache>
            </c:numRef>
          </c:cat>
          <c:val>
            <c:numRef>
              <c:f>'[2020.07.08 Zatazelo Chart update  in Microsoft PowerPoint slide 4.xlsx]Fatalities'!$AD$3:$AD$111</c:f>
              <c:numCache>
                <c:formatCode>General</c:formatCode>
                <c:ptCount val="109"/>
                <c:pt idx="19" formatCode="0.0000">
                  <c:v>0.29111780322860431</c:v>
                </c:pt>
                <c:pt idx="20" formatCode="0.0000">
                  <c:v>0.30850663585663529</c:v>
                </c:pt>
                <c:pt idx="21" formatCode="0.0000">
                  <c:v>0.25484160978915199</c:v>
                </c:pt>
                <c:pt idx="22" formatCode="0.0000">
                  <c:v>0.26788708857719506</c:v>
                </c:pt>
                <c:pt idx="23" formatCode="0.0000">
                  <c:v>0.27295353092733959</c:v>
                </c:pt>
                <c:pt idx="24" formatCode="0.0000">
                  <c:v>0.26363604944607683</c:v>
                </c:pt>
                <c:pt idx="25" formatCode="0.0000">
                  <c:v>0.26810401957786734</c:v>
                </c:pt>
                <c:pt idx="26" formatCode="0.0000">
                  <c:v>0.27128541189031963</c:v>
                </c:pt>
                <c:pt idx="27" formatCode="0.0000">
                  <c:v>0.24081171493313658</c:v>
                </c:pt>
                <c:pt idx="28" formatCode="0.0000">
                  <c:v>0.2852226367602983</c:v>
                </c:pt>
                <c:pt idx="29" formatCode="0.0000">
                  <c:v>0.24200646307221058</c:v>
                </c:pt>
                <c:pt idx="30" formatCode="0.0000">
                  <c:v>0.25960950980445163</c:v>
                </c:pt>
                <c:pt idx="31" formatCode="0.0000">
                  <c:v>0.25776477964315431</c:v>
                </c:pt>
                <c:pt idx="32" formatCode="0.0000">
                  <c:v>0.23157810949854296</c:v>
                </c:pt>
                <c:pt idx="33" formatCode="0.0000">
                  <c:v>0.21063542072539795</c:v>
                </c:pt>
                <c:pt idx="34" formatCode="0.0000">
                  <c:v>0.20498879582810953</c:v>
                </c:pt>
                <c:pt idx="35" formatCode="0.0000">
                  <c:v>0.22493318435184559</c:v>
                </c:pt>
                <c:pt idx="36" formatCode="0.0000">
                  <c:v>0.20330781384363888</c:v>
                </c:pt>
                <c:pt idx="37" formatCode="0.0000">
                  <c:v>0.15797975669590217</c:v>
                </c:pt>
                <c:pt idx="38" formatCode="0.0000">
                  <c:v>0.16021529538977325</c:v>
                </c:pt>
                <c:pt idx="39" formatCode="0.0000">
                  <c:v>0.19030493487829697</c:v>
                </c:pt>
                <c:pt idx="40" formatCode="0.0000">
                  <c:v>0.16736001174882062</c:v>
                </c:pt>
                <c:pt idx="41" formatCode="0.0000">
                  <c:v>0.14960080803869574</c:v>
                </c:pt>
                <c:pt idx="42" formatCode="0.0000">
                  <c:v>0.15730468872102471</c:v>
                </c:pt>
                <c:pt idx="43" formatCode="0.0000">
                  <c:v>0.16208235085036671</c:v>
                </c:pt>
                <c:pt idx="44" formatCode="0.0000">
                  <c:v>0.16955280901462233</c:v>
                </c:pt>
                <c:pt idx="45" formatCode="0.0000">
                  <c:v>0.17768530127416254</c:v>
                </c:pt>
                <c:pt idx="46" formatCode="0.0000">
                  <c:v>0.15214400185842783</c:v>
                </c:pt>
                <c:pt idx="47" formatCode="0.0000">
                  <c:v>0.13522476046720974</c:v>
                </c:pt>
                <c:pt idx="48" formatCode="0.0000">
                  <c:v>0.14863857522537682</c:v>
                </c:pt>
                <c:pt idx="49" formatCode="0.0000">
                  <c:v>0.13192109844104</c:v>
                </c:pt>
                <c:pt idx="50" formatCode="0.0000">
                  <c:v>0.16188779361650854</c:v>
                </c:pt>
                <c:pt idx="51" formatCode="0.0000">
                  <c:v>0.1463557166404717</c:v>
                </c:pt>
                <c:pt idx="52" formatCode="0.0000">
                  <c:v>0.13346914851532443</c:v>
                </c:pt>
                <c:pt idx="53" formatCode="0.0000">
                  <c:v>0.13746127527760385</c:v>
                </c:pt>
                <c:pt idx="54" formatCode="0.0000">
                  <c:v>0.13638674936603612</c:v>
                </c:pt>
                <c:pt idx="55" formatCode="0.0000">
                  <c:v>0.13610461500784513</c:v>
                </c:pt>
                <c:pt idx="56" formatCode="0.0000">
                  <c:v>0.16897485939694029</c:v>
                </c:pt>
                <c:pt idx="57" formatCode="0.0000">
                  <c:v>0.12875751631020776</c:v>
                </c:pt>
                <c:pt idx="58" formatCode="0.0000">
                  <c:v>0.14067464669174412</c:v>
                </c:pt>
                <c:pt idx="59" formatCode="0.0000">
                  <c:v>0.11757430542186198</c:v>
                </c:pt>
                <c:pt idx="60" formatCode="0.0000">
                  <c:v>0.15324864893083356</c:v>
                </c:pt>
                <c:pt idx="61" formatCode="0.0000">
                  <c:v>0.12378424592351815</c:v>
                </c:pt>
                <c:pt idx="62" formatCode="0.0000">
                  <c:v>0.11200463233948395</c:v>
                </c:pt>
                <c:pt idx="63" formatCode="0.0000">
                  <c:v>0.10028190515761497</c:v>
                </c:pt>
                <c:pt idx="64" formatCode="0.0000">
                  <c:v>8.7566781677465261E-2</c:v>
                </c:pt>
                <c:pt idx="65" formatCode="0.0000">
                  <c:v>9.4971256701672113E-2</c:v>
                </c:pt>
                <c:pt idx="66" formatCode="0.0000">
                  <c:v>5.1457909861226073E-2</c:v>
                </c:pt>
                <c:pt idx="67" formatCode="0.0000">
                  <c:v>5.2080646147138511E-2</c:v>
                </c:pt>
                <c:pt idx="68" formatCode="0.0000">
                  <c:v>4.7483148997494964E-2</c:v>
                </c:pt>
                <c:pt idx="69" formatCode="0.0000">
                  <c:v>5.015794217480473E-2</c:v>
                </c:pt>
                <c:pt idx="70" formatCode="0.0000">
                  <c:v>4.7906105008919453E-2</c:v>
                </c:pt>
                <c:pt idx="71" formatCode="0.0000">
                  <c:v>3.6144674662762277E-2</c:v>
                </c:pt>
                <c:pt idx="72" formatCode="0.0000">
                  <c:v>5.2888696837847637E-2</c:v>
                </c:pt>
                <c:pt idx="73" formatCode="0.0000">
                  <c:v>3.3391530006275989E-2</c:v>
                </c:pt>
                <c:pt idx="74" formatCode="0.0000">
                  <c:v>3.8455790885613066E-2</c:v>
                </c:pt>
                <c:pt idx="75" formatCode="0.0000">
                  <c:v>3.6674999828473845E-2</c:v>
                </c:pt>
                <c:pt idx="76" formatCode="0.0000">
                  <c:v>2.8232850500936713E-2</c:v>
                </c:pt>
                <c:pt idx="77" formatCode="0.0000">
                  <c:v>3.1679620891506152E-2</c:v>
                </c:pt>
                <c:pt idx="78" formatCode="0.0000">
                  <c:v>3.2938059653490774E-2</c:v>
                </c:pt>
                <c:pt idx="79" formatCode="0.0000">
                  <c:v>3.2496767433944897E-2</c:v>
                </c:pt>
                <c:pt idx="80" formatCode="0.0000">
                  <c:v>2.8824387149226419E-2</c:v>
                </c:pt>
                <c:pt idx="81" formatCode="0.0000">
                  <c:v>3.0348399800026963E-2</c:v>
                </c:pt>
                <c:pt idx="82" formatCode="0.0000">
                  <c:v>2.5530924779430267E-2</c:v>
                </c:pt>
                <c:pt idx="83" formatCode="0.0000">
                  <c:v>3.027765226303189E-2</c:v>
                </c:pt>
                <c:pt idx="84" formatCode="0.0000">
                  <c:v>2.606182030450661E-2</c:v>
                </c:pt>
                <c:pt idx="85" formatCode="0.0000">
                  <c:v>2.7440703827878974E-2</c:v>
                </c:pt>
                <c:pt idx="86" formatCode="0.0000">
                  <c:v>2.4425989886483007E-2</c:v>
                </c:pt>
                <c:pt idx="87" formatCode="0.0000">
                  <c:v>2.8206570537263949E-2</c:v>
                </c:pt>
                <c:pt idx="88" formatCode="0.0000">
                  <c:v>2.7204853824727759E-2</c:v>
                </c:pt>
                <c:pt idx="89" formatCode="0.0000">
                  <c:v>2.3189218652031589E-2</c:v>
                </c:pt>
                <c:pt idx="90" formatCode="0.0000">
                  <c:v>2.4026959910312028E-2</c:v>
                </c:pt>
                <c:pt idx="91" formatCode="0.0000">
                  <c:v>1.9679262737225343E-2</c:v>
                </c:pt>
                <c:pt idx="92" formatCode="0.0000">
                  <c:v>1.8371211832738547E-2</c:v>
                </c:pt>
                <c:pt idx="93" formatCode="0.0000">
                  <c:v>1.8256310625056636E-2</c:v>
                </c:pt>
                <c:pt idx="94" formatCode="0.0000">
                  <c:v>2.2005988797212325E-2</c:v>
                </c:pt>
                <c:pt idx="95" formatCode="0.0000">
                  <c:v>1.9882289781827451E-2</c:v>
                </c:pt>
                <c:pt idx="96" formatCode="0.0000">
                  <c:v>1.5552850865881642E-2</c:v>
                </c:pt>
                <c:pt idx="97" formatCode="0.0000">
                  <c:v>1.1847625782422072E-2</c:v>
                </c:pt>
                <c:pt idx="98" formatCode="0.0000">
                  <c:v>2.3701764411684201E-2</c:v>
                </c:pt>
                <c:pt idx="99" formatCode="0.0000">
                  <c:v>1.1024709493047982E-2</c:v>
                </c:pt>
                <c:pt idx="100" formatCode="0.0000">
                  <c:v>1.0992378914995864E-2</c:v>
                </c:pt>
                <c:pt idx="101" formatCode="0.0000">
                  <c:v>1.3195668578342024E-2</c:v>
                </c:pt>
                <c:pt idx="102" formatCode="0.0000">
                  <c:v>1.4750007698862715E-2</c:v>
                </c:pt>
                <c:pt idx="103" formatCode="0.0000">
                  <c:v>9.8960189796635234E-3</c:v>
                </c:pt>
                <c:pt idx="104" formatCode="0.0000">
                  <c:v>9.4999999999999998E-3</c:v>
                </c:pt>
                <c:pt idx="105" formatCode="0.0000">
                  <c:v>1.0307651555655621E-2</c:v>
                </c:pt>
                <c:pt idx="106" formatCode="0.0000">
                  <c:v>9.4999999999999998E-3</c:v>
                </c:pt>
                <c:pt idx="107" formatCode="0.0000">
                  <c:v>9.5371913639036698E-3</c:v>
                </c:pt>
                <c:pt idx="108" formatCode="0.0000">
                  <c:v>1.3151006291658402E-2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98-4D30-9FB3-8B27FF08F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393600"/>
        <c:axId val="857389992"/>
      </c:lineChart>
      <c:catAx>
        <c:axId val="3717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37173504"/>
        <c:crosses val="autoZero"/>
        <c:auto val="1"/>
        <c:lblAlgn val="ctr"/>
        <c:lblOffset val="100"/>
        <c:noMultiLvlLbl val="0"/>
      </c:catAx>
      <c:valAx>
        <c:axId val="3717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7171968"/>
        <c:crosses val="autoZero"/>
        <c:crossBetween val="between"/>
      </c:valAx>
      <c:valAx>
        <c:axId val="857389992"/>
        <c:scaling>
          <c:orientation val="minMax"/>
          <c:max val="0.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57393600"/>
        <c:crosses val="max"/>
        <c:crossBetween val="between"/>
      </c:valAx>
      <c:catAx>
        <c:axId val="85739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738999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Fatals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'1_Opr Hours CY'!$A$3:$A$15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'1_Opr Hours CY'!$D$3:$D$15</c:f>
              <c:numCache>
                <c:formatCode>#,##0_);\(#,##0\)</c:formatCode>
                <c:ptCount val="13"/>
                <c:pt idx="0">
                  <c:v>53</c:v>
                </c:pt>
                <c:pt idx="1">
                  <c:v>35</c:v>
                </c:pt>
                <c:pt idx="2">
                  <c:v>72</c:v>
                </c:pt>
                <c:pt idx="3">
                  <c:v>36</c:v>
                </c:pt>
                <c:pt idx="4">
                  <c:v>36</c:v>
                </c:pt>
                <c:pt idx="5">
                  <c:v>42</c:v>
                </c:pt>
                <c:pt idx="6">
                  <c:v>46</c:v>
                </c:pt>
                <c:pt idx="7">
                  <c:v>29</c:v>
                </c:pt>
                <c:pt idx="8">
                  <c:v>25</c:v>
                </c:pt>
                <c:pt idx="9">
                  <c:v>28</c:v>
                </c:pt>
                <c:pt idx="10">
                  <c:v>28</c:v>
                </c:pt>
                <c:pt idx="11">
                  <c:v>25</c:v>
                </c:pt>
                <c:pt idx="1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7-4E97-855A-22AEE5BF74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2933176"/>
        <c:axId val="492928912"/>
      </c:barChart>
      <c:lineChart>
        <c:grouping val="standard"/>
        <c:varyColors val="0"/>
        <c:ser>
          <c:idx val="1"/>
          <c:order val="1"/>
          <c:tx>
            <c:v>Injury Rate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pPr>
                <a:solidFill>
                  <a:schemeClr val="lt1"/>
                </a:solidFill>
                <a:ln w="31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07-4E97-855A-22AEE5BF74CE}"/>
                </c:ext>
              </c:extLst>
            </c:dLbl>
            <c:spPr>
              <a:noFill/>
              <a:ln>
                <a:solidFill>
                  <a:schemeClr val="dk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'1_Opr Hours CY'!$A$3:$A$14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'1_Opr Hours CY'!$K$3:$K$15</c:f>
              <c:numCache>
                <c:formatCode>0.00</c:formatCode>
                <c:ptCount val="13"/>
                <c:pt idx="0">
                  <c:v>3.2558279312633363</c:v>
                </c:pt>
                <c:pt idx="1">
                  <c:v>3.022837092486546</c:v>
                </c:pt>
                <c:pt idx="2">
                  <c:v>2.8264353595714624</c:v>
                </c:pt>
                <c:pt idx="3">
                  <c:v>2.7525026976892155</c:v>
                </c:pt>
                <c:pt idx="4">
                  <c:v>2.5887052344815262</c:v>
                </c:pt>
                <c:pt idx="5">
                  <c:v>2.5025176969670531</c:v>
                </c:pt>
                <c:pt idx="6">
                  <c:v>2.4659091665202966</c:v>
                </c:pt>
                <c:pt idx="7">
                  <c:v>2.3079808866698879</c:v>
                </c:pt>
                <c:pt idx="8">
                  <c:v>2.1985652133860722</c:v>
                </c:pt>
                <c:pt idx="9">
                  <c:v>2.1738979509669694</c:v>
                </c:pt>
                <c:pt idx="10">
                  <c:v>2.047136546131417</c:v>
                </c:pt>
                <c:pt idx="11">
                  <c:v>2.0380315855757338</c:v>
                </c:pt>
                <c:pt idx="12">
                  <c:v>1.7975420139474991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07-4E97-855A-22AEE5BF74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3251504"/>
        <c:axId val="503250848"/>
      </c:lineChart>
      <c:catAx>
        <c:axId val="492933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Calendar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928912"/>
        <c:crosses val="autoZero"/>
        <c:auto val="1"/>
        <c:lblAlgn val="ctr"/>
        <c:lblOffset val="100"/>
        <c:noMultiLvlLbl val="0"/>
      </c:catAx>
      <c:valAx>
        <c:axId val="49292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Fatals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933176"/>
        <c:crosses val="autoZero"/>
        <c:crossBetween val="between"/>
      </c:valAx>
      <c:valAx>
        <c:axId val="50325084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51504"/>
        <c:crosses val="max"/>
        <c:crossBetween val="between"/>
      </c:valAx>
      <c:catAx>
        <c:axId val="50325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3250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048553899609899"/>
          <c:y val="1.7051507861259804E-2"/>
          <c:w val="0.22749077445277804"/>
          <c:h val="4.795770151939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27603541082783E-2"/>
          <c:y val="8.0723936147325842E-2"/>
          <c:w val="0.9068490591218471"/>
          <c:h val="0.74011574372875522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PowerPoint]Single Line Charts'!$H$2</c:f>
              <c:strCache>
                <c:ptCount val="1"/>
                <c:pt idx="0">
                  <c:v># All Valid Samples</c:v>
                </c:pt>
              </c:strCache>
            </c:strRef>
          </c:tx>
          <c:spPr>
            <a:ln w="508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08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7-4756-9F43-934FD2303C69}"/>
              </c:ext>
            </c:extLst>
          </c:dPt>
          <c:dLbls>
            <c:dLbl>
              <c:idx val="17"/>
              <c:layout>
                <c:manualLayout>
                  <c:x val="-8.8919375065039108E-2"/>
                  <c:y val="6.4273385826771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97-4756-9F43-934FD2303C69}"/>
                </c:ext>
              </c:extLst>
            </c:dLbl>
            <c:dLbl>
              <c:idx val="18"/>
              <c:layout>
                <c:manualLayout>
                  <c:x val="-5.536901150130813E-2"/>
                  <c:y val="6.1606719160104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97-4756-9F43-934FD2303C69}"/>
                </c:ext>
              </c:extLst>
            </c:dLbl>
            <c:dLbl>
              <c:idx val="19"/>
              <c:layout>
                <c:manualLayout>
                  <c:x val="-5.2451588582722836E-2"/>
                  <c:y val="3.2273385826771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97-4756-9F43-934FD2303C69}"/>
                </c:ext>
              </c:extLst>
            </c:dLbl>
            <c:dLbl>
              <c:idx val="20"/>
              <c:layout>
                <c:manualLayout>
                  <c:x val="-1.4467086760252372E-3"/>
                  <c:y val="5.0940052493438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760BE2-4060-4C7D-BAAE-BA0D0213C1EC}" type="VALUE">
                      <a:rPr lang="en-US" smtClean="0"/>
                      <a:pPr algn="l">
                        <a:defRPr sz="1000" b="0"/>
                      </a:pPr>
                      <a:t>[VALUE]</a:t>
                    </a:fld>
                    <a:endParaRPr lang="en-US" dirty="0" smtClean="0"/>
                  </a:p>
                  <a:p>
                    <a:pPr algn="l">
                      <a:defRPr sz="1000" b="0"/>
                    </a:pPr>
                    <a:r>
                      <a:rPr lang="en-US" dirty="0" smtClean="0"/>
                      <a:t>(Prorated) 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19161036461586E-2"/>
                      <c:h val="7.7880104986876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97-4756-9F43-934FD2303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'[Chart in Microsoft PowerPoint]Single Line Charts'!$A$3:$A$23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'[Chart in Microsoft PowerPoint]Single Line Charts'!$H$3:$H$23</c:f>
              <c:numCache>
                <c:formatCode>#,##0</c:formatCode>
                <c:ptCount val="21"/>
                <c:pt idx="0">
                  <c:v>90803</c:v>
                </c:pt>
                <c:pt idx="1">
                  <c:v>93911</c:v>
                </c:pt>
                <c:pt idx="2">
                  <c:v>80627</c:v>
                </c:pt>
                <c:pt idx="3">
                  <c:v>73313</c:v>
                </c:pt>
                <c:pt idx="4">
                  <c:v>81548</c:v>
                </c:pt>
                <c:pt idx="5">
                  <c:v>82293</c:v>
                </c:pt>
                <c:pt idx="6">
                  <c:v>76812</c:v>
                </c:pt>
                <c:pt idx="7">
                  <c:v>76974</c:v>
                </c:pt>
                <c:pt idx="8">
                  <c:v>88556</c:v>
                </c:pt>
                <c:pt idx="9">
                  <c:v>76385</c:v>
                </c:pt>
                <c:pt idx="10">
                  <c:v>75344</c:v>
                </c:pt>
                <c:pt idx="11">
                  <c:v>79238</c:v>
                </c:pt>
                <c:pt idx="12">
                  <c:v>74358</c:v>
                </c:pt>
                <c:pt idx="13">
                  <c:v>66593</c:v>
                </c:pt>
                <c:pt idx="14">
                  <c:v>60316</c:v>
                </c:pt>
                <c:pt idx="15">
                  <c:v>61677</c:v>
                </c:pt>
                <c:pt idx="16">
                  <c:v>100970</c:v>
                </c:pt>
                <c:pt idx="17">
                  <c:v>138842</c:v>
                </c:pt>
                <c:pt idx="18">
                  <c:v>139584</c:v>
                </c:pt>
                <c:pt idx="19">
                  <c:v>140529</c:v>
                </c:pt>
                <c:pt idx="20" formatCode="0">
                  <c:v>110014.5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97-4756-9F43-934FD2303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888896"/>
        <c:axId val="448889224"/>
      </c:lineChart>
      <c:catAx>
        <c:axId val="44888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 smtClean="0">
                    <a:solidFill>
                      <a:schemeClr val="tx1"/>
                    </a:solidFill>
                  </a:rPr>
                  <a:t>Calendar Year</a:t>
                </a:r>
                <a:endParaRPr lang="en-US" sz="1400" b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9224"/>
        <c:crosses val="autoZero"/>
        <c:auto val="1"/>
        <c:lblAlgn val="ctr"/>
        <c:lblOffset val="100"/>
        <c:noMultiLvlLbl val="0"/>
      </c:catAx>
      <c:valAx>
        <c:axId val="4488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8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55003888402839"/>
          <c:y val="4.4371350239840741E-2"/>
          <c:w val="0.83379938377268059"/>
          <c:h val="0.71023559791258939"/>
        </c:manualLayout>
      </c:layout>
      <c:lineChart>
        <c:grouping val="standard"/>
        <c:varyColors val="0"/>
        <c:ser>
          <c:idx val="1"/>
          <c:order val="0"/>
          <c:tx>
            <c:strRef>
              <c:f>'DO Samples - Six Annual Per (2'!$T$5</c:f>
              <c:strCache>
                <c:ptCount val="1"/>
                <c:pt idx="0">
                  <c:v>Operator Avg. Conc.</c:v>
                </c:pt>
              </c:strCache>
            </c:strRef>
          </c:tx>
          <c:spPr>
            <a:ln>
              <a:noFill/>
              <a:prstDash val="solid"/>
            </a:ln>
          </c:spPr>
          <c:marker>
            <c:symbol val="circle"/>
            <c:size val="8"/>
            <c:spPr>
              <a:solidFill>
                <a:srgbClr val="0033CC"/>
              </a:solidFill>
              <a:ln>
                <a:solidFill>
                  <a:srgbClr val="003399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4E1F-4E99-9DA3-9528EFCE76D0}"/>
              </c:ext>
            </c:extLst>
          </c:dPt>
          <c:dLbls>
            <c:dLbl>
              <c:idx val="0"/>
              <c:layout>
                <c:manualLayout>
                  <c:x val="-3.2401129943502825E-2"/>
                  <c:y val="4.5250213847348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C1E-433C-A3E2-22A6DAA916E0}"/>
                </c:ext>
              </c:extLst>
            </c:dLbl>
            <c:dLbl>
              <c:idx val="3"/>
              <c:layout>
                <c:manualLayout>
                  <c:x val="-2.8163841807909606E-2"/>
                  <c:y val="2.822287011680106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0.72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1F-4E99-9DA3-9528EFCE76D0}"/>
                </c:ext>
              </c:extLst>
            </c:dLbl>
            <c:dLbl>
              <c:idx val="5"/>
              <c:layout>
                <c:manualLayout>
                  <c:x val="-2.3926553672316331E-2"/>
                  <c:y val="4.0385258495763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C1E-433C-A3E2-22A6DAA916E0}"/>
                </c:ext>
              </c:extLst>
            </c:dLbl>
            <c:dLbl>
              <c:idx val="16"/>
              <c:layout>
                <c:manualLayout>
                  <c:x val="-2.6751412429378531E-2"/>
                  <c:y val="2.33579147652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1E-433C-A3E2-22A6DAA916E0}"/>
                </c:ext>
              </c:extLst>
            </c:dLbl>
            <c:dLbl>
              <c:idx val="17"/>
              <c:layout>
                <c:manualLayout>
                  <c:x val="-2.3926553672316591E-2"/>
                  <c:y val="-4.4751460156973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1E-433C-A3E2-22A6DAA916E0}"/>
                </c:ext>
              </c:extLst>
            </c:dLbl>
            <c:dLbl>
              <c:idx val="18"/>
              <c:layout>
                <c:manualLayout>
                  <c:x val="-2.5338983050847457E-2"/>
                  <c:y val="-2.6507877588529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28813559322036E-2"/>
                      <c:h val="3.9418396503054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C1E-433C-A3E2-22A6DAA916E0}"/>
                </c:ext>
              </c:extLst>
            </c:dLbl>
            <c:dLbl>
              <c:idx val="19"/>
              <c:layout>
                <c:manualLayout>
                  <c:x val="-2.675141242937874E-2"/>
                  <c:y val="-3.2589071778010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99-42B7-8E56-18EF6C41F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5400">
                <a:solidFill>
                  <a:srgbClr val="0033CC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'DO Samples - Six Annual Per (2'!$S$7:$S$27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'DO Samples - Six Annual Per (2'!$T$7:$T$26</c:f>
              <c:numCache>
                <c:formatCode>0.00</c:formatCode>
                <c:ptCount val="20"/>
                <c:pt idx="0">
                  <c:v>0.95</c:v>
                </c:pt>
                <c:pt idx="1">
                  <c:v>0.92</c:v>
                </c:pt>
                <c:pt idx="2">
                  <c:v>0.88</c:v>
                </c:pt>
                <c:pt idx="3">
                  <c:v>0.81</c:v>
                </c:pt>
                <c:pt idx="4">
                  <c:v>0.86</c:v>
                </c:pt>
                <c:pt idx="5">
                  <c:v>0.86</c:v>
                </c:pt>
                <c:pt idx="6" formatCode="General">
                  <c:v>0.89</c:v>
                </c:pt>
                <c:pt idx="7">
                  <c:v>0.81</c:v>
                </c:pt>
                <c:pt idx="8">
                  <c:v>0.77</c:v>
                </c:pt>
                <c:pt idx="9">
                  <c:v>0.77</c:v>
                </c:pt>
                <c:pt idx="10">
                  <c:v>0.74</c:v>
                </c:pt>
                <c:pt idx="11">
                  <c:v>0.73</c:v>
                </c:pt>
                <c:pt idx="12">
                  <c:v>0.72</c:v>
                </c:pt>
                <c:pt idx="13">
                  <c:v>0.69</c:v>
                </c:pt>
                <c:pt idx="14">
                  <c:v>0.68</c:v>
                </c:pt>
                <c:pt idx="15">
                  <c:v>0.64</c:v>
                </c:pt>
                <c:pt idx="16" formatCode="General">
                  <c:v>0.69</c:v>
                </c:pt>
                <c:pt idx="17">
                  <c:v>0.63200000000000001</c:v>
                </c:pt>
                <c:pt idx="18">
                  <c:v>0.61</c:v>
                </c:pt>
                <c:pt idx="19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E1F-4E99-9DA3-9528EFCE76D0}"/>
            </c:ext>
          </c:extLst>
        </c:ser>
        <c:ser>
          <c:idx val="2"/>
          <c:order val="1"/>
          <c:tx>
            <c:strRef>
              <c:f>'DO Samples - Six Annual Per (2'!$U$5</c:f>
              <c:strCache>
                <c:ptCount val="1"/>
                <c:pt idx="0">
                  <c:v>MSHA Avg. Conc.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D-4E1F-4E99-9DA3-9528EFCE76D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4-4E1F-4E99-9DA3-9528EFCE76D0}"/>
              </c:ext>
            </c:extLst>
          </c:dPt>
          <c:dLbls>
            <c:dLbl>
              <c:idx val="1"/>
              <c:layout>
                <c:manualLayout>
                  <c:x val="-2.816384180790963E-2"/>
                  <c:y val="-5.4980124550518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C1E-433C-A3E2-22A6DAA916E0}"/>
                </c:ext>
              </c:extLst>
            </c:dLbl>
            <c:dLbl>
              <c:idx val="8"/>
              <c:layout>
                <c:manualLayout>
                  <c:x val="-2.8163841807909606E-2"/>
                  <c:y val="-2.0925437089423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C1E-433C-A3E2-22A6DAA916E0}"/>
                </c:ext>
              </c:extLst>
            </c:dLbl>
            <c:dLbl>
              <c:idx val="9"/>
              <c:layout>
                <c:manualLayout>
                  <c:x val="-2.3926553672316383E-2"/>
                  <c:y val="-2.0925437089423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E1F-4E99-9DA3-9528EFCE76D0}"/>
                </c:ext>
              </c:extLst>
            </c:dLbl>
            <c:dLbl>
              <c:idx val="11"/>
              <c:layout>
                <c:manualLayout>
                  <c:x val="-3.2401129943502929E-2"/>
                  <c:y val="-3.0655347792593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1E-433C-A3E2-22A6DAA916E0}"/>
                </c:ext>
              </c:extLst>
            </c:dLbl>
            <c:dLbl>
              <c:idx val="16"/>
              <c:layout>
                <c:manualLayout>
                  <c:x val="-3.0886382846212021E-2"/>
                  <c:y val="2.0426683399048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1E-433C-A3E2-22A6DAA916E0}"/>
                </c:ext>
              </c:extLst>
            </c:dLbl>
            <c:dLbl>
              <c:idx val="17"/>
              <c:layout>
                <c:manualLayout>
                  <c:x val="-2.5338983050847665E-2"/>
                  <c:y val="2.7724116426425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1E-433C-A3E2-22A6DAA916E0}"/>
                </c:ext>
              </c:extLst>
            </c:dLbl>
            <c:dLbl>
              <c:idx val="18"/>
              <c:layout>
                <c:manualLayout>
                  <c:x val="-3.0988700564971751E-2"/>
                  <c:y val="3.2589071778010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C1E-433C-A3E2-22A6DAA916E0}"/>
                </c:ext>
              </c:extLst>
            </c:dLbl>
            <c:dLbl>
              <c:idx val="19"/>
              <c:layout>
                <c:manualLayout>
                  <c:x val="-2.816384180790981E-2"/>
                  <c:y val="-2.33579147652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99-42B7-8E56-18EF6C41F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5400">
                <a:solidFill>
                  <a:srgbClr val="FF0000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'DO Samples - Six Annual Per (2'!$S$7:$S$27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'DO Samples - Six Annual Per (2'!$U$7:$U$26</c:f>
              <c:numCache>
                <c:formatCode>0.00</c:formatCode>
                <c:ptCount val="20"/>
                <c:pt idx="0">
                  <c:v>1.0900000000000001</c:v>
                </c:pt>
                <c:pt idx="1">
                  <c:v>1.07</c:v>
                </c:pt>
                <c:pt idx="2">
                  <c:v>1</c:v>
                </c:pt>
                <c:pt idx="3">
                  <c:v>0.93</c:v>
                </c:pt>
                <c:pt idx="4">
                  <c:v>0.91</c:v>
                </c:pt>
                <c:pt idx="5">
                  <c:v>0.92</c:v>
                </c:pt>
                <c:pt idx="6" formatCode="General">
                  <c:v>0.96</c:v>
                </c:pt>
                <c:pt idx="7">
                  <c:v>0.95</c:v>
                </c:pt>
                <c:pt idx="8">
                  <c:v>0.87</c:v>
                </c:pt>
                <c:pt idx="9">
                  <c:v>0.82</c:v>
                </c:pt>
                <c:pt idx="10">
                  <c:v>0.8</c:v>
                </c:pt>
                <c:pt idx="11">
                  <c:v>0.73</c:v>
                </c:pt>
                <c:pt idx="12">
                  <c:v>0.73</c:v>
                </c:pt>
                <c:pt idx="13">
                  <c:v>0.71</c:v>
                </c:pt>
                <c:pt idx="14">
                  <c:v>0.7</c:v>
                </c:pt>
                <c:pt idx="15">
                  <c:v>0.69</c:v>
                </c:pt>
                <c:pt idx="16" formatCode="General">
                  <c:v>0.64</c:v>
                </c:pt>
                <c:pt idx="17">
                  <c:v>0.60899999999999999</c:v>
                </c:pt>
                <c:pt idx="18">
                  <c:v>0.61</c:v>
                </c:pt>
                <c:pt idx="19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E1F-4E99-9DA3-9528EFCE7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30624"/>
        <c:axId val="46332544"/>
      </c:lineChart>
      <c:catAx>
        <c:axId val="4633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Calendar </a:t>
                </a:r>
                <a:r>
                  <a:rPr lang="en-US" sz="1800" b="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4527447840206419"/>
              <c:y val="0.8576607915627118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400" b="0" baseline="0"/>
            </a:pPr>
            <a:endParaRPr lang="en-US"/>
          </a:p>
        </c:txPr>
        <c:crossAx val="46332544"/>
        <c:crosses val="autoZero"/>
        <c:auto val="1"/>
        <c:lblAlgn val="ctr"/>
        <c:lblOffset val="100"/>
        <c:noMultiLvlLbl val="0"/>
      </c:catAx>
      <c:valAx>
        <c:axId val="46332544"/>
        <c:scaling>
          <c:orientation val="minMax"/>
          <c:min val="0.55000000000000004"/>
        </c:scaling>
        <c:delete val="0"/>
        <c:axPos val="l"/>
        <c:majorGridlines>
          <c:spPr>
            <a:ln>
              <a:solidFill>
                <a:schemeClr val="tx1">
                  <a:alpha val="3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 dirty="0" smtClean="0"/>
                  <a:t>Average Dust Concentration – mg/m</a:t>
                </a:r>
                <a:r>
                  <a:rPr lang="en-US" sz="1800" b="1" baseline="30000" dirty="0" smtClean="0"/>
                  <a:t>3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3.0362560612126874E-2"/>
              <c:y val="5.9930679006562473E-2"/>
            </c:manualLayout>
          </c:layout>
          <c:overlay val="0"/>
          <c:spPr>
            <a:noFill/>
            <a:ln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46330624"/>
        <c:crosses val="autoZero"/>
        <c:crossBetween val="between"/>
        <c:majorUnit val="5.000000000000001E-2"/>
        <c:minorUnit val="1.0000000000000002E-2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0880029670204263"/>
          <c:y val="9.181809662305257E-2"/>
          <c:w val="0.44482289170375444"/>
          <c:h val="5.8209818761671361E-2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587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0.00%</c:formatCode>
                <c:ptCount val="20"/>
                <c:pt idx="0">
                  <c:v>9.0800000000000006E-2</c:v>
                </c:pt>
                <c:pt idx="1">
                  <c:v>9.0800000000000006E-2</c:v>
                </c:pt>
                <c:pt idx="2">
                  <c:v>7.9799999999999996E-2</c:v>
                </c:pt>
                <c:pt idx="3">
                  <c:v>6.2700000000000006E-2</c:v>
                </c:pt>
                <c:pt idx="4">
                  <c:v>6.4000000000000001E-2</c:v>
                </c:pt>
                <c:pt idx="5">
                  <c:v>7.2900000000000006E-2</c:v>
                </c:pt>
                <c:pt idx="6">
                  <c:v>7.5800000000000006E-2</c:v>
                </c:pt>
                <c:pt idx="7">
                  <c:v>6.4899999999999999E-2</c:v>
                </c:pt>
                <c:pt idx="8">
                  <c:v>5.45E-2</c:v>
                </c:pt>
                <c:pt idx="9">
                  <c:v>4.6800000000000001E-2</c:v>
                </c:pt>
                <c:pt idx="10">
                  <c:v>4.1700000000000001E-2</c:v>
                </c:pt>
                <c:pt idx="11">
                  <c:v>3.9E-2</c:v>
                </c:pt>
                <c:pt idx="12">
                  <c:v>3.5000000000000003E-2</c:v>
                </c:pt>
                <c:pt idx="13">
                  <c:v>3.0599999999999999E-2</c:v>
                </c:pt>
                <c:pt idx="14">
                  <c:v>2.3599999999999999E-2</c:v>
                </c:pt>
                <c:pt idx="15">
                  <c:v>1.6500000000000001E-2</c:v>
                </c:pt>
                <c:pt idx="16">
                  <c:v>7.9000000000000008E-3</c:v>
                </c:pt>
                <c:pt idx="17">
                  <c:v>8.8000000000000005E-3</c:v>
                </c:pt>
                <c:pt idx="18">
                  <c:v>9.1000000000000004E-3</c:v>
                </c:pt>
                <c:pt idx="19">
                  <c:v>8.2000000000000007E-3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2A-4026-9C57-B7BA0D6D8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888896"/>
        <c:axId val="448889224"/>
      </c:lineChart>
      <c:catAx>
        <c:axId val="44888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Calendar Year</a:t>
                </a:r>
                <a:endParaRPr lang="en-US" b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9224"/>
        <c:crosses val="autoZero"/>
        <c:auto val="1"/>
        <c:lblAlgn val="ctr"/>
        <c:lblOffset val="100"/>
        <c:noMultiLvlLbl val="0"/>
      </c:catAx>
      <c:valAx>
        <c:axId val="4488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8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 b="1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'Single Line Charts'!$K$2</c:f>
              <c:strCache>
                <c:ptCount val="1"/>
                <c:pt idx="0">
                  <c:v># Valid Quartz Samples</c:v>
                </c:pt>
              </c:strCache>
            </c:strRef>
          </c:tx>
          <c:spPr>
            <a:ln w="508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dLbl>
              <c:idx val="20"/>
              <c:layout>
                <c:manualLayout>
                  <c:x val="-1.4832925835370931E-2"/>
                  <c:y val="-5.012923941424742E-2"/>
                </c:manualLayout>
              </c:layout>
              <c:tx>
                <c:rich>
                  <a:bodyPr/>
                  <a:lstStyle/>
                  <a:p>
                    <a:fld id="{95A42BCD-7F77-45D6-89AF-64C4C50C0400}" type="VALUE">
                      <a:rPr lang="en-US" smtClean="0"/>
                      <a:pPr/>
                      <a:t>[VALUE]</a:t>
                    </a:fld>
                    <a:endParaRPr lang="en-US" smtClean="0"/>
                  </a:p>
                  <a:p>
                    <a:r>
                      <a:rPr lang="en-US" smtClean="0"/>
                      <a:t>(prorated)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2AF-4900-A34C-043EDE6C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587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'Single Line Charts'!$A$3:$A$23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'Single Line Charts'!$K$3:$K$23</c:f>
              <c:numCache>
                <c:formatCode>#,##0</c:formatCode>
                <c:ptCount val="21"/>
                <c:pt idx="0">
                  <c:v>6873</c:v>
                </c:pt>
                <c:pt idx="1">
                  <c:v>7280</c:v>
                </c:pt>
                <c:pt idx="2">
                  <c:v>5311</c:v>
                </c:pt>
                <c:pt idx="3">
                  <c:v>4488</c:v>
                </c:pt>
                <c:pt idx="4">
                  <c:v>5294</c:v>
                </c:pt>
                <c:pt idx="5">
                  <c:v>5461</c:v>
                </c:pt>
                <c:pt idx="6">
                  <c:v>4339</c:v>
                </c:pt>
                <c:pt idx="7">
                  <c:v>4125</c:v>
                </c:pt>
                <c:pt idx="8">
                  <c:v>4483</c:v>
                </c:pt>
                <c:pt idx="9">
                  <c:v>4301</c:v>
                </c:pt>
                <c:pt idx="10">
                  <c:v>3928</c:v>
                </c:pt>
                <c:pt idx="11">
                  <c:v>3537</c:v>
                </c:pt>
                <c:pt idx="12">
                  <c:v>3573</c:v>
                </c:pt>
                <c:pt idx="13">
                  <c:v>3199</c:v>
                </c:pt>
                <c:pt idx="14">
                  <c:v>6389</c:v>
                </c:pt>
                <c:pt idx="15">
                  <c:v>9970</c:v>
                </c:pt>
                <c:pt idx="16">
                  <c:v>11720</c:v>
                </c:pt>
                <c:pt idx="17">
                  <c:v>14634</c:v>
                </c:pt>
                <c:pt idx="18">
                  <c:v>14854</c:v>
                </c:pt>
                <c:pt idx="19">
                  <c:v>14100</c:v>
                </c:pt>
                <c:pt idx="20">
                  <c:v>11106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22-466D-9F9F-46A588359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888896"/>
        <c:axId val="448889224"/>
      </c:lineChart>
      <c:catAx>
        <c:axId val="44888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smtClean="0">
                    <a:solidFill>
                      <a:schemeClr val="tx1"/>
                    </a:solidFill>
                    <a:effectLst/>
                  </a:rPr>
                  <a:t>Calendar Year</a:t>
                </a:r>
                <a:endParaRPr lang="en-US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9224"/>
        <c:crosses val="autoZero"/>
        <c:auto val="1"/>
        <c:lblAlgn val="ctr"/>
        <c:lblOffset val="100"/>
        <c:noMultiLvlLbl val="0"/>
      </c:catAx>
      <c:valAx>
        <c:axId val="4488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8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20791966221619E-2"/>
          <c:y val="4.9562035677743671E-2"/>
          <c:w val="0.89743717904827114"/>
          <c:h val="0.74244695048712117"/>
        </c:manualLayout>
      </c:layout>
      <c:lineChart>
        <c:grouping val="standard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Sheet1!$A$11:$A$21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Sheet1!$C$11:$C$21</c:f>
              <c:numCache>
                <c:formatCode>General</c:formatCode>
                <c:ptCount val="11"/>
                <c:pt idx="0">
                  <c:v>55.5</c:v>
                </c:pt>
                <c:pt idx="1">
                  <c:v>50.9</c:v>
                </c:pt>
                <c:pt idx="2">
                  <c:v>49.3</c:v>
                </c:pt>
                <c:pt idx="3">
                  <c:v>45.2</c:v>
                </c:pt>
                <c:pt idx="4">
                  <c:v>41.9</c:v>
                </c:pt>
                <c:pt idx="5">
                  <c:v>33.1</c:v>
                </c:pt>
                <c:pt idx="6" formatCode="0.0">
                  <c:v>27.7</c:v>
                </c:pt>
                <c:pt idx="7" formatCode="0.0">
                  <c:v>25</c:v>
                </c:pt>
                <c:pt idx="8" formatCode="0.0">
                  <c:v>25.1</c:v>
                </c:pt>
                <c:pt idx="9" formatCode="0.0">
                  <c:v>25.6</c:v>
                </c:pt>
                <c:pt idx="10" formatCode="0.0">
                  <c:v>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F-4C65-9885-33510C975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888896"/>
        <c:axId val="448889224"/>
      </c:lineChart>
      <c:catAx>
        <c:axId val="44888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Calendar Year</a:t>
                </a:r>
                <a:endParaRPr lang="en-US" b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9224"/>
        <c:crosses val="autoZero"/>
        <c:auto val="1"/>
        <c:lblAlgn val="ctr"/>
        <c:lblOffset val="100"/>
        <c:noMultiLvlLbl val="0"/>
      </c:catAx>
      <c:valAx>
        <c:axId val="4488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Quartz Concentration</a:t>
                </a:r>
                <a:r>
                  <a:rPr lang="en-US" baseline="0" dirty="0" smtClean="0"/>
                  <a:t> (</a:t>
                </a:r>
                <a:r>
                  <a:rPr lang="en-US" sz="1400" b="1" i="0" u="none" strike="noStrike" baseline="0" dirty="0" smtClean="0">
                    <a:effectLst/>
                  </a:rPr>
                  <a:t>µg/m</a:t>
                </a:r>
                <a:r>
                  <a:rPr lang="en-US" sz="1400" b="1" i="0" u="none" strike="noStrike" baseline="30000" dirty="0" smtClean="0">
                    <a:effectLst/>
                  </a:rPr>
                  <a:t>3</a:t>
                </a:r>
                <a:r>
                  <a:rPr lang="en-US" sz="1400" b="1" i="0" u="none" strike="noStrike" baseline="0" dirty="0" smtClean="0">
                    <a:effectLst/>
                  </a:rPr>
                  <a:t>)</a:t>
                </a:r>
                <a:endParaRPr lang="en-US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8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 b="1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91626438046773E-2"/>
          <c:y val="3.0747458458286719E-2"/>
          <c:w val="0.89372699312950066"/>
          <c:h val="0.7863387344331354"/>
        </c:manualLayout>
      </c:layout>
      <c:lineChart>
        <c:grouping val="standard"/>
        <c:varyColors val="0"/>
        <c:ser>
          <c:idx val="1"/>
          <c:order val="0"/>
          <c:tx>
            <c:strRef>
              <c:f>Charts!$M$2</c:f>
              <c:strCache>
                <c:ptCount val="1"/>
                <c:pt idx="0">
                  <c:v>% &gt; 100 µg/m3 </c:v>
                </c:pt>
              </c:strCache>
            </c:strRef>
          </c:tx>
          <c:spPr>
            <a:ln w="50800" cap="rnd">
              <a:noFill/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5E0-4056-AE4E-061760636058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1.07%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E8-4B1C-9E4A-C28BD6E72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Charts!$A$3:$A$22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Charts!$M$3:$M$22</c:f>
              <c:numCache>
                <c:formatCode>0.00%</c:formatCode>
                <c:ptCount val="20"/>
                <c:pt idx="0">
                  <c:v>0.1784</c:v>
                </c:pt>
                <c:pt idx="1">
                  <c:v>0.18720000000000001</c:v>
                </c:pt>
                <c:pt idx="2">
                  <c:v>0.14050000000000001</c:v>
                </c:pt>
                <c:pt idx="3">
                  <c:v>0.1057</c:v>
                </c:pt>
                <c:pt idx="4">
                  <c:v>0.1358</c:v>
                </c:pt>
                <c:pt idx="5">
                  <c:v>0.1507</c:v>
                </c:pt>
                <c:pt idx="6">
                  <c:v>0.15759999999999999</c:v>
                </c:pt>
                <c:pt idx="7">
                  <c:v>0.13500000000000001</c:v>
                </c:pt>
                <c:pt idx="8">
                  <c:v>0.113</c:v>
                </c:pt>
                <c:pt idx="9">
                  <c:v>0.1014</c:v>
                </c:pt>
                <c:pt idx="10">
                  <c:v>7.9699999999999993E-2</c:v>
                </c:pt>
                <c:pt idx="11">
                  <c:v>8.3199999999999996E-2</c:v>
                </c:pt>
                <c:pt idx="12">
                  <c:v>7.4200000000000002E-2</c:v>
                </c:pt>
                <c:pt idx="13">
                  <c:v>6.7400000000000002E-2</c:v>
                </c:pt>
                <c:pt idx="14">
                  <c:v>2.4299999999999999E-2</c:v>
                </c:pt>
                <c:pt idx="15">
                  <c:v>1.78E-2</c:v>
                </c:pt>
                <c:pt idx="16">
                  <c:v>1.2699999999999999E-2</c:v>
                </c:pt>
                <c:pt idx="17">
                  <c:v>1.21E-2</c:v>
                </c:pt>
                <c:pt idx="18">
                  <c:v>1.21E-2</c:v>
                </c:pt>
                <c:pt idx="19">
                  <c:v>1.09E-2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A5-43C8-A47C-F58E7B86C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888896"/>
        <c:axId val="448889224"/>
      </c:lineChart>
      <c:catAx>
        <c:axId val="44888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smtClean="0">
                    <a:effectLst/>
                  </a:rPr>
                  <a:t>Calendar Year</a:t>
                </a:r>
                <a:endParaRPr lang="en-US" sz="14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9224"/>
        <c:crosses val="autoZero"/>
        <c:auto val="1"/>
        <c:lblAlgn val="ctr"/>
        <c:lblOffset val="100"/>
        <c:noMultiLvlLbl val="0"/>
      </c:catAx>
      <c:valAx>
        <c:axId val="448889224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8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 baseline="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All 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Sheet1!$A$34:$A$53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Sheet1!$B$34:$B$53</c:f>
              <c:numCache>
                <c:formatCode>#,##0</c:formatCode>
                <c:ptCount val="20"/>
                <c:pt idx="0">
                  <c:v>89355</c:v>
                </c:pt>
                <c:pt idx="1">
                  <c:v>79518</c:v>
                </c:pt>
                <c:pt idx="2">
                  <c:v>71584</c:v>
                </c:pt>
                <c:pt idx="3">
                  <c:v>64237</c:v>
                </c:pt>
                <c:pt idx="4">
                  <c:v>52362</c:v>
                </c:pt>
                <c:pt idx="5">
                  <c:v>46609</c:v>
                </c:pt>
                <c:pt idx="6">
                  <c:v>40018</c:v>
                </c:pt>
                <c:pt idx="7" formatCode="General">
                  <c:v>36541</c:v>
                </c:pt>
                <c:pt idx="8" formatCode="General">
                  <c:v>33574</c:v>
                </c:pt>
                <c:pt idx="9" formatCode="General">
                  <c:v>30826</c:v>
                </c:pt>
                <c:pt idx="10" formatCode="General">
                  <c:v>28671</c:v>
                </c:pt>
                <c:pt idx="11" formatCode="General">
                  <c:v>26829</c:v>
                </c:pt>
                <c:pt idx="12" formatCode="General">
                  <c:v>25106</c:v>
                </c:pt>
                <c:pt idx="13" formatCode="General">
                  <c:v>23378</c:v>
                </c:pt>
                <c:pt idx="14" formatCode="General">
                  <c:v>21860</c:v>
                </c:pt>
                <c:pt idx="15" formatCode="General">
                  <c:v>20655</c:v>
                </c:pt>
                <c:pt idx="16" formatCode="General">
                  <c:v>19981</c:v>
                </c:pt>
                <c:pt idx="17" formatCode="General">
                  <c:v>19430</c:v>
                </c:pt>
                <c:pt idx="18" formatCode="General">
                  <c:v>18962</c:v>
                </c:pt>
                <c:pt idx="19" formatCode="General">
                  <c:v>18643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A-410F-B09E-9A61B3F0D6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8888896"/>
        <c:axId val="448889224"/>
      </c:lineChart>
      <c:catAx>
        <c:axId val="44888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 b="0" i="0" baseline="0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:r>
                  <a:rPr lang="en-US" sz="1400" b="0" i="0" baseline="0" dirty="0" smtClean="0">
                    <a:solidFill>
                      <a:schemeClr val="tx1"/>
                    </a:solidFill>
                    <a:effectLst/>
                  </a:rPr>
                  <a:t>Calendar Year</a:t>
                </a:r>
              </a:p>
              <a:p>
                <a:pPr>
                  <a:defRPr/>
                </a:pPr>
                <a:endParaRPr lang="en-US" sz="1400" b="0" i="0" baseline="0" dirty="0" smtClean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9224"/>
        <c:crosses val="autoZero"/>
        <c:auto val="1"/>
        <c:lblAlgn val="ctr"/>
        <c:lblOffset val="100"/>
        <c:noMultiLvlLbl val="0"/>
      </c:catAx>
      <c:valAx>
        <c:axId val="448889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88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0.62281</cdr:x>
      <cdr:y>0.1224</cdr:y>
    </cdr:from>
    <cdr:to>
      <cdr:x>0.79825</cdr:x>
      <cdr:y>0.17727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0" y="552450"/>
          <a:ext cx="1524000" cy="2476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/>
            <a:t>CPDM required 2/1/16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0.89497</cdr:x>
      <cdr:y>0.808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99939" y="44431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0.89497</cdr:x>
      <cdr:y>0.808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91914" y="3848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 </a:t>
          </a:r>
          <a:r>
            <a:rPr lang="en-US" dirty="0" smtClean="0"/>
            <a:t>              </a:t>
          </a:r>
          <a:r>
            <a:rPr lang="en-US" sz="1100" dirty="0" smtClean="0"/>
            <a:t>*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0.89519</cdr:x>
      <cdr:y>0.8179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30526" y="42256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          *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0.94717</cdr:x>
      <cdr:y>0.80882</cdr:y>
    </cdr:from>
    <cdr:to>
      <cdr:x>0.96478</cdr:x>
      <cdr:y>0.80882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196466" y="4191000"/>
          <a:ext cx="152400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9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F3187-263B-4EFF-9082-A0478AAFCEA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9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E70F-3251-44C8-9903-C923D0A8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7-09T19:45:13.834"/>
    </inkml:context>
    <inkml:brush xml:id="br0">
      <inkml:brushProperty name="width" value="0.05833" units="cm"/>
      <inkml:brushProperty name="height" value="0.05833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2D2B099A-433C-49D4-B248-3C4F90680EB3}" emma:medium="tactile" emma:mode="ink">
          <msink:context xmlns:msink="http://schemas.microsoft.com/ink/2010/main" type="inkDrawing" rotatedBoundingBox="3130,10629 11998,10605 11999,10670 3131,10694" shapeName="Other"/>
        </emma:interpretation>
      </emma:emma>
    </inkml:annotationXML>
    <inkml:trace contextRef="#ctx0" brushRef="#br0">0 27 0,'22'0'78,"21"0"875,67 0-937,21 0-16,-21 0 16,-1 0-16,44 0 15,-65 0-15,0 22 16,-45-22-16,-21 0 15,0 0 782,0 0-781,44 0-16,-22 0 16,-1 22-16,23-22 15,-44 0-15,66 0 406,21 0-390,66 0-16,-22 0 16,23 0-16,21 0 15,-22 0-15,-88 0 16,-43 0-16,0 0 16,0 0 452,22 0-468,21 0 16,1 0-16,-23 0 16,23 0-16,0 0 15,-23 0-15,-43 0 16,0 0-16,0 0 297,0 0-235,22 0-46,21 0-1,-43 0-15,0 0 16,0 0-16,22 0 313,22 0-313,-1 0 15,67-22-15,-23 22 16,44 0-16,-43-44 15,-23 44-15,-21 0 16,-22 0-16,-22 0 16,0 0 421,21 0-421,-21 0-16,0 0 15,44 0 1,-22 0-16,-22 0 16,0 0-16,-1 0 15,23 0 501,22 22-500,0-22-16,-23 0 15,1 0-15,0 22 16,-22-22-1,0 0-15,43 0 735,-21 0-735,22 0 15,-22 0-15,-22 0 16,0 0-16,-1 0 234,23 0-234,0 0 16,0 0-16,43 0 16,23 0-1,-1 0-15,1 0 16,-23 0-16,1 0 16,-44 0-16,-22 0 390,22 0-390,21 0 16,23 0-16,-23 0 15,-43 0-15,44 0 16,65 0-16,-65 0 16,22 0-16,-44 0 15,-23 0-15,1 0 16,44 0 281,-44 0-297,44 0 15,-23 0-15,-21 0 16,0 0-16,0 0 156,0 0-140,0 0-16,0 0 16,0 0 15,0 0-16,-1 0 32,1 0-47,0 0 16,0 0 0,0 0-16,0 0 78,0 0-63,0-22-15,0 22 16,0 0-16,-1 0 16,1 0-16,0 0 15,22 0 48,-22 0-48,22 0 1,-22 0-16,-1 0 16,1 0-16,0 0 15,0 0 16,22 0 94,-22 0-109,0 0-16,43 0 156,-21 0-140,0 0-16,0 0 16,0 0-1,-22 0-15,-1 0 16,111 0-16,-45 0 15,23 0-15,-1 0 16,88 0-16,-43 0 16,-45 0-16,-65 0 15,0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7-09T19:45:05.297"/>
    </inkml:context>
    <inkml:brush xml:id="br0">
      <inkml:brushProperty name="width" value="0.05833" units="cm"/>
      <inkml:brushProperty name="height" value="0.05833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678B7660-2101-459D-A0E9-9BF568E8EA39}" emma:medium="tactile" emma:mode="ink">
          <msink:context xmlns:msink="http://schemas.microsoft.com/ink/2010/main" type="inkDrawing" rotatedBoundingBox="3131,10641 3146,10641 3146,10656 3131,10656" shapeName="Other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7-09T19:45:23.930"/>
    </inkml:context>
    <inkml:brush xml:id="br0">
      <inkml:brushProperty name="width" value="0.05833" units="cm"/>
      <inkml:brushProperty name="height" value="0.05833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19414D39-1748-4E0A-AF04-FEF15367C699}" emma:medium="tactile" emma:mode="ink">
          <msink:context xmlns:msink="http://schemas.microsoft.com/ink/2010/main" type="inkDrawing" rotatedBoundingBox="634,11059 5452,11079 5451,11107 633,11088" shapeName="Other"/>
        </emma:interpretation>
      </emma:emma>
    </inkml:annotationXML>
    <inkml:trace contextRef="#ctx0" brushRef="#br0">0 18 0,'44'0'1282,"66"0"-1282,21 0 15,22 0-15,44 0 16,-65 0-16,21 0 16,-65 0-16,-23 0 15,-43 0 1,0 0 468,0 0-484,44 0 16,-22 0-16,21 0 15,1 0-15,-22 0 16,43 0-16,-43 0 16,-22 0-16,0 0 15,0 0 251,22 0-266,21 0 16,1 0-16,0 0 15,-1 0-15,-43 0 16,22 0-16,-22 0 15,44 0 235,-1 0-234,-43 0-16,44 0 16,-44 0-16,22 0 15,-23 0-15,1 0 16,0 0 140,0 0-156,0 0 16,22 0-16,0 0 15,-22 0 1,-1 0-16,45 0 16,-44 0-16,22 0 15,0 0-15,-22 0 16,-1 0-16,1 0 16,0 0-1,0 0 79,0 0-78,22 0-1,21 0-15,-21 0 16,44 0-1,-22 0-15,-45 0 16,23 22-16,0-22 16,-22 0-1,0 0 79,0 0-78,0 0-16,0 0 15,-1 0-15,1 0 16,0 0-16,0 0 156,44 0-140,-22 0-16,43 0 15,-21 0-15,0 0 16,-23 0-16,23 0 16,-44 0 312,22 0-328,0 0 15,21 0-15,23 0 16,-23 0-16,23 0 16,-44-22-16,-22 22 15,22 0-15,-23 0 16,23 0 218,22 0-234,0 0 16,-1 0-16,23 0 16,-44 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7-09T19:45:30.585"/>
    </inkml:context>
    <inkml:brush xml:id="br0">
      <inkml:brushProperty name="width" value="0.05833" units="cm"/>
      <inkml:brushProperty name="height" value="0.05833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EF64CEB9-D911-42D1-8250-73C8B732AFC0}" emma:medium="tactile" emma:mode="ink">
          <msink:context xmlns:msink="http://schemas.microsoft.com/ink/2010/main" type="inkDrawing" rotatedBoundingBox="5561,11048 11911,11062 11910,11092 5561,11079" shapeName="Other"/>
        </emma:interpretation>
      </emma:emma>
    </inkml:annotationXML>
    <inkml:trace contextRef="#ctx0" brushRef="#br0">0 28 0,'44'0'1125,"65"0"-1125,-21 0 16,-22 0-16,-1 0 15,1 0-15,-44 0 16,0 0 203,0 0-204,0 0 1,0 0-1,43 0 235,110 0-250,-21 0 16,21 0-16,44-22 16,-22 22-16,-66 0 15,-21 0-15,-88 0 16,0 0-16,65 0 609,23 0-593,43 0-16,-44 0 16,23 0-16,-67 0 15,23 0-15,-44 0 16,-22 0 374,22 0-374,21 0-16,67 0 16,-1 0-1,-22 0-15,1 0 16,-22 0-16,-45 0 16,-21 0-16,0 0 15,22 0 266,0 0-265,-22 0-16,0 0 16,-1 0-16,1 0 15,0 0-15,22 0 188,0 0-173,-22 0-15,21 0 16,-21 0-16,0 0 16,22 0-16,-22 0 15,0 0 63,0 0-46,0 0-32,0 0 15,-1 0 95,23 0-95,0 22 1,-22-22 0,0 0-16,0 0 15,0 0-15,21 0 16,-21 0-1,22 0-15,44 0 16,-66 0 0,43 0-16,1 0 15,0 0-15,-1 0 16,-21 0-16,-22 0 16,0 0-16,0 0 140,0 0-109,0 0-31,0 0 63,21 0-47,1 0-1,-22 0 1,0 0 109,0 0-110,0 0 1,0 0-16,21 0 16,-21 0-16,22 0 15,-22 0-15,44 0 16,-1 0-16,-43 0 16,0 0-16,0 0 15,0 0 220,44 0-235,-23 0 15,-21 0-15,0 0 16,0 0-16,22 0 15,-22 0 1,0 0 78,0 0-79,-1 0-15,1 0 16,0 0-16,22 0 16,-22 0-16,0 0 31,0 0-31,0 0 94,0 0-79,-1 0-15,1 0 125,0 0-125,0 0 16,0 0-16,0 0 16,0 0-16,22 0 15,-22 0-15,-1 0 16,1 0-1,0 0-15,0 0 16,0 0 0,0 0 343,22 0-343,-1 0-16,-21 0 15,22 0-15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7-09T19:45:39.529"/>
    </inkml:context>
    <inkml:brush xml:id="br0">
      <inkml:brushProperty name="width" value="0.05833" units="cm"/>
      <inkml:brushProperty name="height" value="0.05833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9FBDD6B2-EE1E-4CDF-BDCA-03A035ED5FDB}" emma:medium="tactile" emma:mode="ink">
          <msink:context xmlns:msink="http://schemas.microsoft.com/ink/2010/main" type="inkDrawing" rotatedBoundingBox="656,11477 7532,11498 7531,11520 655,11499" shapeName="Other"/>
        </emma:interpretation>
      </emma:emma>
    </inkml:annotationXML>
    <inkml:trace contextRef="#ctx0" brushRef="#br0">0 32 0,'44'0'390,"66"0"-390,-23 0 16,45 0-16,-23 0 16,-21 0-16,-1 0 15,-21 0-15,0 0 16,-44 0-16,-1 0 15,23 0 314,44 0-314,21 0-15,23 0 16,-1 0-1,44 0-15,-65 0 16,-1 0-16,1 0 16,-67 0-16,1 0 15,0 0 282,22 0-297,-1 0 16,1 0-16,44 0 15,-1 0-15,-21 0 16,-23 0-16,-21 0 16,-22 0-16,0 0 15,0 0 188,0 0-187,0 0-16,21 0 16,1 0-16,0 0 31,-22 0-15,0 0-16,0 0 171,21 0-155,-21 0 0,22 0-16,-22 0 15,0 0-15,0 0 16,0 0 140,22 0-125,-1 0-31,-21 0 16,0 0-16,0 0 16,0 0-1,0 0-15,22 0 188,-22 0-188,43 0 15,1 0-15,-22 0 16,21 0-16,-43 0 16,0 0-16,0 0 109,0 0-93,0 0-16,65 0 15,-21 0-15,-22 0 16,44 0-16,-67 0 16,1 0-16,0 0 15,0 0 266,0 0-265,44 0-16,-1 0 16,-43 0-16,44 0 15,-44 0-15,0 0 188,0 0-188,0 0 15,-1 0-15,23 0 16,22 0-16,0 0 16,-44 0-16,21 0 15,-21 0-15,22 0 16,0 0-16,-22 0 16,0 0-16,-1 0 15,1 0 1,22 0 203,-22 0-219,22 0 15,-22 0-15,0 0 16,0 0-16,-1 0 15,1 0 95,0 0-110,0 0 15,22 0-15,0 0 16,21 0-16,1 0 16,-22 0-1,0 0-15,-1 0 16,-21 0 78,22 0-94,0 0 15,-22 0 1,0 0 0,0 0-1,0 22 1,-1-22-16,1 0 15,0 0 1,0 0 62,22 0-62,-22 0-16,0 0 15,22 0 1,-23 0-16,23 0 16,-22 0-16,22 0 15,0 0-15,-22 0 125,-1 0-109,1 0 15,0 0-15,0 0 62,22 0-62,0 0-16,-22 0 15,43 0 1,23 0-16,21 0 15,1 0-15,-23 0 16,-43 0-16,22 0 16,-44 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8" y="1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D78EA3-F5ED-4355-8804-8A5D6E1F8CB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8" y="6658259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14F7A5-57BB-4F61-B68D-A51DA9A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F7A5-57BB-4F61-B68D-A51DA9A7B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F7A5-57BB-4F61-B68D-A51DA9A7B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F7A5-57BB-4F61-B68D-A51DA9A7B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F7A5-57BB-4F61-B68D-A51DA9A7B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1A6A-8266-44A8-B2D4-DAB982A2DE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0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F7A5-57BB-4F61-B68D-A51DA9A7B5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401561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52400" y="6423659"/>
            <a:ext cx="411479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689" y="220714"/>
            <a:ext cx="776662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spc="-10" dirty="0"/>
              <a:t>M</a:t>
            </a:r>
            <a:r>
              <a:rPr spc="-5" dirty="0"/>
              <a:t>S</a:t>
            </a:r>
            <a:r>
              <a:rPr spc="-10" dirty="0"/>
              <a:t>H</a:t>
            </a:r>
            <a:r>
              <a:rPr spc="5" dirty="0"/>
              <a:t>A</a:t>
            </a:r>
            <a:r>
              <a:rPr spc="-55" dirty="0"/>
              <a:t>.</a:t>
            </a:r>
            <a:r>
              <a:rPr spc="-5" dirty="0"/>
              <a:t>G</a:t>
            </a:r>
            <a:r>
              <a:rPr spc="-45" dirty="0"/>
              <a:t>O</a:t>
            </a:r>
            <a:r>
              <a:rPr spc="-5" dirty="0"/>
              <a:t>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4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4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7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3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3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81400" y="6400801"/>
            <a:ext cx="2133600" cy="365125"/>
          </a:xfrm>
        </p:spPr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9219" y="208438"/>
            <a:ext cx="63855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spc="5" dirty="0"/>
              <a:t>M</a:t>
            </a:r>
            <a:r>
              <a:rPr spc="-10" dirty="0"/>
              <a:t>S</a:t>
            </a:r>
            <a:r>
              <a:rPr spc="10" dirty="0"/>
              <a:t>H</a:t>
            </a:r>
            <a:r>
              <a:rPr spc="-25" dirty="0"/>
              <a:t>A</a:t>
            </a:r>
            <a:r>
              <a:rPr spc="-70" dirty="0"/>
              <a:t>.</a:t>
            </a:r>
            <a:r>
              <a:rPr spc="-10" dirty="0"/>
              <a:t>G</a:t>
            </a:r>
            <a:r>
              <a:rPr spc="-15" dirty="0"/>
              <a:t>O</a:t>
            </a:r>
            <a:r>
              <a:rPr dirty="0"/>
              <a:t>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09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401561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52400" y="6423659"/>
            <a:ext cx="411479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spc="-10" dirty="0"/>
              <a:t>M</a:t>
            </a:r>
            <a:r>
              <a:rPr spc="-5" dirty="0"/>
              <a:t>S</a:t>
            </a:r>
            <a:r>
              <a:rPr spc="-10" dirty="0"/>
              <a:t>H</a:t>
            </a:r>
            <a:r>
              <a:rPr spc="5" dirty="0"/>
              <a:t>A</a:t>
            </a:r>
            <a:r>
              <a:rPr spc="-55" dirty="0"/>
              <a:t>.</a:t>
            </a:r>
            <a:r>
              <a:rPr spc="-5" dirty="0"/>
              <a:t>G</a:t>
            </a:r>
            <a:r>
              <a:rPr spc="-45" dirty="0"/>
              <a:t>O</a:t>
            </a:r>
            <a:r>
              <a:rPr spc="-5" dirty="0"/>
              <a:t>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spc="5" dirty="0"/>
              <a:t>M</a:t>
            </a:r>
            <a:r>
              <a:rPr spc="-10" dirty="0"/>
              <a:t>S</a:t>
            </a:r>
            <a:r>
              <a:rPr spc="10" dirty="0"/>
              <a:t>H</a:t>
            </a:r>
            <a:r>
              <a:rPr spc="-25" dirty="0"/>
              <a:t>A</a:t>
            </a:r>
            <a:r>
              <a:rPr spc="-70" dirty="0"/>
              <a:t>.</a:t>
            </a:r>
            <a:r>
              <a:rPr spc="-10" dirty="0"/>
              <a:t>G</a:t>
            </a:r>
            <a:r>
              <a:rPr spc="-15" dirty="0"/>
              <a:t>O</a:t>
            </a:r>
            <a:r>
              <a:rPr dirty="0"/>
              <a:t>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74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spc="5" dirty="0"/>
              <a:t>M</a:t>
            </a:r>
            <a:r>
              <a:rPr spc="-10" dirty="0"/>
              <a:t>S</a:t>
            </a:r>
            <a:r>
              <a:rPr spc="10" dirty="0"/>
              <a:t>H</a:t>
            </a:r>
            <a:r>
              <a:rPr spc="-25" dirty="0"/>
              <a:t>A</a:t>
            </a:r>
            <a:r>
              <a:rPr spc="-70" dirty="0"/>
              <a:t>.</a:t>
            </a:r>
            <a:r>
              <a:rPr spc="-10" dirty="0"/>
              <a:t>G</a:t>
            </a:r>
            <a:r>
              <a:rPr spc="-15" dirty="0"/>
              <a:t>O</a:t>
            </a:r>
            <a:r>
              <a:rPr dirty="0"/>
              <a:t>V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46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spc="5" dirty="0"/>
              <a:t>M</a:t>
            </a:r>
            <a:r>
              <a:rPr spc="-10" dirty="0"/>
              <a:t>S</a:t>
            </a:r>
            <a:r>
              <a:rPr spc="10" dirty="0"/>
              <a:t>H</a:t>
            </a:r>
            <a:r>
              <a:rPr spc="-25" dirty="0"/>
              <a:t>A</a:t>
            </a:r>
            <a:r>
              <a:rPr spc="-70" dirty="0"/>
              <a:t>.</a:t>
            </a:r>
            <a:r>
              <a:rPr spc="-10" dirty="0"/>
              <a:t>G</a:t>
            </a:r>
            <a:r>
              <a:rPr spc="-15" dirty="0"/>
              <a:t>O</a:t>
            </a:r>
            <a:r>
              <a:rPr dirty="0"/>
              <a:t>V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405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spc="5" dirty="0"/>
              <a:t>M</a:t>
            </a:r>
            <a:r>
              <a:rPr spc="-10" dirty="0"/>
              <a:t>S</a:t>
            </a:r>
            <a:r>
              <a:rPr spc="10" dirty="0"/>
              <a:t>H</a:t>
            </a:r>
            <a:r>
              <a:rPr spc="-25" dirty="0"/>
              <a:t>A</a:t>
            </a:r>
            <a:r>
              <a:rPr spc="-70" dirty="0"/>
              <a:t>.</a:t>
            </a:r>
            <a:r>
              <a:rPr spc="-10" dirty="0"/>
              <a:t>G</a:t>
            </a:r>
            <a:r>
              <a:rPr spc="-15" dirty="0"/>
              <a:t>O</a:t>
            </a:r>
            <a:r>
              <a:rPr dirty="0"/>
              <a:t>V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864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23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spc="-10" dirty="0"/>
              <a:t>M</a:t>
            </a:r>
            <a:r>
              <a:rPr spc="-5" dirty="0"/>
              <a:t>S</a:t>
            </a:r>
            <a:r>
              <a:rPr spc="-10" dirty="0"/>
              <a:t>H</a:t>
            </a:r>
            <a:r>
              <a:rPr spc="5" dirty="0"/>
              <a:t>A</a:t>
            </a:r>
            <a:r>
              <a:rPr spc="-55" dirty="0"/>
              <a:t>.</a:t>
            </a:r>
            <a:r>
              <a:rPr spc="-5" dirty="0"/>
              <a:t>G</a:t>
            </a:r>
            <a:r>
              <a:rPr spc="-45" dirty="0"/>
              <a:t>O</a:t>
            </a:r>
            <a:r>
              <a:rPr spc="-5" dirty="0"/>
              <a:t>V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9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3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9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6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5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" y="6401563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8" name="bk object 18"/>
          <p:cNvSpPr/>
          <p:nvPr/>
        </p:nvSpPr>
        <p:spPr>
          <a:xfrm>
            <a:off x="152401" y="6423661"/>
            <a:ext cx="411479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690" y="220714"/>
            <a:ext cx="776662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M</a:t>
            </a:r>
            <a:r>
              <a:rPr lang="en-US" spc="-4" smtClean="0"/>
              <a:t>S</a:t>
            </a:r>
            <a:r>
              <a:rPr lang="en-US" spc="-8" smtClean="0"/>
              <a:t>H</a:t>
            </a:r>
            <a:r>
              <a:rPr lang="en-US" spc="4" smtClean="0"/>
              <a:t>A</a:t>
            </a:r>
            <a:r>
              <a:rPr lang="en-US" spc="-41" smtClean="0"/>
              <a:t>.</a:t>
            </a:r>
            <a:r>
              <a:rPr lang="en-US" spc="-4" smtClean="0"/>
              <a:t>G</a:t>
            </a:r>
            <a:r>
              <a:rPr lang="en-US" spc="-34" smtClean="0"/>
              <a:t>O</a:t>
            </a:r>
            <a:r>
              <a:rPr lang="en-US" spc="-4" smtClean="0"/>
              <a:t>V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@USDOL #MSHA</a:t>
            </a:r>
            <a:endParaRPr lang="en-US" spc="-8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71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" y="6401563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8" name="bk object 18"/>
          <p:cNvSpPr/>
          <p:nvPr/>
        </p:nvSpPr>
        <p:spPr>
          <a:xfrm>
            <a:off x="152401" y="6423661"/>
            <a:ext cx="411479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254" y="461581"/>
            <a:ext cx="4047490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M</a:t>
            </a:r>
            <a:r>
              <a:rPr lang="en-US" spc="-4" smtClean="0"/>
              <a:t>S</a:t>
            </a:r>
            <a:r>
              <a:rPr lang="en-US" spc="-8" smtClean="0"/>
              <a:t>H</a:t>
            </a:r>
            <a:r>
              <a:rPr lang="en-US" spc="4" smtClean="0"/>
              <a:t>A</a:t>
            </a:r>
            <a:r>
              <a:rPr lang="en-US" spc="-41" smtClean="0"/>
              <a:t>.</a:t>
            </a:r>
            <a:r>
              <a:rPr lang="en-US" spc="-4" smtClean="0"/>
              <a:t>G</a:t>
            </a:r>
            <a:r>
              <a:rPr lang="en-US" spc="-34" smtClean="0"/>
              <a:t>O</a:t>
            </a:r>
            <a:r>
              <a:rPr lang="en-US" spc="-4" smtClean="0"/>
              <a:t>V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@USDOL #MSHA</a:t>
            </a:r>
            <a:endParaRPr lang="en-US" spc="-8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7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254" y="461581"/>
            <a:ext cx="4047490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M</a:t>
            </a:r>
            <a:r>
              <a:rPr lang="en-US" spc="-4" smtClean="0"/>
              <a:t>S</a:t>
            </a:r>
            <a:r>
              <a:rPr lang="en-US" spc="-8" smtClean="0"/>
              <a:t>H</a:t>
            </a:r>
            <a:r>
              <a:rPr lang="en-US" spc="4" smtClean="0"/>
              <a:t>A</a:t>
            </a:r>
            <a:r>
              <a:rPr lang="en-US" spc="-41" smtClean="0"/>
              <a:t>.</a:t>
            </a:r>
            <a:r>
              <a:rPr lang="en-US" spc="-4" smtClean="0"/>
              <a:t>G</a:t>
            </a:r>
            <a:r>
              <a:rPr lang="en-US" spc="-34" smtClean="0"/>
              <a:t>O</a:t>
            </a:r>
            <a:r>
              <a:rPr lang="en-US" spc="-4" smtClean="0"/>
              <a:t>V</a:t>
            </a:r>
            <a:endParaRPr lang="en-US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@USDOL #MSHA</a:t>
            </a:r>
            <a:endParaRPr lang="en-US" spc="-8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16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7" name="bk object 17"/>
          <p:cNvSpPr/>
          <p:nvPr/>
        </p:nvSpPr>
        <p:spPr>
          <a:xfrm>
            <a:off x="762" y="6401563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8" name="bk object 18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9" name="bk object 19"/>
          <p:cNvSpPr/>
          <p:nvPr/>
        </p:nvSpPr>
        <p:spPr>
          <a:xfrm>
            <a:off x="152401" y="6423661"/>
            <a:ext cx="411479" cy="411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254" y="461581"/>
            <a:ext cx="4047490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M</a:t>
            </a:r>
            <a:r>
              <a:rPr lang="en-US" spc="-4" smtClean="0"/>
              <a:t>S</a:t>
            </a:r>
            <a:r>
              <a:rPr lang="en-US" spc="-8" smtClean="0"/>
              <a:t>H</a:t>
            </a:r>
            <a:r>
              <a:rPr lang="en-US" spc="4" smtClean="0"/>
              <a:t>A</a:t>
            </a:r>
            <a:r>
              <a:rPr lang="en-US" spc="-41" smtClean="0"/>
              <a:t>.</a:t>
            </a:r>
            <a:r>
              <a:rPr lang="en-US" spc="-4" smtClean="0"/>
              <a:t>G</a:t>
            </a:r>
            <a:r>
              <a:rPr lang="en-US" spc="-34" smtClean="0"/>
              <a:t>O</a:t>
            </a:r>
            <a:r>
              <a:rPr lang="en-US" spc="-4" smtClean="0"/>
              <a:t>V</a:t>
            </a:r>
            <a:endParaRPr lang="en-US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@USDOL #MSHA</a:t>
            </a:r>
            <a:endParaRPr lang="en-US" spc="-8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08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M</a:t>
            </a:r>
            <a:r>
              <a:rPr lang="en-US" spc="-4" smtClean="0"/>
              <a:t>S</a:t>
            </a:r>
            <a:r>
              <a:rPr lang="en-US" spc="-8" smtClean="0"/>
              <a:t>H</a:t>
            </a:r>
            <a:r>
              <a:rPr lang="en-US" spc="4" smtClean="0"/>
              <a:t>A</a:t>
            </a:r>
            <a:r>
              <a:rPr lang="en-US" spc="-41" smtClean="0"/>
              <a:t>.</a:t>
            </a:r>
            <a:r>
              <a:rPr lang="en-US" spc="-4" smtClean="0"/>
              <a:t>G</a:t>
            </a:r>
            <a:r>
              <a:rPr lang="en-US" spc="-34" smtClean="0"/>
              <a:t>O</a:t>
            </a:r>
            <a:r>
              <a:rPr lang="en-US" spc="-4" smtClean="0"/>
              <a:t>V</a:t>
            </a:r>
            <a:endParaRPr lang="en-US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@USDOL #MSHA</a:t>
            </a:r>
            <a:endParaRPr lang="en-US" spc="-8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52400" y="6423659"/>
            <a:ext cx="411479" cy="411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spc="-10" dirty="0"/>
              <a:t>M</a:t>
            </a:r>
            <a:r>
              <a:rPr spc="-5" dirty="0"/>
              <a:t>S</a:t>
            </a:r>
            <a:r>
              <a:rPr spc="-10" dirty="0"/>
              <a:t>H</a:t>
            </a:r>
            <a:r>
              <a:rPr spc="5" dirty="0"/>
              <a:t>A</a:t>
            </a:r>
            <a:r>
              <a:rPr spc="-55" dirty="0"/>
              <a:t>.</a:t>
            </a:r>
            <a:r>
              <a:rPr spc="-5" dirty="0"/>
              <a:t>G</a:t>
            </a:r>
            <a:r>
              <a:rPr spc="-45" dirty="0"/>
              <a:t>O</a:t>
            </a:r>
            <a:r>
              <a:rPr spc="-5" dirty="0"/>
              <a:t>V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6771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9856" y="6488897"/>
            <a:ext cx="2489834" cy="323165"/>
          </a:xfrm>
        </p:spPr>
        <p:txBody>
          <a:bodyPr/>
          <a:lstStyle/>
          <a:p>
            <a:r>
              <a:rPr lang="en-US" smtClean="0"/>
              <a:t>@USDOL #MSHA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048" y="6488897"/>
            <a:ext cx="1659889" cy="323165"/>
          </a:xfrm>
        </p:spPr>
        <p:txBody>
          <a:bodyPr/>
          <a:lstStyle/>
          <a:p>
            <a:r>
              <a:rPr lang="en-US" smtClean="0"/>
              <a:t>MSHA.GOV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989" y="6431979"/>
            <a:ext cx="206375" cy="138499"/>
          </a:xfrm>
        </p:spPr>
        <p:txBody>
          <a:bodyPr/>
          <a:lstStyle/>
          <a:p>
            <a:fld id="{99A5042E-4DB1-4373-811A-CD53AE60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0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spc="-10" dirty="0"/>
              <a:t>M</a:t>
            </a:r>
            <a:r>
              <a:rPr spc="-5" dirty="0"/>
              <a:t>S</a:t>
            </a:r>
            <a:r>
              <a:rPr spc="-10" dirty="0"/>
              <a:t>H</a:t>
            </a:r>
            <a:r>
              <a:rPr spc="5" dirty="0"/>
              <a:t>A</a:t>
            </a:r>
            <a:r>
              <a:rPr spc="-55" dirty="0"/>
              <a:t>.</a:t>
            </a:r>
            <a:r>
              <a:rPr spc="-5" dirty="0"/>
              <a:t>G</a:t>
            </a:r>
            <a:r>
              <a:rPr spc="-45" dirty="0"/>
              <a:t>O</a:t>
            </a:r>
            <a:r>
              <a:rPr spc="-5" dirty="0"/>
              <a:t>V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@USDOL #MSHA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MSHA.GOV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042E-4DB1-4373-811A-CD53AE60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2C85F-415C-48C5-BF84-8B7746219CF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1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1"/>
            <a:ext cx="2133600" cy="365125"/>
          </a:xfrm>
        </p:spPr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9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401561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254" y="461581"/>
            <a:ext cx="40474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386"/>
            <a:ext cx="8072119" cy="412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5047" y="6488895"/>
            <a:ext cx="1659889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spc="-10" dirty="0"/>
              <a:t>M</a:t>
            </a:r>
            <a:r>
              <a:rPr spc="-5" dirty="0"/>
              <a:t>S</a:t>
            </a:r>
            <a:r>
              <a:rPr spc="-10" dirty="0"/>
              <a:t>H</a:t>
            </a:r>
            <a:r>
              <a:rPr spc="5" dirty="0"/>
              <a:t>A</a:t>
            </a:r>
            <a:r>
              <a:rPr spc="-55" dirty="0"/>
              <a:t>.</a:t>
            </a:r>
            <a:r>
              <a:rPr spc="-5" dirty="0"/>
              <a:t>G</a:t>
            </a:r>
            <a:r>
              <a:rPr spc="-45" dirty="0"/>
              <a:t>O</a:t>
            </a:r>
            <a:r>
              <a:rPr spc="-5" dirty="0"/>
              <a:t>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29856" y="6488895"/>
            <a:ext cx="2489834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55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@USDOL #MSHA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MSHA.GOV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C85F-415C-48C5-BF84-8B7746219C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2590800" y="6389962"/>
            <a:ext cx="5410200" cy="377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prstClr val="white"/>
                </a:solidFill>
              </a:rPr>
              <a:t>Msha.gov  |  @USDOL #MSHA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2366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80" y="6405879"/>
            <a:ext cx="9138920" cy="452120"/>
          </a:xfrm>
          <a:custGeom>
            <a:avLst/>
            <a:gdLst/>
            <a:ahLst/>
            <a:cxnLst/>
            <a:rect l="l" t="t" r="r" b="b"/>
            <a:pathLst>
              <a:path w="9138920" h="452120">
                <a:moveTo>
                  <a:pt x="0" y="452120"/>
                </a:moveTo>
                <a:lnTo>
                  <a:pt x="9138920" y="452120"/>
                </a:lnTo>
                <a:lnTo>
                  <a:pt x="9138920" y="0"/>
                </a:lnTo>
                <a:lnTo>
                  <a:pt x="0" y="0"/>
                </a:lnTo>
                <a:lnTo>
                  <a:pt x="0" y="45212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080" y="6390640"/>
            <a:ext cx="9138920" cy="30480"/>
          </a:xfrm>
          <a:custGeom>
            <a:avLst/>
            <a:gdLst/>
            <a:ahLst/>
            <a:cxnLst/>
            <a:rect l="l" t="t" r="r" b="b"/>
            <a:pathLst>
              <a:path w="9138920" h="30479">
                <a:moveTo>
                  <a:pt x="0" y="30480"/>
                </a:moveTo>
                <a:lnTo>
                  <a:pt x="9138920" y="30480"/>
                </a:lnTo>
                <a:lnTo>
                  <a:pt x="913892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5080" y="640587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2120"/>
                </a:moveTo>
                <a:lnTo>
                  <a:pt x="0" y="0"/>
                </a:lnTo>
              </a:path>
            </a:pathLst>
          </a:custGeom>
          <a:ln w="3048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52400" y="6421120"/>
            <a:ext cx="416560" cy="416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7966" y="250348"/>
            <a:ext cx="6628066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14" y="1801177"/>
            <a:ext cx="8091170" cy="350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9620" y="6491563"/>
            <a:ext cx="1659889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spc="5" dirty="0"/>
              <a:t>M</a:t>
            </a:r>
            <a:r>
              <a:rPr spc="-10" dirty="0"/>
              <a:t>S</a:t>
            </a:r>
            <a:r>
              <a:rPr spc="10" dirty="0"/>
              <a:t>H</a:t>
            </a:r>
            <a:r>
              <a:rPr spc="-25" dirty="0"/>
              <a:t>A</a:t>
            </a:r>
            <a:r>
              <a:rPr spc="-70" dirty="0"/>
              <a:t>.</a:t>
            </a:r>
            <a:r>
              <a:rPr spc="-10" dirty="0"/>
              <a:t>G</a:t>
            </a:r>
            <a:r>
              <a:rPr spc="-15" dirty="0"/>
              <a:t>O</a:t>
            </a:r>
            <a:r>
              <a:rPr dirty="0"/>
              <a:t>V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33343" y="6491563"/>
            <a:ext cx="2486659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760"/>
              </a:lnSpc>
            </a:pPr>
            <a:r>
              <a:rPr lang="en-US" spc="-10" smtClean="0"/>
              <a:t>@USDOL #MSHA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28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0D80-37B1-4F6B-9294-55EBDBF428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BC53-D72E-47C9-B48C-E4D9CBF9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1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" y="6401563"/>
            <a:ext cx="9143365" cy="456565"/>
          </a:xfrm>
          <a:custGeom>
            <a:avLst/>
            <a:gdLst/>
            <a:ahLst/>
            <a:cxnLst/>
            <a:rect l="l" t="t" r="r" b="b"/>
            <a:pathLst>
              <a:path w="9143365" h="456565">
                <a:moveTo>
                  <a:pt x="0" y="456438"/>
                </a:moveTo>
                <a:lnTo>
                  <a:pt x="9143238" y="456438"/>
                </a:lnTo>
                <a:lnTo>
                  <a:pt x="9143238" y="0"/>
                </a:lnTo>
                <a:lnTo>
                  <a:pt x="0" y="0"/>
                </a:lnTo>
                <a:lnTo>
                  <a:pt x="0" y="45643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7" name="bk object 17"/>
          <p:cNvSpPr/>
          <p:nvPr/>
        </p:nvSpPr>
        <p:spPr>
          <a:xfrm>
            <a:off x="761" y="6401561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254" y="461581"/>
            <a:ext cx="40474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1" y="1510388"/>
            <a:ext cx="80721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5048" y="6488896"/>
            <a:ext cx="1659889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M</a:t>
            </a:r>
            <a:r>
              <a:rPr lang="en-US" spc="-4" smtClean="0"/>
              <a:t>S</a:t>
            </a:r>
            <a:r>
              <a:rPr lang="en-US" spc="-8" smtClean="0"/>
              <a:t>H</a:t>
            </a:r>
            <a:r>
              <a:rPr lang="en-US" spc="4" smtClean="0"/>
              <a:t>A</a:t>
            </a:r>
            <a:r>
              <a:rPr lang="en-US" spc="-41" smtClean="0"/>
              <a:t>.</a:t>
            </a:r>
            <a:r>
              <a:rPr lang="en-US" spc="-4" smtClean="0"/>
              <a:t>G</a:t>
            </a:r>
            <a:r>
              <a:rPr lang="en-US" spc="-34" smtClean="0"/>
              <a:t>O</a:t>
            </a:r>
            <a:r>
              <a:rPr lang="en-US" spc="-4" smtClean="0"/>
              <a:t>V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29856" y="6488896"/>
            <a:ext cx="24898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2066"/>
              </a:lnSpc>
            </a:pPr>
            <a:r>
              <a:rPr lang="en-US" spc="-8" smtClean="0"/>
              <a:t>@USDOL #MSHA</a:t>
            </a:r>
            <a:endParaRPr lang="en-US" spc="-8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2989" y="6431979"/>
            <a:ext cx="20637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5.xml"/><Relationship Id="rId3" Type="http://schemas.openxmlformats.org/officeDocument/2006/relationships/image" Target="../media/image12.emf"/><Relationship Id="rId7" Type="http://schemas.openxmlformats.org/officeDocument/2006/relationships/customXml" Target="../ink/ink2.xml"/><Relationship Id="rId12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emf"/><Relationship Id="rId11" Type="http://schemas.openxmlformats.org/officeDocument/2006/relationships/customXml" Target="../ink/ink4.xml"/><Relationship Id="rId10" Type="http://schemas.openxmlformats.org/officeDocument/2006/relationships/image" Target="../media/image14.emf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3649832" cy="2971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71800" y="0"/>
            <a:ext cx="6019799" cy="190436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lvl="0" algn="r"/>
            <a:endParaRPr lang="en-US" sz="2400" spc="-5" dirty="0">
              <a:cs typeface="Calibri"/>
            </a:endParaRPr>
          </a:p>
          <a:p>
            <a:pPr lvl="0" algn="r"/>
            <a:r>
              <a:rPr lang="en-US" sz="3200" dirty="0" smtClean="0">
                <a:solidFill>
                  <a:prstClr val="black"/>
                </a:solidFill>
              </a:rPr>
              <a:t>VCEA / MCPA’s ANNUAL</a:t>
            </a:r>
          </a:p>
          <a:p>
            <a:pPr lvl="0" algn="r"/>
            <a:r>
              <a:rPr lang="en-US" sz="3200" dirty="0" smtClean="0">
                <a:solidFill>
                  <a:prstClr val="black"/>
                </a:solidFill>
              </a:rPr>
              <a:t>2020 PE SEMINAR</a:t>
            </a:r>
            <a:endParaRPr lang="en-US" sz="3200" dirty="0">
              <a:solidFill>
                <a:prstClr val="black"/>
              </a:solidFill>
            </a:endParaRPr>
          </a:p>
          <a:p>
            <a:pPr marL="3002280" marR="5080" indent="115570" algn="r">
              <a:lnSpc>
                <a:spcPct val="100000"/>
              </a:lnSpc>
            </a:pPr>
            <a:r>
              <a:rPr lang="en-US" sz="3200" spc="-5" dirty="0" smtClean="0">
                <a:cs typeface="Calibri"/>
              </a:rPr>
              <a:t>OCT 29, 2020</a:t>
            </a:r>
            <a:endParaRPr lang="en-US" sz="3200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1" y="3047999"/>
            <a:ext cx="8534400" cy="313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4000" b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 smtClean="0">
                <a:latin typeface="Calibri"/>
                <a:cs typeface="Calibri"/>
              </a:rPr>
              <a:t>MSHA</a:t>
            </a:r>
            <a:r>
              <a:rPr sz="4000" b="1" spc="-10" dirty="0">
                <a:latin typeface="Calibri"/>
                <a:cs typeface="Calibri"/>
              </a:rPr>
              <a:t>: </a:t>
            </a:r>
            <a:r>
              <a:rPr lang="en-US" sz="4000" b="1" spc="-5" dirty="0" smtClean="0">
                <a:latin typeface="Calibri"/>
                <a:cs typeface="Calibri"/>
              </a:rPr>
              <a:t>General Update</a:t>
            </a:r>
            <a:endParaRPr lang="en-US" sz="4000" dirty="0">
              <a:latin typeface="Calibri"/>
              <a:cs typeface="Calibri"/>
            </a:endParaRPr>
          </a:p>
          <a:p>
            <a:pPr marL="5440680">
              <a:lnSpc>
                <a:spcPct val="100000"/>
              </a:lnSpc>
            </a:pPr>
            <a:endParaRPr lang="en-US" sz="3600" dirty="0">
              <a:latin typeface="Times New Roman"/>
              <a:cs typeface="Times New Roman"/>
            </a:endParaRPr>
          </a:p>
          <a:p>
            <a:pPr marL="5440680" algn="r">
              <a:lnSpc>
                <a:spcPct val="100000"/>
              </a:lnSpc>
            </a:pPr>
            <a:r>
              <a:rPr sz="3400" spc="-15" dirty="0" smtClean="0">
                <a:latin typeface="Calibri"/>
                <a:cs typeface="Calibri"/>
              </a:rPr>
              <a:t>David </a:t>
            </a:r>
            <a:r>
              <a:rPr sz="3400" spc="-5" dirty="0">
                <a:latin typeface="Calibri"/>
                <a:cs typeface="Calibri"/>
              </a:rPr>
              <a:t>G.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spc="-25" dirty="0" smtClean="0">
                <a:latin typeface="Calibri"/>
                <a:cs typeface="Calibri"/>
              </a:rPr>
              <a:t>Zatezalo</a:t>
            </a:r>
            <a:endParaRPr sz="3400" dirty="0" smtClean="0">
              <a:latin typeface="Calibri"/>
              <a:cs typeface="Calibri"/>
            </a:endParaRPr>
          </a:p>
          <a:p>
            <a:pPr marL="3042285" marR="6350" indent="1589405" algn="r">
              <a:lnSpc>
                <a:spcPct val="100000"/>
              </a:lnSpc>
            </a:pPr>
            <a:r>
              <a:rPr sz="2600" spc="-20" dirty="0" smtClean="0">
                <a:latin typeface="Calibri"/>
                <a:cs typeface="Calibri"/>
              </a:rPr>
              <a:t>Assistant </a:t>
            </a:r>
            <a:r>
              <a:rPr sz="2600" spc="-15" dirty="0" smtClean="0">
                <a:latin typeface="Calibri"/>
                <a:cs typeface="Calibri"/>
              </a:rPr>
              <a:t>Secretary </a:t>
            </a:r>
            <a:r>
              <a:rPr sz="2600" spc="-5" dirty="0" smtClean="0">
                <a:latin typeface="Calibri"/>
                <a:cs typeface="Calibri"/>
              </a:rPr>
              <a:t>of Labor </a:t>
            </a:r>
            <a:r>
              <a:rPr lang="en-US" sz="2600" spc="-5" dirty="0" smtClean="0">
                <a:latin typeface="Calibri"/>
                <a:cs typeface="Calibri"/>
              </a:rPr>
              <a:t>   </a:t>
            </a:r>
            <a:r>
              <a:rPr sz="2600" spc="-10" dirty="0" smtClean="0">
                <a:latin typeface="Calibri"/>
                <a:cs typeface="Calibri"/>
              </a:rPr>
              <a:t>Mine </a:t>
            </a:r>
            <a:r>
              <a:rPr sz="2600" spc="-20" dirty="0" smtClean="0">
                <a:latin typeface="Calibri"/>
                <a:cs typeface="Calibri"/>
              </a:rPr>
              <a:t>Safety </a:t>
            </a:r>
            <a:r>
              <a:rPr sz="2600" spc="-5" dirty="0" smtClean="0">
                <a:latin typeface="Calibri"/>
                <a:cs typeface="Calibri"/>
              </a:rPr>
              <a:t>and </a:t>
            </a:r>
            <a:r>
              <a:rPr sz="2600" spc="-10" dirty="0" smtClean="0">
                <a:latin typeface="Calibri"/>
                <a:cs typeface="Calibri"/>
              </a:rPr>
              <a:t>Health</a:t>
            </a:r>
            <a:r>
              <a:rPr sz="2600" spc="25" dirty="0" smtClean="0"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Administration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2988" y="6431979"/>
            <a:ext cx="206375" cy="177800"/>
          </a:xfrm>
        </p:spPr>
        <p:txBody>
          <a:bodyPr/>
          <a:lstStyle/>
          <a:p>
            <a:fld id="{ED42C85F-415C-48C5-BF84-8B7746219CF0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/>
              <a:t>Coal - MSHA &amp; Operator Respirable Dust Samples % &gt; Standard 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60299" y="914400"/>
          <a:ext cx="882340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7543800" y="1066800"/>
            <a:ext cx="0" cy="39624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0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006121"/>
              </p:ext>
            </p:extLst>
          </p:nvPr>
        </p:nvGraphicFramePr>
        <p:xfrm>
          <a:off x="152400" y="8382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1333869" y="76200"/>
            <a:ext cx="6343650" cy="609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75" dirty="0">
                <a:solidFill>
                  <a:prstClr val="black"/>
                </a:solidFill>
                <a:latin typeface="Calibri"/>
              </a:rPr>
              <a:t>Coal - Number of Valid MSHA Quartz Samples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00850" y="1657350"/>
            <a:ext cx="0" cy="30861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99A5042E-4DB1-4373-811A-CD53AE60C60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58674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prstClr val="black"/>
                </a:solidFill>
                <a:latin typeface="Calibri"/>
              </a:rPr>
              <a:t>*    2020 figure is a proration from 8/31/2020 count of </a:t>
            </a:r>
            <a:r>
              <a:rPr lang="en-US" sz="825" b="1" dirty="0">
                <a:solidFill>
                  <a:prstClr val="black"/>
                </a:solidFill>
                <a:latin typeface="Calibri"/>
              </a:rPr>
              <a:t>7,404</a:t>
            </a:r>
            <a:endParaRPr lang="en-US" sz="675" dirty="0">
              <a:solidFill>
                <a:prstClr val="black"/>
              </a:solidFill>
              <a:latin typeface="Calibri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75" dirty="0">
                <a:solidFill>
                  <a:prstClr val="black"/>
                </a:solidFill>
                <a:latin typeface="Calibri"/>
              </a:rPr>
              <a:t>Data as of 9/1/2020</a:t>
            </a:r>
          </a:p>
        </p:txBody>
      </p:sp>
    </p:spTree>
    <p:extLst>
      <p:ext uri="{BB962C8B-B14F-4D97-AF65-F5344CB8AC3E}">
        <p14:creationId xmlns:p14="http://schemas.microsoft.com/office/powerpoint/2010/main" val="14610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7496"/>
            <a:ext cx="8466083" cy="369332"/>
          </a:xfrm>
        </p:spPr>
        <p:txBody>
          <a:bodyPr/>
          <a:lstStyle/>
          <a:p>
            <a:pPr algn="ctr"/>
            <a:r>
              <a:rPr lang="en-US" sz="2400" dirty="0" smtClean="0"/>
              <a:t>UG Coal -MSHA Average Designated Occupation*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06828"/>
            <a:ext cx="8150859" cy="44830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  <a:ea typeface="+mj-ea"/>
                <a:cs typeface="Calibri"/>
              </a:rPr>
              <a:t>Quartz Concentration (µg/m3) by Calendar Year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81D60167-4931-47E6-BA6A-407CBD079E4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657351" y="5708482"/>
            <a:ext cx="5353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* Designated occupations (DO) exposed to the highest levels of respirable coal mine dust.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668374"/>
              </p:ext>
            </p:extLst>
          </p:nvPr>
        </p:nvGraphicFramePr>
        <p:xfrm>
          <a:off x="152400" y="1134102"/>
          <a:ext cx="8839200" cy="442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7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61734" y="914400"/>
          <a:ext cx="8653665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61734" y="6624"/>
            <a:ext cx="8458200" cy="983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Coal - MSHA Quartz Samples % &gt;100 </a:t>
            </a:r>
            <a:r>
              <a:rPr lang="en-US" sz="2800" dirty="0" smtClean="0"/>
              <a:t>µg/m³</a:t>
            </a:r>
            <a:endParaRPr 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543800" y="1066800"/>
            <a:ext cx="0" cy="41148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291691"/>
              </p:ext>
            </p:extLst>
          </p:nvPr>
        </p:nvGraphicFramePr>
        <p:xfrm>
          <a:off x="304800" y="14478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-76200" y="-76200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Black Lung Claims Paid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99A5042E-4DB1-4373-811A-CD53AE60C60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80999" y="600938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aven Pro"/>
              </a:rPr>
              <a:t>Source: https</a:t>
            </a:r>
            <a:r>
              <a:rPr lang="en-US" dirty="0">
                <a:solidFill>
                  <a:srgbClr val="000000"/>
                </a:solidFill>
                <a:latin typeface="Maven Pro"/>
              </a:rPr>
              <a:t>://www.dol.gov/owcp/dcmwc/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5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99A5042E-4DB1-4373-811A-CD53AE60C60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762519"/>
            <a:ext cx="4648199" cy="624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84"/>
            <a:ext cx="8991600" cy="57283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8" name="Ink 1027"/>
              <p14:cNvContentPartPr/>
              <p14:nvPr/>
            </p14:nvContentPartPr>
            <p14:xfrm>
              <a:off x="1127359" y="3821164"/>
              <a:ext cx="3192840" cy="3132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919" y="3810724"/>
                <a:ext cx="3213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30" name="Ink 1029"/>
              <p14:cNvContentPartPr/>
              <p14:nvPr/>
            </p14:nvContentPartPr>
            <p14:xfrm>
              <a:off x="1127359" y="3830884"/>
              <a:ext cx="360" cy="36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919" y="3820444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2" name="Ink 1031"/>
              <p14:cNvContentPartPr/>
              <p14:nvPr/>
            </p14:nvContentPartPr>
            <p14:xfrm>
              <a:off x="228439" y="3982084"/>
              <a:ext cx="1734840" cy="1836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999" y="3971644"/>
                <a:ext cx="1755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4" name="Ink 1033"/>
              <p14:cNvContentPartPr/>
              <p14:nvPr/>
            </p14:nvContentPartPr>
            <p14:xfrm>
              <a:off x="2002159" y="3978484"/>
              <a:ext cx="2286360" cy="1764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1719" y="3968044"/>
                <a:ext cx="2307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6" name="Ink 1035"/>
              <p14:cNvContentPartPr/>
              <p14:nvPr/>
            </p14:nvContentPartPr>
            <p14:xfrm>
              <a:off x="236359" y="4126804"/>
              <a:ext cx="2475720" cy="23400"/>
            </p14:xfrm>
          </p:contentPart>
        </mc:Choice>
        <mc:Fallback xmlns="">
          <p:pic>
            <p:nvPicPr>
              <p:cNvPr id="1036" name="Ink 10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919" y="4116364"/>
                <a:ext cx="249660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1" cy="648678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347" y="0"/>
            <a:ext cx="459165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One MSHA</a:t>
            </a:r>
            <a:r>
              <a:rPr spc="-114" dirty="0"/>
              <a:t> </a:t>
            </a:r>
            <a:r>
              <a:rPr spc="-10" dirty="0" smtClean="0"/>
              <a:t>Initiative</a:t>
            </a:r>
            <a:r>
              <a:rPr lang="en-US" spc="-10" dirty="0" smtClean="0"/>
              <a:t/>
            </a:r>
            <a:br>
              <a:rPr lang="en-US" spc="-10" dirty="0" smtClean="0"/>
            </a:b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96273" y="669986"/>
            <a:ext cx="8915400" cy="45185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280670" lvl="0" indent="-342900" algn="l" defTabSz="914400" rtl="0" eaLnBrk="1" fontAlgn="auto" latinLnBrk="0" hangingPunct="1">
              <a:lnSpc>
                <a:spcPts val="346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Blurring the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distinction between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Coal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lang="en-US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MNM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enforcement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efficient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213360" lvl="0" indent="-342900" algn="l" defTabSz="914400" rtl="0" eaLnBrk="1" fontAlgn="auto" latinLnBrk="0" hangingPunct="1">
              <a:lnSpc>
                <a:spcPts val="346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Cross</a:t>
            </a:r>
            <a:r>
              <a:rPr kumimoji="0" lang="en-US" sz="32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inspectors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updating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accommodate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where 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makes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sense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346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Specialized inspector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expertise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still required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certain 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mines</a:t>
            </a:r>
            <a:endParaRPr kumimoji="0" lang="en-US" sz="32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346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213 mines “blurred”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346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Phasing in 3 Regions and corresponding Regional Administrators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58200" y="6488895"/>
            <a:ext cx="206375" cy="1846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DD6E0-652A-4375-94B9-F0D2F9DFC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/>
        </p:nvGrpSpPr>
        <p:grpSpPr bwMode="auto">
          <a:xfrm>
            <a:off x="642938" y="3643313"/>
            <a:ext cx="1318617" cy="1015008"/>
            <a:chOff x="1789" y="3319"/>
            <a:chExt cx="886" cy="682"/>
          </a:xfrm>
          <a:solidFill>
            <a:srgbClr val="FF0000"/>
          </a:solidFill>
        </p:grpSpPr>
        <p:grpSp>
          <p:nvGrpSpPr>
            <p:cNvPr id="3234" name="Group 12"/>
            <p:cNvGrpSpPr>
              <a:grpSpLocks/>
            </p:cNvGrpSpPr>
            <p:nvPr/>
          </p:nvGrpSpPr>
          <p:grpSpPr bwMode="auto">
            <a:xfrm>
              <a:off x="1789" y="3319"/>
              <a:ext cx="886" cy="682"/>
              <a:chOff x="1789" y="3319"/>
              <a:chExt cx="886" cy="682"/>
            </a:xfrm>
            <a:grpFill/>
          </p:grpSpPr>
          <p:sp>
            <p:nvSpPr>
              <p:cNvPr id="3236" name="Freeform 5"/>
              <p:cNvSpPr>
                <a:spLocks/>
              </p:cNvSpPr>
              <p:nvPr/>
            </p:nvSpPr>
            <p:spPr bwMode="auto">
              <a:xfrm>
                <a:off x="1789" y="3405"/>
                <a:ext cx="67" cy="98"/>
              </a:xfrm>
              <a:custGeom>
                <a:avLst/>
                <a:gdLst>
                  <a:gd name="T0" fmla="*/ 0 w 67"/>
                  <a:gd name="T1" fmla="*/ 98 h 98"/>
                  <a:gd name="T2" fmla="*/ 0 w 67"/>
                  <a:gd name="T3" fmla="*/ 69 h 98"/>
                  <a:gd name="T4" fmla="*/ 38 w 67"/>
                  <a:gd name="T5" fmla="*/ 0 h 98"/>
                  <a:gd name="T6" fmla="*/ 67 w 67"/>
                  <a:gd name="T7" fmla="*/ 20 h 98"/>
                  <a:gd name="T8" fmla="*/ 35 w 67"/>
                  <a:gd name="T9" fmla="*/ 98 h 98"/>
                  <a:gd name="T10" fmla="*/ 0 w 67"/>
                  <a:gd name="T11" fmla="*/ 98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98"/>
                  <a:gd name="T20" fmla="*/ 67 w 67"/>
                  <a:gd name="T21" fmla="*/ 98 h 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98">
                    <a:moveTo>
                      <a:pt x="0" y="98"/>
                    </a:moveTo>
                    <a:lnTo>
                      <a:pt x="0" y="69"/>
                    </a:lnTo>
                    <a:lnTo>
                      <a:pt x="38" y="0"/>
                    </a:lnTo>
                    <a:lnTo>
                      <a:pt x="67" y="20"/>
                    </a:lnTo>
                    <a:lnTo>
                      <a:pt x="35" y="9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7" name="Freeform 6"/>
              <p:cNvSpPr>
                <a:spLocks/>
              </p:cNvSpPr>
              <p:nvPr/>
            </p:nvSpPr>
            <p:spPr bwMode="auto">
              <a:xfrm>
                <a:off x="1886" y="3319"/>
                <a:ext cx="127" cy="124"/>
              </a:xfrm>
              <a:custGeom>
                <a:avLst/>
                <a:gdLst>
                  <a:gd name="T0" fmla="*/ 27 w 127"/>
                  <a:gd name="T1" fmla="*/ 14 h 124"/>
                  <a:gd name="T2" fmla="*/ 0 w 127"/>
                  <a:gd name="T3" fmla="*/ 74 h 124"/>
                  <a:gd name="T4" fmla="*/ 49 w 127"/>
                  <a:gd name="T5" fmla="*/ 113 h 124"/>
                  <a:gd name="T6" fmla="*/ 106 w 127"/>
                  <a:gd name="T7" fmla="*/ 124 h 124"/>
                  <a:gd name="T8" fmla="*/ 127 w 127"/>
                  <a:gd name="T9" fmla="*/ 75 h 124"/>
                  <a:gd name="T10" fmla="*/ 113 w 127"/>
                  <a:gd name="T11" fmla="*/ 0 h 124"/>
                  <a:gd name="T12" fmla="*/ 27 w 127"/>
                  <a:gd name="T13" fmla="*/ 14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124"/>
                  <a:gd name="T23" fmla="*/ 127 w 127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124">
                    <a:moveTo>
                      <a:pt x="27" y="14"/>
                    </a:moveTo>
                    <a:lnTo>
                      <a:pt x="0" y="74"/>
                    </a:lnTo>
                    <a:lnTo>
                      <a:pt x="49" y="113"/>
                    </a:lnTo>
                    <a:lnTo>
                      <a:pt x="106" y="124"/>
                    </a:lnTo>
                    <a:lnTo>
                      <a:pt x="127" y="75"/>
                    </a:lnTo>
                    <a:lnTo>
                      <a:pt x="113" y="0"/>
                    </a:lnTo>
                    <a:lnTo>
                      <a:pt x="27" y="14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8" name="Freeform 7"/>
              <p:cNvSpPr>
                <a:spLocks/>
              </p:cNvSpPr>
              <p:nvPr/>
            </p:nvSpPr>
            <p:spPr bwMode="auto">
              <a:xfrm>
                <a:off x="2005" y="3405"/>
                <a:ext cx="189" cy="140"/>
              </a:xfrm>
              <a:custGeom>
                <a:avLst/>
                <a:gdLst>
                  <a:gd name="T0" fmla="*/ 0 w 189"/>
                  <a:gd name="T1" fmla="*/ 49 h 140"/>
                  <a:gd name="T2" fmla="*/ 130 w 189"/>
                  <a:gd name="T3" fmla="*/ 0 h 140"/>
                  <a:gd name="T4" fmla="*/ 154 w 189"/>
                  <a:gd name="T5" fmla="*/ 60 h 140"/>
                  <a:gd name="T6" fmla="*/ 179 w 189"/>
                  <a:gd name="T7" fmla="*/ 74 h 140"/>
                  <a:gd name="T8" fmla="*/ 189 w 189"/>
                  <a:gd name="T9" fmla="*/ 123 h 140"/>
                  <a:gd name="T10" fmla="*/ 125 w 189"/>
                  <a:gd name="T11" fmla="*/ 130 h 140"/>
                  <a:gd name="T12" fmla="*/ 79 w 189"/>
                  <a:gd name="T13" fmla="*/ 140 h 140"/>
                  <a:gd name="T14" fmla="*/ 0 w 189"/>
                  <a:gd name="T15" fmla="*/ 49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9"/>
                  <a:gd name="T25" fmla="*/ 0 h 140"/>
                  <a:gd name="T26" fmla="*/ 189 w 189"/>
                  <a:gd name="T27" fmla="*/ 140 h 1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9" h="140">
                    <a:moveTo>
                      <a:pt x="0" y="49"/>
                    </a:moveTo>
                    <a:lnTo>
                      <a:pt x="130" y="0"/>
                    </a:lnTo>
                    <a:lnTo>
                      <a:pt x="154" y="60"/>
                    </a:lnTo>
                    <a:lnTo>
                      <a:pt x="179" y="74"/>
                    </a:lnTo>
                    <a:lnTo>
                      <a:pt x="189" y="123"/>
                    </a:lnTo>
                    <a:lnTo>
                      <a:pt x="125" y="130"/>
                    </a:lnTo>
                    <a:lnTo>
                      <a:pt x="79" y="14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9" name="Freeform 8"/>
              <p:cNvSpPr>
                <a:spLocks/>
              </p:cNvSpPr>
              <p:nvPr/>
            </p:nvSpPr>
            <p:spPr bwMode="auto">
              <a:xfrm>
                <a:off x="2201" y="3511"/>
                <a:ext cx="150" cy="74"/>
              </a:xfrm>
              <a:custGeom>
                <a:avLst/>
                <a:gdLst>
                  <a:gd name="T0" fmla="*/ 23 w 150"/>
                  <a:gd name="T1" fmla="*/ 3 h 74"/>
                  <a:gd name="T2" fmla="*/ 0 w 150"/>
                  <a:gd name="T3" fmla="*/ 69 h 74"/>
                  <a:gd name="T4" fmla="*/ 40 w 150"/>
                  <a:gd name="T5" fmla="*/ 74 h 74"/>
                  <a:gd name="T6" fmla="*/ 64 w 150"/>
                  <a:gd name="T7" fmla="*/ 58 h 74"/>
                  <a:gd name="T8" fmla="*/ 110 w 150"/>
                  <a:gd name="T9" fmla="*/ 60 h 74"/>
                  <a:gd name="T10" fmla="*/ 150 w 150"/>
                  <a:gd name="T11" fmla="*/ 31 h 74"/>
                  <a:gd name="T12" fmla="*/ 124 w 150"/>
                  <a:gd name="T13" fmla="*/ 20 h 74"/>
                  <a:gd name="T14" fmla="*/ 104 w 150"/>
                  <a:gd name="T15" fmla="*/ 0 h 74"/>
                  <a:gd name="T16" fmla="*/ 23 w 150"/>
                  <a:gd name="T17" fmla="*/ 3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0"/>
                  <a:gd name="T28" fmla="*/ 0 h 74"/>
                  <a:gd name="T29" fmla="*/ 150 w 150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0" h="74">
                    <a:moveTo>
                      <a:pt x="23" y="3"/>
                    </a:moveTo>
                    <a:lnTo>
                      <a:pt x="0" y="69"/>
                    </a:lnTo>
                    <a:lnTo>
                      <a:pt x="40" y="74"/>
                    </a:lnTo>
                    <a:lnTo>
                      <a:pt x="64" y="58"/>
                    </a:lnTo>
                    <a:lnTo>
                      <a:pt x="110" y="60"/>
                    </a:lnTo>
                    <a:lnTo>
                      <a:pt x="150" y="31"/>
                    </a:lnTo>
                    <a:lnTo>
                      <a:pt x="124" y="20"/>
                    </a:lnTo>
                    <a:lnTo>
                      <a:pt x="104" y="0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0" name="Freeform 9"/>
              <p:cNvSpPr>
                <a:spLocks/>
              </p:cNvSpPr>
              <p:nvPr/>
            </p:nvSpPr>
            <p:spPr bwMode="auto">
              <a:xfrm>
                <a:off x="2245" y="3615"/>
                <a:ext cx="62" cy="54"/>
              </a:xfrm>
              <a:custGeom>
                <a:avLst/>
                <a:gdLst>
                  <a:gd name="T0" fmla="*/ 54 w 62"/>
                  <a:gd name="T1" fmla="*/ 0 h 54"/>
                  <a:gd name="T2" fmla="*/ 0 w 62"/>
                  <a:gd name="T3" fmla="*/ 5 h 54"/>
                  <a:gd name="T4" fmla="*/ 9 w 62"/>
                  <a:gd name="T5" fmla="*/ 54 h 54"/>
                  <a:gd name="T6" fmla="*/ 62 w 62"/>
                  <a:gd name="T7" fmla="*/ 42 h 54"/>
                  <a:gd name="T8" fmla="*/ 54 w 62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4"/>
                  <a:gd name="T17" fmla="*/ 62 w 6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4">
                    <a:moveTo>
                      <a:pt x="54" y="0"/>
                    </a:moveTo>
                    <a:lnTo>
                      <a:pt x="0" y="5"/>
                    </a:lnTo>
                    <a:lnTo>
                      <a:pt x="9" y="54"/>
                    </a:lnTo>
                    <a:lnTo>
                      <a:pt x="62" y="4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1" name="Freeform 10"/>
              <p:cNvSpPr>
                <a:spLocks/>
              </p:cNvSpPr>
              <p:nvPr/>
            </p:nvSpPr>
            <p:spPr bwMode="auto">
              <a:xfrm>
                <a:off x="2313" y="3674"/>
                <a:ext cx="41" cy="52"/>
              </a:xfrm>
              <a:custGeom>
                <a:avLst/>
                <a:gdLst>
                  <a:gd name="T0" fmla="*/ 0 w 41"/>
                  <a:gd name="T1" fmla="*/ 20 h 52"/>
                  <a:gd name="T2" fmla="*/ 41 w 41"/>
                  <a:gd name="T3" fmla="*/ 0 h 52"/>
                  <a:gd name="T4" fmla="*/ 41 w 41"/>
                  <a:gd name="T5" fmla="*/ 46 h 52"/>
                  <a:gd name="T6" fmla="*/ 14 w 41"/>
                  <a:gd name="T7" fmla="*/ 52 h 52"/>
                  <a:gd name="T8" fmla="*/ 0 w 41"/>
                  <a:gd name="T9" fmla="*/ 2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2"/>
                  <a:gd name="T17" fmla="*/ 41 w 4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2">
                    <a:moveTo>
                      <a:pt x="0" y="20"/>
                    </a:moveTo>
                    <a:lnTo>
                      <a:pt x="41" y="0"/>
                    </a:lnTo>
                    <a:lnTo>
                      <a:pt x="41" y="46"/>
                    </a:lnTo>
                    <a:lnTo>
                      <a:pt x="14" y="5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2" name="Freeform 11"/>
              <p:cNvSpPr>
                <a:spLocks/>
              </p:cNvSpPr>
              <p:nvPr/>
            </p:nvSpPr>
            <p:spPr bwMode="auto">
              <a:xfrm>
                <a:off x="2419" y="3698"/>
                <a:ext cx="256" cy="303"/>
              </a:xfrm>
              <a:custGeom>
                <a:avLst/>
                <a:gdLst>
                  <a:gd name="T0" fmla="*/ 43 w 256"/>
                  <a:gd name="T1" fmla="*/ 0 h 303"/>
                  <a:gd name="T2" fmla="*/ 0 w 256"/>
                  <a:gd name="T3" fmla="*/ 116 h 303"/>
                  <a:gd name="T4" fmla="*/ 31 w 256"/>
                  <a:gd name="T5" fmla="*/ 172 h 303"/>
                  <a:gd name="T6" fmla="*/ 31 w 256"/>
                  <a:gd name="T7" fmla="*/ 275 h 303"/>
                  <a:gd name="T8" fmla="*/ 92 w 256"/>
                  <a:gd name="T9" fmla="*/ 303 h 303"/>
                  <a:gd name="T10" fmla="*/ 120 w 256"/>
                  <a:gd name="T11" fmla="*/ 243 h 303"/>
                  <a:gd name="T12" fmla="*/ 198 w 256"/>
                  <a:gd name="T13" fmla="*/ 229 h 303"/>
                  <a:gd name="T14" fmla="*/ 256 w 256"/>
                  <a:gd name="T15" fmla="*/ 163 h 303"/>
                  <a:gd name="T16" fmla="*/ 195 w 256"/>
                  <a:gd name="T17" fmla="*/ 60 h 303"/>
                  <a:gd name="T18" fmla="*/ 43 w 256"/>
                  <a:gd name="T19" fmla="*/ 0 h 3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6"/>
                  <a:gd name="T31" fmla="*/ 0 h 303"/>
                  <a:gd name="T32" fmla="*/ 256 w 256"/>
                  <a:gd name="T33" fmla="*/ 303 h 3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6" h="303">
                    <a:moveTo>
                      <a:pt x="43" y="0"/>
                    </a:moveTo>
                    <a:lnTo>
                      <a:pt x="0" y="116"/>
                    </a:lnTo>
                    <a:lnTo>
                      <a:pt x="31" y="172"/>
                    </a:lnTo>
                    <a:lnTo>
                      <a:pt x="31" y="275"/>
                    </a:lnTo>
                    <a:lnTo>
                      <a:pt x="92" y="303"/>
                    </a:lnTo>
                    <a:lnTo>
                      <a:pt x="120" y="243"/>
                    </a:lnTo>
                    <a:lnTo>
                      <a:pt x="198" y="229"/>
                    </a:lnTo>
                    <a:lnTo>
                      <a:pt x="256" y="163"/>
                    </a:lnTo>
                    <a:lnTo>
                      <a:pt x="195" y="6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8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35" name="Freeform 13"/>
            <p:cNvSpPr>
              <a:spLocks/>
            </p:cNvSpPr>
            <p:nvPr/>
          </p:nvSpPr>
          <p:spPr bwMode="auto">
            <a:xfrm>
              <a:off x="2328" y="3557"/>
              <a:ext cx="142" cy="118"/>
            </a:xfrm>
            <a:custGeom>
              <a:avLst/>
              <a:gdLst>
                <a:gd name="T0" fmla="*/ 29 w 142"/>
                <a:gd name="T1" fmla="*/ 0 h 118"/>
                <a:gd name="T2" fmla="*/ 0 w 142"/>
                <a:gd name="T3" fmla="*/ 35 h 118"/>
                <a:gd name="T4" fmla="*/ 12 w 142"/>
                <a:gd name="T5" fmla="*/ 63 h 118"/>
                <a:gd name="T6" fmla="*/ 39 w 142"/>
                <a:gd name="T7" fmla="*/ 72 h 118"/>
                <a:gd name="T8" fmla="*/ 66 w 142"/>
                <a:gd name="T9" fmla="*/ 118 h 118"/>
                <a:gd name="T10" fmla="*/ 140 w 142"/>
                <a:gd name="T11" fmla="*/ 100 h 118"/>
                <a:gd name="T12" fmla="*/ 142 w 142"/>
                <a:gd name="T13" fmla="*/ 51 h 118"/>
                <a:gd name="T14" fmla="*/ 88 w 142"/>
                <a:gd name="T15" fmla="*/ 9 h 118"/>
                <a:gd name="T16" fmla="*/ 29 w 142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118"/>
                <a:gd name="T29" fmla="*/ 142 w 142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118">
                  <a:moveTo>
                    <a:pt x="29" y="0"/>
                  </a:moveTo>
                  <a:lnTo>
                    <a:pt x="0" y="35"/>
                  </a:lnTo>
                  <a:lnTo>
                    <a:pt x="12" y="63"/>
                  </a:lnTo>
                  <a:lnTo>
                    <a:pt x="39" y="72"/>
                  </a:lnTo>
                  <a:lnTo>
                    <a:pt x="66" y="118"/>
                  </a:lnTo>
                  <a:lnTo>
                    <a:pt x="140" y="100"/>
                  </a:lnTo>
                  <a:lnTo>
                    <a:pt x="142" y="51"/>
                  </a:lnTo>
                  <a:lnTo>
                    <a:pt x="88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75" name="Freeform 19"/>
          <p:cNvSpPr>
            <a:spLocks/>
          </p:cNvSpPr>
          <p:nvPr/>
        </p:nvSpPr>
        <p:spPr bwMode="auto">
          <a:xfrm>
            <a:off x="1672829" y="1513582"/>
            <a:ext cx="1153418" cy="892969"/>
          </a:xfrm>
          <a:custGeom>
            <a:avLst/>
            <a:gdLst>
              <a:gd name="T0" fmla="*/ 2147483646 w 683"/>
              <a:gd name="T1" fmla="*/ 0 h 521"/>
              <a:gd name="T2" fmla="*/ 2147483646 w 683"/>
              <a:gd name="T3" fmla="*/ 2147483646 h 521"/>
              <a:gd name="T4" fmla="*/ 2147483646 w 683"/>
              <a:gd name="T5" fmla="*/ 2147483646 h 521"/>
              <a:gd name="T6" fmla="*/ 2147483646 w 683"/>
              <a:gd name="T7" fmla="*/ 2147483646 h 521"/>
              <a:gd name="T8" fmla="*/ 2147483646 w 683"/>
              <a:gd name="T9" fmla="*/ 2147483646 h 521"/>
              <a:gd name="T10" fmla="*/ 2147483646 w 683"/>
              <a:gd name="T11" fmla="*/ 2147483646 h 521"/>
              <a:gd name="T12" fmla="*/ 2147483646 w 683"/>
              <a:gd name="T13" fmla="*/ 2147483646 h 521"/>
              <a:gd name="T14" fmla="*/ 2147483646 w 683"/>
              <a:gd name="T15" fmla="*/ 2147483646 h 521"/>
              <a:gd name="T16" fmla="*/ 2147483646 w 683"/>
              <a:gd name="T17" fmla="*/ 2147483646 h 521"/>
              <a:gd name="T18" fmla="*/ 0 w 683"/>
              <a:gd name="T19" fmla="*/ 2147483646 h 521"/>
              <a:gd name="T20" fmla="*/ 0 w 683"/>
              <a:gd name="T21" fmla="*/ 2147483646 h 521"/>
              <a:gd name="T22" fmla="*/ 2147483646 w 683"/>
              <a:gd name="T23" fmla="*/ 2147483646 h 521"/>
              <a:gd name="T24" fmla="*/ 2147483646 w 683"/>
              <a:gd name="T25" fmla="*/ 2147483646 h 521"/>
              <a:gd name="T26" fmla="*/ 2147483646 w 683"/>
              <a:gd name="T27" fmla="*/ 2147483646 h 521"/>
              <a:gd name="T28" fmla="*/ 2147483646 w 683"/>
              <a:gd name="T29" fmla="*/ 2147483646 h 521"/>
              <a:gd name="T30" fmla="*/ 2147483646 w 683"/>
              <a:gd name="T31" fmla="*/ 2147483646 h 521"/>
              <a:gd name="T32" fmla="*/ 2147483646 w 683"/>
              <a:gd name="T33" fmla="*/ 2147483646 h 521"/>
              <a:gd name="T34" fmla="*/ 2147483646 w 683"/>
              <a:gd name="T35" fmla="*/ 2147483646 h 521"/>
              <a:gd name="T36" fmla="*/ 2147483646 w 683"/>
              <a:gd name="T37" fmla="*/ 2147483646 h 521"/>
              <a:gd name="T38" fmla="*/ 2147483646 w 683"/>
              <a:gd name="T39" fmla="*/ 2147483646 h 521"/>
              <a:gd name="T40" fmla="*/ 2147483646 w 683"/>
              <a:gd name="T41" fmla="*/ 2147483646 h 521"/>
              <a:gd name="T42" fmla="*/ 2147483646 w 683"/>
              <a:gd name="T43" fmla="*/ 2147483646 h 521"/>
              <a:gd name="T44" fmla="*/ 2147483646 w 683"/>
              <a:gd name="T45" fmla="*/ 2147483646 h 521"/>
              <a:gd name="T46" fmla="*/ 2147483646 w 683"/>
              <a:gd name="T47" fmla="*/ 2147483646 h 521"/>
              <a:gd name="T48" fmla="*/ 2147483646 w 683"/>
              <a:gd name="T49" fmla="*/ 2147483646 h 521"/>
              <a:gd name="T50" fmla="*/ 2147483646 w 683"/>
              <a:gd name="T51" fmla="*/ 2147483646 h 521"/>
              <a:gd name="T52" fmla="*/ 2147483646 w 683"/>
              <a:gd name="T53" fmla="*/ 0 h 52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3"/>
              <a:gd name="T82" fmla="*/ 0 h 521"/>
              <a:gd name="T83" fmla="*/ 683 w 683"/>
              <a:gd name="T84" fmla="*/ 521 h 52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3" h="521">
                <a:moveTo>
                  <a:pt x="149" y="0"/>
                </a:moveTo>
                <a:lnTo>
                  <a:pt x="129" y="10"/>
                </a:lnTo>
                <a:lnTo>
                  <a:pt x="117" y="56"/>
                </a:lnTo>
                <a:lnTo>
                  <a:pt x="105" y="95"/>
                </a:lnTo>
                <a:lnTo>
                  <a:pt x="95" y="126"/>
                </a:lnTo>
                <a:lnTo>
                  <a:pt x="83" y="159"/>
                </a:lnTo>
                <a:lnTo>
                  <a:pt x="69" y="193"/>
                </a:lnTo>
                <a:lnTo>
                  <a:pt x="51" y="230"/>
                </a:lnTo>
                <a:lnTo>
                  <a:pt x="26" y="273"/>
                </a:lnTo>
                <a:lnTo>
                  <a:pt x="0" y="315"/>
                </a:lnTo>
                <a:lnTo>
                  <a:pt x="0" y="405"/>
                </a:lnTo>
                <a:lnTo>
                  <a:pt x="383" y="484"/>
                </a:lnTo>
                <a:lnTo>
                  <a:pt x="560" y="521"/>
                </a:lnTo>
                <a:lnTo>
                  <a:pt x="596" y="339"/>
                </a:lnTo>
                <a:lnTo>
                  <a:pt x="620" y="324"/>
                </a:lnTo>
                <a:lnTo>
                  <a:pt x="598" y="284"/>
                </a:lnTo>
                <a:lnTo>
                  <a:pt x="609" y="242"/>
                </a:lnTo>
                <a:lnTo>
                  <a:pt x="683" y="173"/>
                </a:lnTo>
                <a:lnTo>
                  <a:pt x="632" y="110"/>
                </a:lnTo>
                <a:lnTo>
                  <a:pt x="420" y="66"/>
                </a:lnTo>
                <a:lnTo>
                  <a:pt x="391" y="84"/>
                </a:lnTo>
                <a:lnTo>
                  <a:pt x="352" y="53"/>
                </a:lnTo>
                <a:lnTo>
                  <a:pt x="318" y="86"/>
                </a:lnTo>
                <a:lnTo>
                  <a:pt x="286" y="53"/>
                </a:lnTo>
                <a:lnTo>
                  <a:pt x="202" y="55"/>
                </a:lnTo>
                <a:lnTo>
                  <a:pt x="212" y="4"/>
                </a:lnTo>
                <a:lnTo>
                  <a:pt x="149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6" name="Freeform 16"/>
          <p:cNvSpPr>
            <a:spLocks/>
          </p:cNvSpPr>
          <p:nvPr/>
        </p:nvSpPr>
        <p:spPr bwMode="auto">
          <a:xfrm>
            <a:off x="8426649" y="949524"/>
            <a:ext cx="544711" cy="848320"/>
          </a:xfrm>
          <a:custGeom>
            <a:avLst/>
            <a:gdLst>
              <a:gd name="T0" fmla="*/ 2147483646 w 323"/>
              <a:gd name="T1" fmla="*/ 2147483646 h 494"/>
              <a:gd name="T2" fmla="*/ 2147483646 w 323"/>
              <a:gd name="T3" fmla="*/ 2147483646 h 494"/>
              <a:gd name="T4" fmla="*/ 2147483646 w 323"/>
              <a:gd name="T5" fmla="*/ 2147483646 h 494"/>
              <a:gd name="T6" fmla="*/ 2147483646 w 323"/>
              <a:gd name="T7" fmla="*/ 2147483646 h 494"/>
              <a:gd name="T8" fmla="*/ 2147483646 w 323"/>
              <a:gd name="T9" fmla="*/ 2147483646 h 494"/>
              <a:gd name="T10" fmla="*/ 2147483646 w 323"/>
              <a:gd name="T11" fmla="*/ 2147483646 h 494"/>
              <a:gd name="T12" fmla="*/ 2147483646 w 323"/>
              <a:gd name="T13" fmla="*/ 2147483646 h 494"/>
              <a:gd name="T14" fmla="*/ 0 w 323"/>
              <a:gd name="T15" fmla="*/ 2147483646 h 494"/>
              <a:gd name="T16" fmla="*/ 2147483646 w 323"/>
              <a:gd name="T17" fmla="*/ 2147483646 h 494"/>
              <a:gd name="T18" fmla="*/ 2147483646 w 323"/>
              <a:gd name="T19" fmla="*/ 2147483646 h 494"/>
              <a:gd name="T20" fmla="*/ 2147483646 w 323"/>
              <a:gd name="T21" fmla="*/ 2147483646 h 494"/>
              <a:gd name="T22" fmla="*/ 2147483646 w 323"/>
              <a:gd name="T23" fmla="*/ 2147483646 h 494"/>
              <a:gd name="T24" fmla="*/ 2147483646 w 323"/>
              <a:gd name="T25" fmla="*/ 2147483646 h 494"/>
              <a:gd name="T26" fmla="*/ 2147483646 w 323"/>
              <a:gd name="T27" fmla="*/ 2147483646 h 494"/>
              <a:gd name="T28" fmla="*/ 2147483646 w 323"/>
              <a:gd name="T29" fmla="*/ 2147483646 h 494"/>
              <a:gd name="T30" fmla="*/ 2147483646 w 323"/>
              <a:gd name="T31" fmla="*/ 2147483646 h 494"/>
              <a:gd name="T32" fmla="*/ 2147483646 w 323"/>
              <a:gd name="T33" fmla="*/ 2147483646 h 494"/>
              <a:gd name="T34" fmla="*/ 2147483646 w 323"/>
              <a:gd name="T35" fmla="*/ 2147483646 h 494"/>
              <a:gd name="T36" fmla="*/ 2147483646 w 323"/>
              <a:gd name="T37" fmla="*/ 2147483646 h 494"/>
              <a:gd name="T38" fmla="*/ 2147483646 w 323"/>
              <a:gd name="T39" fmla="*/ 2147483646 h 494"/>
              <a:gd name="T40" fmla="*/ 2147483646 w 323"/>
              <a:gd name="T41" fmla="*/ 2147483646 h 494"/>
              <a:gd name="T42" fmla="*/ 2147483646 w 323"/>
              <a:gd name="T43" fmla="*/ 2147483646 h 494"/>
              <a:gd name="T44" fmla="*/ 2147483646 w 323"/>
              <a:gd name="T45" fmla="*/ 2147483646 h 494"/>
              <a:gd name="T46" fmla="*/ 2147483646 w 323"/>
              <a:gd name="T47" fmla="*/ 2147483646 h 494"/>
              <a:gd name="T48" fmla="*/ 2147483646 w 323"/>
              <a:gd name="T49" fmla="*/ 0 h 494"/>
              <a:gd name="T50" fmla="*/ 2147483646 w 323"/>
              <a:gd name="T51" fmla="*/ 2147483646 h 494"/>
              <a:gd name="T52" fmla="*/ 2147483646 w 323"/>
              <a:gd name="T53" fmla="*/ 2147483646 h 494"/>
              <a:gd name="T54" fmla="*/ 2147483646 w 323"/>
              <a:gd name="T55" fmla="*/ 2147483646 h 4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3"/>
              <a:gd name="T85" fmla="*/ 0 h 494"/>
              <a:gd name="T86" fmla="*/ 323 w 323"/>
              <a:gd name="T87" fmla="*/ 494 h 4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3" h="494">
                <a:moveTo>
                  <a:pt x="75" y="16"/>
                </a:moveTo>
                <a:lnTo>
                  <a:pt x="28" y="106"/>
                </a:lnTo>
                <a:lnTo>
                  <a:pt x="51" y="140"/>
                </a:lnTo>
                <a:lnTo>
                  <a:pt x="28" y="182"/>
                </a:lnTo>
                <a:lnTo>
                  <a:pt x="41" y="195"/>
                </a:lnTo>
                <a:lnTo>
                  <a:pt x="32" y="223"/>
                </a:lnTo>
                <a:lnTo>
                  <a:pt x="32" y="269"/>
                </a:lnTo>
                <a:lnTo>
                  <a:pt x="0" y="286"/>
                </a:lnTo>
                <a:lnTo>
                  <a:pt x="12" y="300"/>
                </a:lnTo>
                <a:lnTo>
                  <a:pt x="80" y="472"/>
                </a:lnTo>
                <a:lnTo>
                  <a:pt x="134" y="494"/>
                </a:lnTo>
                <a:lnTo>
                  <a:pt x="130" y="458"/>
                </a:lnTo>
                <a:lnTo>
                  <a:pt x="157" y="431"/>
                </a:lnTo>
                <a:lnTo>
                  <a:pt x="147" y="401"/>
                </a:lnTo>
                <a:lnTo>
                  <a:pt x="213" y="366"/>
                </a:lnTo>
                <a:lnTo>
                  <a:pt x="217" y="318"/>
                </a:lnTo>
                <a:lnTo>
                  <a:pt x="255" y="315"/>
                </a:lnTo>
                <a:lnTo>
                  <a:pt x="286" y="278"/>
                </a:lnTo>
                <a:lnTo>
                  <a:pt x="323" y="254"/>
                </a:lnTo>
                <a:lnTo>
                  <a:pt x="323" y="223"/>
                </a:lnTo>
                <a:lnTo>
                  <a:pt x="272" y="214"/>
                </a:lnTo>
                <a:lnTo>
                  <a:pt x="263" y="180"/>
                </a:lnTo>
                <a:lnTo>
                  <a:pt x="212" y="175"/>
                </a:lnTo>
                <a:lnTo>
                  <a:pt x="170" y="29"/>
                </a:lnTo>
                <a:lnTo>
                  <a:pt x="152" y="0"/>
                </a:lnTo>
                <a:lnTo>
                  <a:pt x="101" y="13"/>
                </a:lnTo>
                <a:lnTo>
                  <a:pt x="92" y="26"/>
                </a:lnTo>
                <a:lnTo>
                  <a:pt x="75" y="16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Freeform 17"/>
          <p:cNvSpPr>
            <a:spLocks/>
          </p:cNvSpPr>
          <p:nvPr/>
        </p:nvSpPr>
        <p:spPr bwMode="auto">
          <a:xfrm>
            <a:off x="7620000" y="2613422"/>
            <a:ext cx="700981" cy="291703"/>
          </a:xfrm>
          <a:custGeom>
            <a:avLst/>
            <a:gdLst>
              <a:gd name="T0" fmla="*/ 0 w 415"/>
              <a:gd name="T1" fmla="*/ 2147483646 h 170"/>
              <a:gd name="T2" fmla="*/ 2147483646 w 415"/>
              <a:gd name="T3" fmla="*/ 0 h 170"/>
              <a:gd name="T4" fmla="*/ 2147483646 w 415"/>
              <a:gd name="T5" fmla="*/ 2147483646 h 170"/>
              <a:gd name="T6" fmla="*/ 2147483646 w 415"/>
              <a:gd name="T7" fmla="*/ 2147483646 h 170"/>
              <a:gd name="T8" fmla="*/ 2147483646 w 415"/>
              <a:gd name="T9" fmla="*/ 2147483646 h 170"/>
              <a:gd name="T10" fmla="*/ 2147483646 w 415"/>
              <a:gd name="T11" fmla="*/ 2147483646 h 170"/>
              <a:gd name="T12" fmla="*/ 2147483646 w 415"/>
              <a:gd name="T13" fmla="*/ 2147483646 h 170"/>
              <a:gd name="T14" fmla="*/ 2147483646 w 415"/>
              <a:gd name="T15" fmla="*/ 2147483646 h 170"/>
              <a:gd name="T16" fmla="*/ 2147483646 w 415"/>
              <a:gd name="T17" fmla="*/ 2147483646 h 170"/>
              <a:gd name="T18" fmla="*/ 2147483646 w 415"/>
              <a:gd name="T19" fmla="*/ 2147483646 h 170"/>
              <a:gd name="T20" fmla="*/ 2147483646 w 415"/>
              <a:gd name="T21" fmla="*/ 2147483646 h 170"/>
              <a:gd name="T22" fmla="*/ 2147483646 w 415"/>
              <a:gd name="T23" fmla="*/ 2147483646 h 170"/>
              <a:gd name="T24" fmla="*/ 2147483646 w 415"/>
              <a:gd name="T25" fmla="*/ 2147483646 h 170"/>
              <a:gd name="T26" fmla="*/ 2147483646 w 415"/>
              <a:gd name="T27" fmla="*/ 2147483646 h 170"/>
              <a:gd name="T28" fmla="*/ 2147483646 w 415"/>
              <a:gd name="T29" fmla="*/ 2147483646 h 170"/>
              <a:gd name="T30" fmla="*/ 2147483646 w 415"/>
              <a:gd name="T31" fmla="*/ 2147483646 h 170"/>
              <a:gd name="T32" fmla="*/ 0 w 415"/>
              <a:gd name="T33" fmla="*/ 2147483646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5"/>
              <a:gd name="T52" fmla="*/ 0 h 170"/>
              <a:gd name="T53" fmla="*/ 415 w 415"/>
              <a:gd name="T54" fmla="*/ 170 h 1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5" h="170">
                <a:moveTo>
                  <a:pt x="0" y="58"/>
                </a:moveTo>
                <a:lnTo>
                  <a:pt x="309" y="0"/>
                </a:lnTo>
                <a:lnTo>
                  <a:pt x="359" y="116"/>
                </a:lnTo>
                <a:lnTo>
                  <a:pt x="413" y="104"/>
                </a:lnTo>
                <a:lnTo>
                  <a:pt x="415" y="162"/>
                </a:lnTo>
                <a:lnTo>
                  <a:pt x="372" y="170"/>
                </a:lnTo>
                <a:lnTo>
                  <a:pt x="333" y="132"/>
                </a:lnTo>
                <a:lnTo>
                  <a:pt x="309" y="86"/>
                </a:lnTo>
                <a:lnTo>
                  <a:pt x="304" y="21"/>
                </a:lnTo>
                <a:lnTo>
                  <a:pt x="286" y="53"/>
                </a:lnTo>
                <a:lnTo>
                  <a:pt x="307" y="150"/>
                </a:lnTo>
                <a:lnTo>
                  <a:pt x="217" y="164"/>
                </a:lnTo>
                <a:lnTo>
                  <a:pt x="213" y="93"/>
                </a:lnTo>
                <a:lnTo>
                  <a:pt x="158" y="63"/>
                </a:lnTo>
                <a:lnTo>
                  <a:pt x="110" y="55"/>
                </a:lnTo>
                <a:lnTo>
                  <a:pt x="12" y="104"/>
                </a:lnTo>
                <a:lnTo>
                  <a:pt x="0" y="58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8" name="Freeform 18"/>
          <p:cNvSpPr>
            <a:spLocks/>
          </p:cNvSpPr>
          <p:nvPr/>
        </p:nvSpPr>
        <p:spPr bwMode="auto">
          <a:xfrm>
            <a:off x="1891606" y="1013520"/>
            <a:ext cx="922734" cy="687586"/>
          </a:xfrm>
          <a:custGeom>
            <a:avLst/>
            <a:gdLst>
              <a:gd name="T0" fmla="*/ 2147483646 w 547"/>
              <a:gd name="T1" fmla="*/ 0 h 401"/>
              <a:gd name="T2" fmla="*/ 2147483646 w 547"/>
              <a:gd name="T3" fmla="*/ 2147483646 h 401"/>
              <a:gd name="T4" fmla="*/ 2147483646 w 547"/>
              <a:gd name="T5" fmla="*/ 2147483646 h 401"/>
              <a:gd name="T6" fmla="*/ 2147483646 w 547"/>
              <a:gd name="T7" fmla="*/ 2147483646 h 401"/>
              <a:gd name="T8" fmla="*/ 2147483646 w 547"/>
              <a:gd name="T9" fmla="*/ 2147483646 h 401"/>
              <a:gd name="T10" fmla="*/ 2147483646 w 547"/>
              <a:gd name="T11" fmla="*/ 2147483646 h 401"/>
              <a:gd name="T12" fmla="*/ 2147483646 w 547"/>
              <a:gd name="T13" fmla="*/ 2147483646 h 401"/>
              <a:gd name="T14" fmla="*/ 2147483646 w 547"/>
              <a:gd name="T15" fmla="*/ 2147483646 h 401"/>
              <a:gd name="T16" fmla="*/ 2147483646 w 547"/>
              <a:gd name="T17" fmla="*/ 2147483646 h 401"/>
              <a:gd name="T18" fmla="*/ 2147483646 w 547"/>
              <a:gd name="T19" fmla="*/ 2147483646 h 401"/>
              <a:gd name="T20" fmla="*/ 2147483646 w 547"/>
              <a:gd name="T21" fmla="*/ 2147483646 h 401"/>
              <a:gd name="T22" fmla="*/ 2147483646 w 547"/>
              <a:gd name="T23" fmla="*/ 2147483646 h 401"/>
              <a:gd name="T24" fmla="*/ 2147483646 w 547"/>
              <a:gd name="T25" fmla="*/ 2147483646 h 401"/>
              <a:gd name="T26" fmla="*/ 2147483646 w 547"/>
              <a:gd name="T27" fmla="*/ 2147483646 h 401"/>
              <a:gd name="T28" fmla="*/ 2147483646 w 547"/>
              <a:gd name="T29" fmla="*/ 2147483646 h 401"/>
              <a:gd name="T30" fmla="*/ 2147483646 w 547"/>
              <a:gd name="T31" fmla="*/ 2147483646 h 401"/>
              <a:gd name="T32" fmla="*/ 2147483646 w 547"/>
              <a:gd name="T33" fmla="*/ 2147483646 h 401"/>
              <a:gd name="T34" fmla="*/ 2147483646 w 547"/>
              <a:gd name="T35" fmla="*/ 2147483646 h 401"/>
              <a:gd name="T36" fmla="*/ 2147483646 w 547"/>
              <a:gd name="T37" fmla="*/ 2147483646 h 401"/>
              <a:gd name="T38" fmla="*/ 2147483646 w 547"/>
              <a:gd name="T39" fmla="*/ 2147483646 h 401"/>
              <a:gd name="T40" fmla="*/ 0 w 547"/>
              <a:gd name="T41" fmla="*/ 2147483646 h 401"/>
              <a:gd name="T42" fmla="*/ 2147483646 w 547"/>
              <a:gd name="T43" fmla="*/ 2147483646 h 401"/>
              <a:gd name="T44" fmla="*/ 2147483646 w 547"/>
              <a:gd name="T45" fmla="*/ 2147483646 h 401"/>
              <a:gd name="T46" fmla="*/ 2147483646 w 547"/>
              <a:gd name="T47" fmla="*/ 2147483646 h 401"/>
              <a:gd name="T48" fmla="*/ 2147483646 w 547"/>
              <a:gd name="T49" fmla="*/ 2147483646 h 401"/>
              <a:gd name="T50" fmla="*/ 2147483646 w 547"/>
              <a:gd name="T51" fmla="*/ 2147483646 h 401"/>
              <a:gd name="T52" fmla="*/ 2147483646 w 547"/>
              <a:gd name="T53" fmla="*/ 2147483646 h 401"/>
              <a:gd name="T54" fmla="*/ 2147483646 w 547"/>
              <a:gd name="T55" fmla="*/ 2147483646 h 401"/>
              <a:gd name="T56" fmla="*/ 2147483646 w 547"/>
              <a:gd name="T57" fmla="*/ 2147483646 h 401"/>
              <a:gd name="T58" fmla="*/ 2147483646 w 547"/>
              <a:gd name="T59" fmla="*/ 2147483646 h 401"/>
              <a:gd name="T60" fmla="*/ 2147483646 w 547"/>
              <a:gd name="T61" fmla="*/ 2147483646 h 401"/>
              <a:gd name="T62" fmla="*/ 2147483646 w 547"/>
              <a:gd name="T63" fmla="*/ 2147483646 h 401"/>
              <a:gd name="T64" fmla="*/ 2147483646 w 547"/>
              <a:gd name="T65" fmla="*/ 2147483646 h 401"/>
              <a:gd name="T66" fmla="*/ 2147483646 w 547"/>
              <a:gd name="T67" fmla="*/ 2147483646 h 401"/>
              <a:gd name="T68" fmla="*/ 2147483646 w 547"/>
              <a:gd name="T69" fmla="*/ 2147483646 h 401"/>
              <a:gd name="T70" fmla="*/ 2147483646 w 547"/>
              <a:gd name="T71" fmla="*/ 2147483646 h 401"/>
              <a:gd name="T72" fmla="*/ 2147483646 w 547"/>
              <a:gd name="T73" fmla="*/ 2147483646 h 401"/>
              <a:gd name="T74" fmla="*/ 2147483646 w 547"/>
              <a:gd name="T75" fmla="*/ 0 h 4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7"/>
              <a:gd name="T115" fmla="*/ 0 h 401"/>
              <a:gd name="T116" fmla="*/ 547 w 547"/>
              <a:gd name="T117" fmla="*/ 401 h 4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7" h="401">
                <a:moveTo>
                  <a:pt x="139" y="0"/>
                </a:moveTo>
                <a:lnTo>
                  <a:pt x="251" y="31"/>
                </a:lnTo>
                <a:lnTo>
                  <a:pt x="337" y="51"/>
                </a:lnTo>
                <a:lnTo>
                  <a:pt x="378" y="60"/>
                </a:lnTo>
                <a:lnTo>
                  <a:pt x="421" y="66"/>
                </a:lnTo>
                <a:lnTo>
                  <a:pt x="478" y="77"/>
                </a:lnTo>
                <a:lnTo>
                  <a:pt x="547" y="89"/>
                </a:lnTo>
                <a:lnTo>
                  <a:pt x="503" y="401"/>
                </a:lnTo>
                <a:lnTo>
                  <a:pt x="291" y="357"/>
                </a:lnTo>
                <a:lnTo>
                  <a:pt x="262" y="377"/>
                </a:lnTo>
                <a:lnTo>
                  <a:pt x="223" y="346"/>
                </a:lnTo>
                <a:lnTo>
                  <a:pt x="189" y="377"/>
                </a:lnTo>
                <a:lnTo>
                  <a:pt x="159" y="350"/>
                </a:lnTo>
                <a:lnTo>
                  <a:pt x="71" y="346"/>
                </a:lnTo>
                <a:lnTo>
                  <a:pt x="83" y="295"/>
                </a:lnTo>
                <a:lnTo>
                  <a:pt x="20" y="291"/>
                </a:lnTo>
                <a:lnTo>
                  <a:pt x="14" y="261"/>
                </a:lnTo>
                <a:lnTo>
                  <a:pt x="26" y="231"/>
                </a:lnTo>
                <a:lnTo>
                  <a:pt x="11" y="203"/>
                </a:lnTo>
                <a:lnTo>
                  <a:pt x="13" y="125"/>
                </a:lnTo>
                <a:lnTo>
                  <a:pt x="0" y="65"/>
                </a:lnTo>
                <a:lnTo>
                  <a:pt x="8" y="42"/>
                </a:lnTo>
                <a:lnTo>
                  <a:pt x="36" y="51"/>
                </a:lnTo>
                <a:lnTo>
                  <a:pt x="65" y="86"/>
                </a:lnTo>
                <a:lnTo>
                  <a:pt x="119" y="94"/>
                </a:lnTo>
                <a:lnTo>
                  <a:pt x="132" y="123"/>
                </a:lnTo>
                <a:lnTo>
                  <a:pt x="106" y="123"/>
                </a:lnTo>
                <a:lnTo>
                  <a:pt x="103" y="148"/>
                </a:lnTo>
                <a:lnTo>
                  <a:pt x="119" y="151"/>
                </a:lnTo>
                <a:lnTo>
                  <a:pt x="125" y="175"/>
                </a:lnTo>
                <a:lnTo>
                  <a:pt x="93" y="194"/>
                </a:lnTo>
                <a:lnTo>
                  <a:pt x="93" y="211"/>
                </a:lnTo>
                <a:lnTo>
                  <a:pt x="129" y="211"/>
                </a:lnTo>
                <a:lnTo>
                  <a:pt x="139" y="168"/>
                </a:lnTo>
                <a:lnTo>
                  <a:pt x="166" y="141"/>
                </a:lnTo>
                <a:lnTo>
                  <a:pt x="132" y="74"/>
                </a:lnTo>
                <a:lnTo>
                  <a:pt x="154" y="52"/>
                </a:lnTo>
                <a:lnTo>
                  <a:pt x="139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9" name="Freeform 20"/>
          <p:cNvSpPr>
            <a:spLocks/>
          </p:cNvSpPr>
          <p:nvPr/>
        </p:nvSpPr>
        <p:spPr bwMode="auto">
          <a:xfrm>
            <a:off x="1571625" y="2214562"/>
            <a:ext cx="1214438" cy="1906489"/>
          </a:xfrm>
          <a:custGeom>
            <a:avLst/>
            <a:gdLst>
              <a:gd name="T0" fmla="*/ 2147483646 w 719"/>
              <a:gd name="T1" fmla="*/ 0 h 1111"/>
              <a:gd name="T2" fmla="*/ 2147483646 w 719"/>
              <a:gd name="T3" fmla="*/ 2147483646 h 1111"/>
              <a:gd name="T4" fmla="*/ 2147483646 w 719"/>
              <a:gd name="T5" fmla="*/ 2147483646 h 1111"/>
              <a:gd name="T6" fmla="*/ 2147483646 w 719"/>
              <a:gd name="T7" fmla="*/ 2147483646 h 1111"/>
              <a:gd name="T8" fmla="*/ 2147483646 w 719"/>
              <a:gd name="T9" fmla="*/ 2147483646 h 1111"/>
              <a:gd name="T10" fmla="*/ 2147483646 w 719"/>
              <a:gd name="T11" fmla="*/ 2147483646 h 1111"/>
              <a:gd name="T12" fmla="*/ 2147483646 w 719"/>
              <a:gd name="T13" fmla="*/ 2147483646 h 1111"/>
              <a:gd name="T14" fmla="*/ 2147483646 w 719"/>
              <a:gd name="T15" fmla="*/ 2147483646 h 1111"/>
              <a:gd name="T16" fmla="*/ 2147483646 w 719"/>
              <a:gd name="T17" fmla="*/ 2147483646 h 1111"/>
              <a:gd name="T18" fmla="*/ 2147483646 w 719"/>
              <a:gd name="T19" fmla="*/ 2147483646 h 1111"/>
              <a:gd name="T20" fmla="*/ 2147483646 w 719"/>
              <a:gd name="T21" fmla="*/ 2147483646 h 1111"/>
              <a:gd name="T22" fmla="*/ 2147483646 w 719"/>
              <a:gd name="T23" fmla="*/ 2147483646 h 1111"/>
              <a:gd name="T24" fmla="*/ 2147483646 w 719"/>
              <a:gd name="T25" fmla="*/ 2147483646 h 1111"/>
              <a:gd name="T26" fmla="*/ 2147483646 w 719"/>
              <a:gd name="T27" fmla="*/ 2147483646 h 1111"/>
              <a:gd name="T28" fmla="*/ 2147483646 w 719"/>
              <a:gd name="T29" fmla="*/ 2147483646 h 1111"/>
              <a:gd name="T30" fmla="*/ 2147483646 w 719"/>
              <a:gd name="T31" fmla="*/ 2147483646 h 1111"/>
              <a:gd name="T32" fmla="*/ 2147483646 w 719"/>
              <a:gd name="T33" fmla="*/ 2147483646 h 1111"/>
              <a:gd name="T34" fmla="*/ 2147483646 w 719"/>
              <a:gd name="T35" fmla="*/ 2147483646 h 1111"/>
              <a:gd name="T36" fmla="*/ 2147483646 w 719"/>
              <a:gd name="T37" fmla="*/ 2147483646 h 1111"/>
              <a:gd name="T38" fmla="*/ 2147483646 w 719"/>
              <a:gd name="T39" fmla="*/ 2147483646 h 1111"/>
              <a:gd name="T40" fmla="*/ 2147483646 w 719"/>
              <a:gd name="T41" fmla="*/ 2147483646 h 1111"/>
              <a:gd name="T42" fmla="*/ 2147483646 w 719"/>
              <a:gd name="T43" fmla="*/ 2147483646 h 1111"/>
              <a:gd name="T44" fmla="*/ 2147483646 w 719"/>
              <a:gd name="T45" fmla="*/ 2147483646 h 1111"/>
              <a:gd name="T46" fmla="*/ 2147483646 w 719"/>
              <a:gd name="T47" fmla="*/ 2147483646 h 1111"/>
              <a:gd name="T48" fmla="*/ 2147483646 w 719"/>
              <a:gd name="T49" fmla="*/ 2147483646 h 1111"/>
              <a:gd name="T50" fmla="*/ 2147483646 w 719"/>
              <a:gd name="T51" fmla="*/ 2147483646 h 1111"/>
              <a:gd name="T52" fmla="*/ 2147483646 w 719"/>
              <a:gd name="T53" fmla="*/ 2147483646 h 1111"/>
              <a:gd name="T54" fmla="*/ 2147483646 w 719"/>
              <a:gd name="T55" fmla="*/ 2147483646 h 1111"/>
              <a:gd name="T56" fmla="*/ 2147483646 w 719"/>
              <a:gd name="T57" fmla="*/ 2147483646 h 1111"/>
              <a:gd name="T58" fmla="*/ 2147483646 w 719"/>
              <a:gd name="T59" fmla="*/ 2147483646 h 1111"/>
              <a:gd name="T60" fmla="*/ 2147483646 w 719"/>
              <a:gd name="T61" fmla="*/ 2147483646 h 1111"/>
              <a:gd name="T62" fmla="*/ 2147483646 w 719"/>
              <a:gd name="T63" fmla="*/ 2147483646 h 1111"/>
              <a:gd name="T64" fmla="*/ 2147483646 w 719"/>
              <a:gd name="T65" fmla="*/ 2147483646 h 1111"/>
              <a:gd name="T66" fmla="*/ 2147483646 w 719"/>
              <a:gd name="T67" fmla="*/ 2147483646 h 1111"/>
              <a:gd name="T68" fmla="*/ 2147483646 w 719"/>
              <a:gd name="T69" fmla="*/ 2147483646 h 1111"/>
              <a:gd name="T70" fmla="*/ 2147483646 w 719"/>
              <a:gd name="T71" fmla="*/ 2147483646 h 1111"/>
              <a:gd name="T72" fmla="*/ 2147483646 w 719"/>
              <a:gd name="T73" fmla="*/ 2147483646 h 1111"/>
              <a:gd name="T74" fmla="*/ 2147483646 w 719"/>
              <a:gd name="T75" fmla="*/ 2147483646 h 1111"/>
              <a:gd name="T76" fmla="*/ 2147483646 w 719"/>
              <a:gd name="T77" fmla="*/ 2147483646 h 1111"/>
              <a:gd name="T78" fmla="*/ 2147483646 w 719"/>
              <a:gd name="T79" fmla="*/ 2147483646 h 1111"/>
              <a:gd name="T80" fmla="*/ 2147483646 w 719"/>
              <a:gd name="T81" fmla="*/ 2147483646 h 1111"/>
              <a:gd name="T82" fmla="*/ 2147483646 w 719"/>
              <a:gd name="T83" fmla="*/ 2147483646 h 1111"/>
              <a:gd name="T84" fmla="*/ 2147483646 w 719"/>
              <a:gd name="T85" fmla="*/ 2147483646 h 1111"/>
              <a:gd name="T86" fmla="*/ 0 w 719"/>
              <a:gd name="T87" fmla="*/ 2147483646 h 1111"/>
              <a:gd name="T88" fmla="*/ 2147483646 w 719"/>
              <a:gd name="T89" fmla="*/ 2147483646 h 1111"/>
              <a:gd name="T90" fmla="*/ 2147483646 w 719"/>
              <a:gd name="T91" fmla="*/ 2147483646 h 1111"/>
              <a:gd name="T92" fmla="*/ 2147483646 w 719"/>
              <a:gd name="T93" fmla="*/ 2147483646 h 1111"/>
              <a:gd name="T94" fmla="*/ 2147483646 w 719"/>
              <a:gd name="T95" fmla="*/ 0 h 11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9"/>
              <a:gd name="T145" fmla="*/ 0 h 1111"/>
              <a:gd name="T146" fmla="*/ 719 w 719"/>
              <a:gd name="T147" fmla="*/ 1111 h 111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9" h="1111">
                <a:moveTo>
                  <a:pt x="55" y="0"/>
                </a:moveTo>
                <a:lnTo>
                  <a:pt x="386" y="66"/>
                </a:lnTo>
                <a:lnTo>
                  <a:pt x="313" y="394"/>
                </a:lnTo>
                <a:lnTo>
                  <a:pt x="685" y="892"/>
                </a:lnTo>
                <a:lnTo>
                  <a:pt x="719" y="955"/>
                </a:lnTo>
                <a:lnTo>
                  <a:pt x="684" y="985"/>
                </a:lnTo>
                <a:lnTo>
                  <a:pt x="661" y="1041"/>
                </a:lnTo>
                <a:lnTo>
                  <a:pt x="639" y="1073"/>
                </a:lnTo>
                <a:lnTo>
                  <a:pt x="662" y="1102"/>
                </a:lnTo>
                <a:lnTo>
                  <a:pt x="624" y="1111"/>
                </a:lnTo>
                <a:lnTo>
                  <a:pt x="406" y="1104"/>
                </a:lnTo>
                <a:lnTo>
                  <a:pt x="392" y="1039"/>
                </a:lnTo>
                <a:lnTo>
                  <a:pt x="353" y="991"/>
                </a:lnTo>
                <a:lnTo>
                  <a:pt x="326" y="974"/>
                </a:lnTo>
                <a:lnTo>
                  <a:pt x="318" y="941"/>
                </a:lnTo>
                <a:lnTo>
                  <a:pt x="295" y="922"/>
                </a:lnTo>
                <a:lnTo>
                  <a:pt x="272" y="899"/>
                </a:lnTo>
                <a:lnTo>
                  <a:pt x="264" y="873"/>
                </a:lnTo>
                <a:lnTo>
                  <a:pt x="243" y="856"/>
                </a:lnTo>
                <a:lnTo>
                  <a:pt x="209" y="865"/>
                </a:lnTo>
                <a:lnTo>
                  <a:pt x="170" y="852"/>
                </a:lnTo>
                <a:lnTo>
                  <a:pt x="170" y="838"/>
                </a:lnTo>
                <a:lnTo>
                  <a:pt x="169" y="807"/>
                </a:lnTo>
                <a:lnTo>
                  <a:pt x="154" y="773"/>
                </a:lnTo>
                <a:lnTo>
                  <a:pt x="152" y="746"/>
                </a:lnTo>
                <a:lnTo>
                  <a:pt x="135" y="721"/>
                </a:lnTo>
                <a:lnTo>
                  <a:pt x="140" y="698"/>
                </a:lnTo>
                <a:lnTo>
                  <a:pt x="92" y="641"/>
                </a:lnTo>
                <a:lnTo>
                  <a:pt x="92" y="609"/>
                </a:lnTo>
                <a:lnTo>
                  <a:pt x="117" y="596"/>
                </a:lnTo>
                <a:lnTo>
                  <a:pt x="117" y="576"/>
                </a:lnTo>
                <a:lnTo>
                  <a:pt x="92" y="570"/>
                </a:lnTo>
                <a:lnTo>
                  <a:pt x="81" y="540"/>
                </a:lnTo>
                <a:lnTo>
                  <a:pt x="69" y="486"/>
                </a:lnTo>
                <a:lnTo>
                  <a:pt x="104" y="515"/>
                </a:lnTo>
                <a:lnTo>
                  <a:pt x="91" y="477"/>
                </a:lnTo>
                <a:lnTo>
                  <a:pt x="117" y="477"/>
                </a:lnTo>
                <a:lnTo>
                  <a:pt x="117" y="449"/>
                </a:lnTo>
                <a:lnTo>
                  <a:pt x="91" y="430"/>
                </a:lnTo>
                <a:lnTo>
                  <a:pt x="78" y="457"/>
                </a:lnTo>
                <a:lnTo>
                  <a:pt x="55" y="447"/>
                </a:lnTo>
                <a:lnTo>
                  <a:pt x="9" y="323"/>
                </a:lnTo>
                <a:lnTo>
                  <a:pt x="21" y="234"/>
                </a:lnTo>
                <a:lnTo>
                  <a:pt x="0" y="183"/>
                </a:lnTo>
                <a:lnTo>
                  <a:pt x="11" y="145"/>
                </a:lnTo>
                <a:lnTo>
                  <a:pt x="34" y="137"/>
                </a:lnTo>
                <a:lnTo>
                  <a:pt x="55" y="75"/>
                </a:lnTo>
                <a:lnTo>
                  <a:pt x="55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0" name="Freeform 21"/>
          <p:cNvSpPr>
            <a:spLocks/>
          </p:cNvSpPr>
          <p:nvPr/>
        </p:nvSpPr>
        <p:spPr bwMode="auto">
          <a:xfrm>
            <a:off x="2107407" y="2332137"/>
            <a:ext cx="945059" cy="1439168"/>
          </a:xfrm>
          <a:custGeom>
            <a:avLst/>
            <a:gdLst>
              <a:gd name="T0" fmla="*/ 2147483646 w 635"/>
              <a:gd name="T1" fmla="*/ 0 h 967"/>
              <a:gd name="T2" fmla="*/ 0 w 635"/>
              <a:gd name="T3" fmla="*/ 2147483646 h 967"/>
              <a:gd name="T4" fmla="*/ 2147483646 w 635"/>
              <a:gd name="T5" fmla="*/ 2147483646 h 967"/>
              <a:gd name="T6" fmla="*/ 2147483646 w 635"/>
              <a:gd name="T7" fmla="*/ 2147483646 h 967"/>
              <a:gd name="T8" fmla="*/ 2147483646 w 635"/>
              <a:gd name="T9" fmla="*/ 2147483646 h 967"/>
              <a:gd name="T10" fmla="*/ 2147483646 w 635"/>
              <a:gd name="T11" fmla="*/ 2147483646 h 967"/>
              <a:gd name="T12" fmla="*/ 2147483646 w 635"/>
              <a:gd name="T13" fmla="*/ 2147483646 h 967"/>
              <a:gd name="T14" fmla="*/ 2147483646 w 635"/>
              <a:gd name="T15" fmla="*/ 2147483646 h 967"/>
              <a:gd name="T16" fmla="*/ 2147483646 w 635"/>
              <a:gd name="T17" fmla="*/ 2147483646 h 967"/>
              <a:gd name="T18" fmla="*/ 2147483646 w 635"/>
              <a:gd name="T19" fmla="*/ 2147483646 h 967"/>
              <a:gd name="T20" fmla="*/ 2147483646 w 635"/>
              <a:gd name="T21" fmla="*/ 2147483646 h 967"/>
              <a:gd name="T22" fmla="*/ 2147483646 w 635"/>
              <a:gd name="T23" fmla="*/ 0 h 9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5"/>
              <a:gd name="T37" fmla="*/ 0 h 967"/>
              <a:gd name="T38" fmla="*/ 635 w 635"/>
              <a:gd name="T39" fmla="*/ 967 h 9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5" h="967">
                <a:moveTo>
                  <a:pt x="78" y="0"/>
                </a:moveTo>
                <a:lnTo>
                  <a:pt x="0" y="372"/>
                </a:lnTo>
                <a:lnTo>
                  <a:pt x="439" y="967"/>
                </a:lnTo>
                <a:lnTo>
                  <a:pt x="465" y="942"/>
                </a:lnTo>
                <a:lnTo>
                  <a:pt x="463" y="829"/>
                </a:lnTo>
                <a:lnTo>
                  <a:pt x="515" y="837"/>
                </a:lnTo>
                <a:lnTo>
                  <a:pt x="569" y="490"/>
                </a:lnTo>
                <a:lnTo>
                  <a:pt x="606" y="254"/>
                </a:lnTo>
                <a:lnTo>
                  <a:pt x="616" y="183"/>
                </a:lnTo>
                <a:lnTo>
                  <a:pt x="635" y="119"/>
                </a:lnTo>
                <a:lnTo>
                  <a:pt x="360" y="60"/>
                </a:lnTo>
                <a:lnTo>
                  <a:pt x="7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1" name="Freeform 22"/>
          <p:cNvSpPr>
            <a:spLocks/>
          </p:cNvSpPr>
          <p:nvPr/>
        </p:nvSpPr>
        <p:spPr bwMode="auto">
          <a:xfrm>
            <a:off x="2616399" y="1163836"/>
            <a:ext cx="825997" cy="1363266"/>
          </a:xfrm>
          <a:custGeom>
            <a:avLst/>
            <a:gdLst>
              <a:gd name="T0" fmla="*/ 2147483646 w 490"/>
              <a:gd name="T1" fmla="*/ 0 h 794"/>
              <a:gd name="T2" fmla="*/ 2147483646 w 490"/>
              <a:gd name="T3" fmla="*/ 2147483646 h 794"/>
              <a:gd name="T4" fmla="*/ 2147483646 w 490"/>
              <a:gd name="T5" fmla="*/ 2147483646 h 794"/>
              <a:gd name="T6" fmla="*/ 2147483646 w 490"/>
              <a:gd name="T7" fmla="*/ 2147483646 h 794"/>
              <a:gd name="T8" fmla="*/ 2147483646 w 490"/>
              <a:gd name="T9" fmla="*/ 2147483646 h 794"/>
              <a:gd name="T10" fmla="*/ 2147483646 w 490"/>
              <a:gd name="T11" fmla="*/ 2147483646 h 794"/>
              <a:gd name="T12" fmla="*/ 2147483646 w 490"/>
              <a:gd name="T13" fmla="*/ 2147483646 h 794"/>
              <a:gd name="T14" fmla="*/ 0 w 490"/>
              <a:gd name="T15" fmla="*/ 2147483646 h 794"/>
              <a:gd name="T16" fmla="*/ 2147483646 w 490"/>
              <a:gd name="T17" fmla="*/ 2147483646 h 794"/>
              <a:gd name="T18" fmla="*/ 2147483646 w 490"/>
              <a:gd name="T19" fmla="*/ 2147483646 h 794"/>
              <a:gd name="T20" fmla="*/ 2147483646 w 490"/>
              <a:gd name="T21" fmla="*/ 2147483646 h 794"/>
              <a:gd name="T22" fmla="*/ 2147483646 w 490"/>
              <a:gd name="T23" fmla="*/ 2147483646 h 794"/>
              <a:gd name="T24" fmla="*/ 2147483646 w 490"/>
              <a:gd name="T25" fmla="*/ 2147483646 h 794"/>
              <a:gd name="T26" fmla="*/ 2147483646 w 490"/>
              <a:gd name="T27" fmla="*/ 2147483646 h 794"/>
              <a:gd name="T28" fmla="*/ 2147483646 w 490"/>
              <a:gd name="T29" fmla="*/ 2147483646 h 794"/>
              <a:gd name="T30" fmla="*/ 2147483646 w 490"/>
              <a:gd name="T31" fmla="*/ 2147483646 h 794"/>
              <a:gd name="T32" fmla="*/ 2147483646 w 490"/>
              <a:gd name="T33" fmla="*/ 2147483646 h 794"/>
              <a:gd name="T34" fmla="*/ 2147483646 w 490"/>
              <a:gd name="T35" fmla="*/ 2147483646 h 794"/>
              <a:gd name="T36" fmla="*/ 2147483646 w 490"/>
              <a:gd name="T37" fmla="*/ 2147483646 h 794"/>
              <a:gd name="T38" fmla="*/ 2147483646 w 490"/>
              <a:gd name="T39" fmla="*/ 2147483646 h 794"/>
              <a:gd name="T40" fmla="*/ 2147483646 w 490"/>
              <a:gd name="T41" fmla="*/ 2147483646 h 794"/>
              <a:gd name="T42" fmla="*/ 2147483646 w 490"/>
              <a:gd name="T43" fmla="*/ 0 h 7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0"/>
              <a:gd name="T67" fmla="*/ 0 h 794"/>
              <a:gd name="T68" fmla="*/ 490 w 490"/>
              <a:gd name="T69" fmla="*/ 794 h 7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0" h="794">
                <a:moveTo>
                  <a:pt x="118" y="0"/>
                </a:moveTo>
                <a:lnTo>
                  <a:pt x="74" y="310"/>
                </a:lnTo>
                <a:lnTo>
                  <a:pt x="120" y="376"/>
                </a:lnTo>
                <a:lnTo>
                  <a:pt x="48" y="445"/>
                </a:lnTo>
                <a:lnTo>
                  <a:pt x="38" y="493"/>
                </a:lnTo>
                <a:lnTo>
                  <a:pt x="58" y="527"/>
                </a:lnTo>
                <a:lnTo>
                  <a:pt x="38" y="544"/>
                </a:lnTo>
                <a:lnTo>
                  <a:pt x="0" y="724"/>
                </a:lnTo>
                <a:lnTo>
                  <a:pt x="234" y="765"/>
                </a:lnTo>
                <a:lnTo>
                  <a:pt x="455" y="794"/>
                </a:lnTo>
                <a:lnTo>
                  <a:pt x="478" y="630"/>
                </a:lnTo>
                <a:lnTo>
                  <a:pt x="490" y="539"/>
                </a:lnTo>
                <a:lnTo>
                  <a:pt x="469" y="507"/>
                </a:lnTo>
                <a:lnTo>
                  <a:pt x="418" y="516"/>
                </a:lnTo>
                <a:lnTo>
                  <a:pt x="352" y="524"/>
                </a:lnTo>
                <a:lnTo>
                  <a:pt x="340" y="450"/>
                </a:lnTo>
                <a:lnTo>
                  <a:pt x="260" y="390"/>
                </a:lnTo>
                <a:lnTo>
                  <a:pt x="271" y="352"/>
                </a:lnTo>
                <a:lnTo>
                  <a:pt x="278" y="284"/>
                </a:lnTo>
                <a:lnTo>
                  <a:pt x="175" y="138"/>
                </a:lnTo>
                <a:lnTo>
                  <a:pt x="189" y="9"/>
                </a:lnTo>
                <a:lnTo>
                  <a:pt x="118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2" name="Freeform 23"/>
          <p:cNvSpPr>
            <a:spLocks/>
          </p:cNvSpPr>
          <p:nvPr/>
        </p:nvSpPr>
        <p:spPr bwMode="auto">
          <a:xfrm>
            <a:off x="2870895" y="2473524"/>
            <a:ext cx="767953" cy="1009055"/>
          </a:xfrm>
          <a:custGeom>
            <a:avLst/>
            <a:gdLst>
              <a:gd name="T0" fmla="*/ 2147483646 w 455"/>
              <a:gd name="T1" fmla="*/ 0 h 588"/>
              <a:gd name="T2" fmla="*/ 2147483646 w 455"/>
              <a:gd name="T3" fmla="*/ 2147483646 h 588"/>
              <a:gd name="T4" fmla="*/ 2147483646 w 455"/>
              <a:gd name="T5" fmla="*/ 2147483646 h 588"/>
              <a:gd name="T6" fmla="*/ 2147483646 w 455"/>
              <a:gd name="T7" fmla="*/ 2147483646 h 588"/>
              <a:gd name="T8" fmla="*/ 2147483646 w 455"/>
              <a:gd name="T9" fmla="*/ 2147483646 h 588"/>
              <a:gd name="T10" fmla="*/ 0 w 455"/>
              <a:gd name="T11" fmla="*/ 2147483646 h 588"/>
              <a:gd name="T12" fmla="*/ 2147483646 w 455"/>
              <a:gd name="T13" fmla="*/ 2147483646 h 588"/>
              <a:gd name="T14" fmla="*/ 2147483646 w 455"/>
              <a:gd name="T15" fmla="*/ 0 h 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5"/>
              <a:gd name="T25" fmla="*/ 0 h 588"/>
              <a:gd name="T26" fmla="*/ 455 w 455"/>
              <a:gd name="T27" fmla="*/ 588 h 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5" h="588">
                <a:moveTo>
                  <a:pt x="84" y="0"/>
                </a:moveTo>
                <a:lnTo>
                  <a:pt x="307" y="31"/>
                </a:lnTo>
                <a:lnTo>
                  <a:pt x="292" y="143"/>
                </a:lnTo>
                <a:lnTo>
                  <a:pt x="455" y="159"/>
                </a:lnTo>
                <a:lnTo>
                  <a:pt x="410" y="588"/>
                </a:lnTo>
                <a:lnTo>
                  <a:pt x="0" y="543"/>
                </a:lnTo>
                <a:lnTo>
                  <a:pt x="41" y="269"/>
                </a:lnTo>
                <a:lnTo>
                  <a:pt x="84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3" name="Freeform 24"/>
          <p:cNvSpPr>
            <a:spLocks/>
          </p:cNvSpPr>
          <p:nvPr/>
        </p:nvSpPr>
        <p:spPr bwMode="auto">
          <a:xfrm>
            <a:off x="2906614" y="1177231"/>
            <a:ext cx="1439168" cy="912316"/>
          </a:xfrm>
          <a:custGeom>
            <a:avLst/>
            <a:gdLst>
              <a:gd name="T0" fmla="*/ 2147483646 w 853"/>
              <a:gd name="T1" fmla="*/ 0 h 532"/>
              <a:gd name="T2" fmla="*/ 2147483646 w 853"/>
              <a:gd name="T3" fmla="*/ 2147483646 h 532"/>
              <a:gd name="T4" fmla="*/ 2147483646 w 853"/>
              <a:gd name="T5" fmla="*/ 2147483646 h 532"/>
              <a:gd name="T6" fmla="*/ 2147483646 w 853"/>
              <a:gd name="T7" fmla="*/ 2147483646 h 532"/>
              <a:gd name="T8" fmla="*/ 2147483646 w 853"/>
              <a:gd name="T9" fmla="*/ 2147483646 h 532"/>
              <a:gd name="T10" fmla="*/ 2147483646 w 853"/>
              <a:gd name="T11" fmla="*/ 2147483646 h 532"/>
              <a:gd name="T12" fmla="*/ 2147483646 w 853"/>
              <a:gd name="T13" fmla="*/ 2147483646 h 532"/>
              <a:gd name="T14" fmla="*/ 2147483646 w 853"/>
              <a:gd name="T15" fmla="*/ 2147483646 h 532"/>
              <a:gd name="T16" fmla="*/ 2147483646 w 853"/>
              <a:gd name="T17" fmla="*/ 2147483646 h 532"/>
              <a:gd name="T18" fmla="*/ 2147483646 w 853"/>
              <a:gd name="T19" fmla="*/ 2147483646 h 532"/>
              <a:gd name="T20" fmla="*/ 2147483646 w 853"/>
              <a:gd name="T21" fmla="*/ 2147483646 h 532"/>
              <a:gd name="T22" fmla="*/ 2147483646 w 853"/>
              <a:gd name="T23" fmla="*/ 2147483646 h 532"/>
              <a:gd name="T24" fmla="*/ 2147483646 w 853"/>
              <a:gd name="T25" fmla="*/ 2147483646 h 532"/>
              <a:gd name="T26" fmla="*/ 2147483646 w 853"/>
              <a:gd name="T27" fmla="*/ 2147483646 h 532"/>
              <a:gd name="T28" fmla="*/ 2147483646 w 853"/>
              <a:gd name="T29" fmla="*/ 2147483646 h 532"/>
              <a:gd name="T30" fmla="*/ 2147483646 w 853"/>
              <a:gd name="T31" fmla="*/ 2147483646 h 532"/>
              <a:gd name="T32" fmla="*/ 2147483646 w 853"/>
              <a:gd name="T33" fmla="*/ 2147483646 h 532"/>
              <a:gd name="T34" fmla="*/ 0 w 853"/>
              <a:gd name="T35" fmla="*/ 2147483646 h 532"/>
              <a:gd name="T36" fmla="*/ 2147483646 w 853"/>
              <a:gd name="T37" fmla="*/ 0 h 5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3"/>
              <a:gd name="T58" fmla="*/ 0 h 532"/>
              <a:gd name="T59" fmla="*/ 853 w 853"/>
              <a:gd name="T60" fmla="*/ 532 h 5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3" h="532">
                <a:moveTo>
                  <a:pt x="14" y="0"/>
                </a:moveTo>
                <a:lnTo>
                  <a:pt x="182" y="22"/>
                </a:lnTo>
                <a:lnTo>
                  <a:pt x="283" y="36"/>
                </a:lnTo>
                <a:lnTo>
                  <a:pt x="417" y="50"/>
                </a:lnTo>
                <a:lnTo>
                  <a:pt x="540" y="62"/>
                </a:lnTo>
                <a:lnTo>
                  <a:pt x="753" y="77"/>
                </a:lnTo>
                <a:lnTo>
                  <a:pt x="853" y="85"/>
                </a:lnTo>
                <a:lnTo>
                  <a:pt x="850" y="518"/>
                </a:lnTo>
                <a:lnTo>
                  <a:pt x="328" y="474"/>
                </a:lnTo>
                <a:lnTo>
                  <a:pt x="317" y="532"/>
                </a:lnTo>
                <a:lnTo>
                  <a:pt x="297" y="504"/>
                </a:lnTo>
                <a:lnTo>
                  <a:pt x="249" y="509"/>
                </a:lnTo>
                <a:lnTo>
                  <a:pt x="180" y="520"/>
                </a:lnTo>
                <a:lnTo>
                  <a:pt x="168" y="445"/>
                </a:lnTo>
                <a:lnTo>
                  <a:pt x="86" y="385"/>
                </a:lnTo>
                <a:lnTo>
                  <a:pt x="99" y="328"/>
                </a:lnTo>
                <a:lnTo>
                  <a:pt x="106" y="282"/>
                </a:lnTo>
                <a:lnTo>
                  <a:pt x="0" y="133"/>
                </a:lnTo>
                <a:lnTo>
                  <a:pt x="14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4" name="Freeform 25"/>
          <p:cNvSpPr>
            <a:spLocks/>
          </p:cNvSpPr>
          <p:nvPr/>
        </p:nvSpPr>
        <p:spPr bwMode="auto">
          <a:xfrm>
            <a:off x="3354586" y="1980903"/>
            <a:ext cx="986731" cy="820043"/>
          </a:xfrm>
          <a:custGeom>
            <a:avLst/>
            <a:gdLst>
              <a:gd name="T0" fmla="*/ 2147483646 w 584"/>
              <a:gd name="T1" fmla="*/ 0 h 478"/>
              <a:gd name="T2" fmla="*/ 2147483646 w 584"/>
              <a:gd name="T3" fmla="*/ 2147483646 h 478"/>
              <a:gd name="T4" fmla="*/ 0 w 584"/>
              <a:gd name="T5" fmla="*/ 2147483646 h 478"/>
              <a:gd name="T6" fmla="*/ 2147483646 w 584"/>
              <a:gd name="T7" fmla="*/ 2147483646 h 478"/>
              <a:gd name="T8" fmla="*/ 2147483646 w 584"/>
              <a:gd name="T9" fmla="*/ 2147483646 h 478"/>
              <a:gd name="T10" fmla="*/ 2147483646 w 584"/>
              <a:gd name="T11" fmla="*/ 2147483646 h 478"/>
              <a:gd name="T12" fmla="*/ 2147483646 w 584"/>
              <a:gd name="T13" fmla="*/ 0 h 4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4"/>
              <a:gd name="T22" fmla="*/ 0 h 478"/>
              <a:gd name="T23" fmla="*/ 584 w 584"/>
              <a:gd name="T24" fmla="*/ 478 h 4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4" h="478">
                <a:moveTo>
                  <a:pt x="57" y="0"/>
                </a:moveTo>
                <a:lnTo>
                  <a:pt x="35" y="178"/>
                </a:lnTo>
                <a:lnTo>
                  <a:pt x="0" y="433"/>
                </a:lnTo>
                <a:lnTo>
                  <a:pt x="169" y="447"/>
                </a:lnTo>
                <a:lnTo>
                  <a:pt x="564" y="478"/>
                </a:lnTo>
                <a:lnTo>
                  <a:pt x="584" y="49"/>
                </a:lnTo>
                <a:lnTo>
                  <a:pt x="57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5" name="Freeform 26"/>
          <p:cNvSpPr>
            <a:spLocks/>
          </p:cNvSpPr>
          <p:nvPr/>
        </p:nvSpPr>
        <p:spPr bwMode="auto">
          <a:xfrm>
            <a:off x="3554016" y="2747368"/>
            <a:ext cx="1028403" cy="776883"/>
          </a:xfrm>
          <a:custGeom>
            <a:avLst/>
            <a:gdLst>
              <a:gd name="T0" fmla="*/ 2147483646 w 609"/>
              <a:gd name="T1" fmla="*/ 0 h 453"/>
              <a:gd name="T2" fmla="*/ 2147483646 w 609"/>
              <a:gd name="T3" fmla="*/ 2147483646 h 453"/>
              <a:gd name="T4" fmla="*/ 0 w 609"/>
              <a:gd name="T5" fmla="*/ 2147483646 h 453"/>
              <a:gd name="T6" fmla="*/ 2147483646 w 609"/>
              <a:gd name="T7" fmla="*/ 2147483646 h 453"/>
              <a:gd name="T8" fmla="*/ 2147483646 w 609"/>
              <a:gd name="T9" fmla="*/ 2147483646 h 453"/>
              <a:gd name="T10" fmla="*/ 2147483646 w 609"/>
              <a:gd name="T11" fmla="*/ 2147483646 h 453"/>
              <a:gd name="T12" fmla="*/ 2147483646 w 609"/>
              <a:gd name="T13" fmla="*/ 2147483646 h 453"/>
              <a:gd name="T14" fmla="*/ 2147483646 w 609"/>
              <a:gd name="T15" fmla="*/ 2147483646 h 453"/>
              <a:gd name="T16" fmla="*/ 2147483646 w 609"/>
              <a:gd name="T17" fmla="*/ 0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9"/>
              <a:gd name="T28" fmla="*/ 0 h 453"/>
              <a:gd name="T29" fmla="*/ 609 w 609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9" h="453">
                <a:moveTo>
                  <a:pt x="51" y="0"/>
                </a:moveTo>
                <a:lnTo>
                  <a:pt x="20" y="272"/>
                </a:lnTo>
                <a:lnTo>
                  <a:pt x="0" y="429"/>
                </a:lnTo>
                <a:lnTo>
                  <a:pt x="305" y="444"/>
                </a:lnTo>
                <a:lnTo>
                  <a:pt x="595" y="453"/>
                </a:lnTo>
                <a:lnTo>
                  <a:pt x="604" y="241"/>
                </a:lnTo>
                <a:lnTo>
                  <a:pt x="609" y="34"/>
                </a:lnTo>
                <a:lnTo>
                  <a:pt x="443" y="30"/>
                </a:lnTo>
                <a:lnTo>
                  <a:pt x="51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6" name="Freeform 27"/>
          <p:cNvSpPr>
            <a:spLocks/>
          </p:cNvSpPr>
          <p:nvPr/>
        </p:nvSpPr>
        <p:spPr bwMode="auto">
          <a:xfrm>
            <a:off x="2643188" y="3357563"/>
            <a:ext cx="931664" cy="1052215"/>
          </a:xfrm>
          <a:custGeom>
            <a:avLst/>
            <a:gdLst>
              <a:gd name="T0" fmla="*/ 2147483646 w 552"/>
              <a:gd name="T1" fmla="*/ 0 h 613"/>
              <a:gd name="T2" fmla="*/ 2147483646 w 552"/>
              <a:gd name="T3" fmla="*/ 2147483646 h 613"/>
              <a:gd name="T4" fmla="*/ 2147483646 w 552"/>
              <a:gd name="T5" fmla="*/ 2147483646 h 613"/>
              <a:gd name="T6" fmla="*/ 2147483646 w 552"/>
              <a:gd name="T7" fmla="*/ 2147483646 h 613"/>
              <a:gd name="T8" fmla="*/ 2147483646 w 552"/>
              <a:gd name="T9" fmla="*/ 2147483646 h 613"/>
              <a:gd name="T10" fmla="*/ 2147483646 w 552"/>
              <a:gd name="T11" fmla="*/ 2147483646 h 613"/>
              <a:gd name="T12" fmla="*/ 2147483646 w 552"/>
              <a:gd name="T13" fmla="*/ 2147483646 h 613"/>
              <a:gd name="T14" fmla="*/ 2147483646 w 552"/>
              <a:gd name="T15" fmla="*/ 2147483646 h 613"/>
              <a:gd name="T16" fmla="*/ 2147483646 w 552"/>
              <a:gd name="T17" fmla="*/ 2147483646 h 613"/>
              <a:gd name="T18" fmla="*/ 2147483646 w 552"/>
              <a:gd name="T19" fmla="*/ 2147483646 h 613"/>
              <a:gd name="T20" fmla="*/ 2147483646 w 552"/>
              <a:gd name="T21" fmla="*/ 2147483646 h 613"/>
              <a:gd name="T22" fmla="*/ 0 w 552"/>
              <a:gd name="T23" fmla="*/ 2147483646 h 613"/>
              <a:gd name="T24" fmla="*/ 2147483646 w 552"/>
              <a:gd name="T25" fmla="*/ 2147483646 h 613"/>
              <a:gd name="T26" fmla="*/ 2147483646 w 552"/>
              <a:gd name="T27" fmla="*/ 2147483646 h 613"/>
              <a:gd name="T28" fmla="*/ 2147483646 w 552"/>
              <a:gd name="T29" fmla="*/ 2147483646 h 613"/>
              <a:gd name="T30" fmla="*/ 2147483646 w 552"/>
              <a:gd name="T31" fmla="*/ 0 h 6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2"/>
              <a:gd name="T49" fmla="*/ 0 h 613"/>
              <a:gd name="T50" fmla="*/ 552 w 552"/>
              <a:gd name="T51" fmla="*/ 613 h 6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2" h="613">
                <a:moveTo>
                  <a:pt x="140" y="0"/>
                </a:moveTo>
                <a:lnTo>
                  <a:pt x="129" y="80"/>
                </a:lnTo>
                <a:lnTo>
                  <a:pt x="82" y="71"/>
                </a:lnTo>
                <a:lnTo>
                  <a:pt x="85" y="174"/>
                </a:lnTo>
                <a:lnTo>
                  <a:pt x="62" y="194"/>
                </a:lnTo>
                <a:lnTo>
                  <a:pt x="96" y="257"/>
                </a:lnTo>
                <a:lnTo>
                  <a:pt x="62" y="284"/>
                </a:lnTo>
                <a:lnTo>
                  <a:pt x="43" y="330"/>
                </a:lnTo>
                <a:lnTo>
                  <a:pt x="17" y="375"/>
                </a:lnTo>
                <a:lnTo>
                  <a:pt x="36" y="401"/>
                </a:lnTo>
                <a:lnTo>
                  <a:pt x="3" y="412"/>
                </a:lnTo>
                <a:lnTo>
                  <a:pt x="0" y="453"/>
                </a:lnTo>
                <a:lnTo>
                  <a:pt x="311" y="610"/>
                </a:lnTo>
                <a:lnTo>
                  <a:pt x="486" y="613"/>
                </a:lnTo>
                <a:lnTo>
                  <a:pt x="552" y="48"/>
                </a:lnTo>
                <a:lnTo>
                  <a:pt x="140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7" name="Freeform 28"/>
          <p:cNvSpPr>
            <a:spLocks/>
          </p:cNvSpPr>
          <p:nvPr/>
        </p:nvSpPr>
        <p:spPr bwMode="auto">
          <a:xfrm>
            <a:off x="3442395" y="3473649"/>
            <a:ext cx="989707" cy="997148"/>
          </a:xfrm>
          <a:custGeom>
            <a:avLst/>
            <a:gdLst>
              <a:gd name="T0" fmla="*/ 2147483646 w 586"/>
              <a:gd name="T1" fmla="*/ 0 h 581"/>
              <a:gd name="T2" fmla="*/ 2147483646 w 586"/>
              <a:gd name="T3" fmla="*/ 2147483646 h 581"/>
              <a:gd name="T4" fmla="*/ 2147483646 w 586"/>
              <a:gd name="T5" fmla="*/ 2147483646 h 581"/>
              <a:gd name="T6" fmla="*/ 2147483646 w 586"/>
              <a:gd name="T7" fmla="*/ 2147483646 h 581"/>
              <a:gd name="T8" fmla="*/ 2147483646 w 586"/>
              <a:gd name="T9" fmla="*/ 2147483646 h 581"/>
              <a:gd name="T10" fmla="*/ 2147483646 w 586"/>
              <a:gd name="T11" fmla="*/ 2147483646 h 581"/>
              <a:gd name="T12" fmla="*/ 2147483646 w 586"/>
              <a:gd name="T13" fmla="*/ 2147483646 h 581"/>
              <a:gd name="T14" fmla="*/ 2147483646 w 586"/>
              <a:gd name="T15" fmla="*/ 2147483646 h 581"/>
              <a:gd name="T16" fmla="*/ 0 w 586"/>
              <a:gd name="T17" fmla="*/ 2147483646 h 581"/>
              <a:gd name="T18" fmla="*/ 2147483646 w 586"/>
              <a:gd name="T19" fmla="*/ 2147483646 h 581"/>
              <a:gd name="T20" fmla="*/ 2147483646 w 586"/>
              <a:gd name="T21" fmla="*/ 0 h 5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6"/>
              <a:gd name="T34" fmla="*/ 0 h 581"/>
              <a:gd name="T35" fmla="*/ 586 w 586"/>
              <a:gd name="T36" fmla="*/ 581 h 5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6" h="581">
                <a:moveTo>
                  <a:pt x="71" y="0"/>
                </a:moveTo>
                <a:lnTo>
                  <a:pt x="586" y="23"/>
                </a:lnTo>
                <a:lnTo>
                  <a:pt x="561" y="536"/>
                </a:lnTo>
                <a:lnTo>
                  <a:pt x="394" y="527"/>
                </a:lnTo>
                <a:lnTo>
                  <a:pt x="237" y="522"/>
                </a:lnTo>
                <a:lnTo>
                  <a:pt x="237" y="542"/>
                </a:lnTo>
                <a:lnTo>
                  <a:pt x="106" y="542"/>
                </a:lnTo>
                <a:lnTo>
                  <a:pt x="99" y="581"/>
                </a:lnTo>
                <a:lnTo>
                  <a:pt x="0" y="569"/>
                </a:lnTo>
                <a:lnTo>
                  <a:pt x="56" y="134"/>
                </a:lnTo>
                <a:lnTo>
                  <a:pt x="7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8" name="Freeform 29"/>
          <p:cNvSpPr>
            <a:spLocks/>
          </p:cNvSpPr>
          <p:nvPr/>
        </p:nvSpPr>
        <p:spPr bwMode="auto">
          <a:xfrm>
            <a:off x="3835301" y="3622476"/>
            <a:ext cx="2006203" cy="1887141"/>
          </a:xfrm>
          <a:custGeom>
            <a:avLst/>
            <a:gdLst>
              <a:gd name="T0" fmla="*/ 2147483646 w 1188"/>
              <a:gd name="T1" fmla="*/ 0 h 1100"/>
              <a:gd name="T2" fmla="*/ 2147483646 w 1188"/>
              <a:gd name="T3" fmla="*/ 2147483646 h 1100"/>
              <a:gd name="T4" fmla="*/ 2147483646 w 1188"/>
              <a:gd name="T5" fmla="*/ 2147483646 h 1100"/>
              <a:gd name="T6" fmla="*/ 2147483646 w 1188"/>
              <a:gd name="T7" fmla="*/ 2147483646 h 1100"/>
              <a:gd name="T8" fmla="*/ 2147483646 w 1188"/>
              <a:gd name="T9" fmla="*/ 2147483646 h 1100"/>
              <a:gd name="T10" fmla="*/ 2147483646 w 1188"/>
              <a:gd name="T11" fmla="*/ 2147483646 h 1100"/>
              <a:gd name="T12" fmla="*/ 2147483646 w 1188"/>
              <a:gd name="T13" fmla="*/ 2147483646 h 1100"/>
              <a:gd name="T14" fmla="*/ 2147483646 w 1188"/>
              <a:gd name="T15" fmla="*/ 2147483646 h 1100"/>
              <a:gd name="T16" fmla="*/ 2147483646 w 1188"/>
              <a:gd name="T17" fmla="*/ 2147483646 h 1100"/>
              <a:gd name="T18" fmla="*/ 2147483646 w 1188"/>
              <a:gd name="T19" fmla="*/ 2147483646 h 1100"/>
              <a:gd name="T20" fmla="*/ 2147483646 w 1188"/>
              <a:gd name="T21" fmla="*/ 2147483646 h 1100"/>
              <a:gd name="T22" fmla="*/ 2147483646 w 1188"/>
              <a:gd name="T23" fmla="*/ 2147483646 h 1100"/>
              <a:gd name="T24" fmla="*/ 2147483646 w 1188"/>
              <a:gd name="T25" fmla="*/ 2147483646 h 1100"/>
              <a:gd name="T26" fmla="*/ 2147483646 w 1188"/>
              <a:gd name="T27" fmla="*/ 2147483646 h 1100"/>
              <a:gd name="T28" fmla="*/ 2147483646 w 1188"/>
              <a:gd name="T29" fmla="*/ 2147483646 h 1100"/>
              <a:gd name="T30" fmla="*/ 2147483646 w 1188"/>
              <a:gd name="T31" fmla="*/ 2147483646 h 1100"/>
              <a:gd name="T32" fmla="*/ 2147483646 w 1188"/>
              <a:gd name="T33" fmla="*/ 2147483646 h 1100"/>
              <a:gd name="T34" fmla="*/ 2147483646 w 1188"/>
              <a:gd name="T35" fmla="*/ 2147483646 h 1100"/>
              <a:gd name="T36" fmla="*/ 2147483646 w 1188"/>
              <a:gd name="T37" fmla="*/ 2147483646 h 1100"/>
              <a:gd name="T38" fmla="*/ 2147483646 w 1188"/>
              <a:gd name="T39" fmla="*/ 2147483646 h 1100"/>
              <a:gd name="T40" fmla="*/ 2147483646 w 1188"/>
              <a:gd name="T41" fmla="*/ 2147483646 h 1100"/>
              <a:gd name="T42" fmla="*/ 2147483646 w 1188"/>
              <a:gd name="T43" fmla="*/ 2147483646 h 1100"/>
              <a:gd name="T44" fmla="*/ 2147483646 w 1188"/>
              <a:gd name="T45" fmla="*/ 2147483646 h 1100"/>
              <a:gd name="T46" fmla="*/ 2147483646 w 1188"/>
              <a:gd name="T47" fmla="*/ 2147483646 h 1100"/>
              <a:gd name="T48" fmla="*/ 2147483646 w 1188"/>
              <a:gd name="T49" fmla="*/ 2147483646 h 1100"/>
              <a:gd name="T50" fmla="*/ 2147483646 w 1188"/>
              <a:gd name="T51" fmla="*/ 2147483646 h 1100"/>
              <a:gd name="T52" fmla="*/ 2147483646 w 1188"/>
              <a:gd name="T53" fmla="*/ 2147483646 h 1100"/>
              <a:gd name="T54" fmla="*/ 2147483646 w 1188"/>
              <a:gd name="T55" fmla="*/ 2147483646 h 1100"/>
              <a:gd name="T56" fmla="*/ 2147483646 w 1188"/>
              <a:gd name="T57" fmla="*/ 2147483646 h 1100"/>
              <a:gd name="T58" fmla="*/ 2147483646 w 1188"/>
              <a:gd name="T59" fmla="*/ 2147483646 h 1100"/>
              <a:gd name="T60" fmla="*/ 2147483646 w 1188"/>
              <a:gd name="T61" fmla="*/ 2147483646 h 1100"/>
              <a:gd name="T62" fmla="*/ 2147483646 w 1188"/>
              <a:gd name="T63" fmla="*/ 2147483646 h 1100"/>
              <a:gd name="T64" fmla="*/ 2147483646 w 1188"/>
              <a:gd name="T65" fmla="*/ 2147483646 h 1100"/>
              <a:gd name="T66" fmla="*/ 2147483646 w 1188"/>
              <a:gd name="T67" fmla="*/ 2147483646 h 1100"/>
              <a:gd name="T68" fmla="*/ 2147483646 w 1188"/>
              <a:gd name="T69" fmla="*/ 2147483646 h 1100"/>
              <a:gd name="T70" fmla="*/ 2147483646 w 1188"/>
              <a:gd name="T71" fmla="*/ 2147483646 h 1100"/>
              <a:gd name="T72" fmla="*/ 2147483646 w 1188"/>
              <a:gd name="T73" fmla="*/ 2147483646 h 1100"/>
              <a:gd name="T74" fmla="*/ 2147483646 w 1188"/>
              <a:gd name="T75" fmla="*/ 2147483646 h 1100"/>
              <a:gd name="T76" fmla="*/ 2147483646 w 1188"/>
              <a:gd name="T77" fmla="*/ 2147483646 h 1100"/>
              <a:gd name="T78" fmla="*/ 2147483646 w 1188"/>
              <a:gd name="T79" fmla="*/ 2147483646 h 1100"/>
              <a:gd name="T80" fmla="*/ 2147483646 w 1188"/>
              <a:gd name="T81" fmla="*/ 2147483646 h 1100"/>
              <a:gd name="T82" fmla="*/ 2147483646 w 1188"/>
              <a:gd name="T83" fmla="*/ 2147483646 h 1100"/>
              <a:gd name="T84" fmla="*/ 2147483646 w 1188"/>
              <a:gd name="T85" fmla="*/ 2147483646 h 1100"/>
              <a:gd name="T86" fmla="*/ 2147483646 w 1188"/>
              <a:gd name="T87" fmla="*/ 2147483646 h 1100"/>
              <a:gd name="T88" fmla="*/ 2147483646 w 1188"/>
              <a:gd name="T89" fmla="*/ 2147483646 h 1100"/>
              <a:gd name="T90" fmla="*/ 2147483646 w 1188"/>
              <a:gd name="T91" fmla="*/ 2147483646 h 1100"/>
              <a:gd name="T92" fmla="*/ 0 w 1188"/>
              <a:gd name="T93" fmla="*/ 2147483646 h 1100"/>
              <a:gd name="T94" fmla="*/ 0 w 1188"/>
              <a:gd name="T95" fmla="*/ 2147483646 h 1100"/>
              <a:gd name="T96" fmla="*/ 2147483646 w 1188"/>
              <a:gd name="T97" fmla="*/ 2147483646 h 1100"/>
              <a:gd name="T98" fmla="*/ 2147483646 w 1188"/>
              <a:gd name="T99" fmla="*/ 2147483646 h 1100"/>
              <a:gd name="T100" fmla="*/ 2147483646 w 1188"/>
              <a:gd name="T101" fmla="*/ 0 h 1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88"/>
              <a:gd name="T154" fmla="*/ 0 h 1100"/>
              <a:gd name="T155" fmla="*/ 1188 w 1188"/>
              <a:gd name="T156" fmla="*/ 1100 h 1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88" h="1100">
                <a:moveTo>
                  <a:pt x="345" y="0"/>
                </a:moveTo>
                <a:lnTo>
                  <a:pt x="607" y="9"/>
                </a:lnTo>
                <a:lnTo>
                  <a:pt x="607" y="209"/>
                </a:lnTo>
                <a:lnTo>
                  <a:pt x="741" y="264"/>
                </a:lnTo>
                <a:lnTo>
                  <a:pt x="778" y="246"/>
                </a:lnTo>
                <a:lnTo>
                  <a:pt x="866" y="289"/>
                </a:lnTo>
                <a:lnTo>
                  <a:pt x="918" y="286"/>
                </a:lnTo>
                <a:lnTo>
                  <a:pt x="1019" y="243"/>
                </a:lnTo>
                <a:lnTo>
                  <a:pt x="1078" y="284"/>
                </a:lnTo>
                <a:lnTo>
                  <a:pt x="1128" y="295"/>
                </a:lnTo>
                <a:lnTo>
                  <a:pt x="1128" y="458"/>
                </a:lnTo>
                <a:lnTo>
                  <a:pt x="1188" y="559"/>
                </a:lnTo>
                <a:lnTo>
                  <a:pt x="1174" y="698"/>
                </a:lnTo>
                <a:lnTo>
                  <a:pt x="1110" y="753"/>
                </a:lnTo>
                <a:lnTo>
                  <a:pt x="1096" y="702"/>
                </a:lnTo>
                <a:lnTo>
                  <a:pt x="1078" y="725"/>
                </a:lnTo>
                <a:lnTo>
                  <a:pt x="1091" y="758"/>
                </a:lnTo>
                <a:lnTo>
                  <a:pt x="976" y="841"/>
                </a:lnTo>
                <a:lnTo>
                  <a:pt x="949" y="845"/>
                </a:lnTo>
                <a:lnTo>
                  <a:pt x="889" y="887"/>
                </a:lnTo>
                <a:lnTo>
                  <a:pt x="889" y="910"/>
                </a:lnTo>
                <a:lnTo>
                  <a:pt x="870" y="914"/>
                </a:lnTo>
                <a:lnTo>
                  <a:pt x="884" y="942"/>
                </a:lnTo>
                <a:lnTo>
                  <a:pt x="852" y="983"/>
                </a:lnTo>
                <a:lnTo>
                  <a:pt x="870" y="1043"/>
                </a:lnTo>
                <a:lnTo>
                  <a:pt x="889" y="1063"/>
                </a:lnTo>
                <a:lnTo>
                  <a:pt x="884" y="1100"/>
                </a:lnTo>
                <a:lnTo>
                  <a:pt x="838" y="1100"/>
                </a:lnTo>
                <a:lnTo>
                  <a:pt x="796" y="1082"/>
                </a:lnTo>
                <a:lnTo>
                  <a:pt x="769" y="1086"/>
                </a:lnTo>
                <a:lnTo>
                  <a:pt x="677" y="1054"/>
                </a:lnTo>
                <a:lnTo>
                  <a:pt x="635" y="928"/>
                </a:lnTo>
                <a:lnTo>
                  <a:pt x="570" y="868"/>
                </a:lnTo>
                <a:lnTo>
                  <a:pt x="514" y="758"/>
                </a:lnTo>
                <a:lnTo>
                  <a:pt x="487" y="747"/>
                </a:lnTo>
                <a:lnTo>
                  <a:pt x="457" y="719"/>
                </a:lnTo>
                <a:lnTo>
                  <a:pt x="428" y="719"/>
                </a:lnTo>
                <a:lnTo>
                  <a:pt x="383" y="710"/>
                </a:lnTo>
                <a:lnTo>
                  <a:pt x="349" y="719"/>
                </a:lnTo>
                <a:lnTo>
                  <a:pt x="326" y="774"/>
                </a:lnTo>
                <a:lnTo>
                  <a:pt x="291" y="784"/>
                </a:lnTo>
                <a:lnTo>
                  <a:pt x="215" y="741"/>
                </a:lnTo>
                <a:lnTo>
                  <a:pt x="171" y="688"/>
                </a:lnTo>
                <a:lnTo>
                  <a:pt x="163" y="625"/>
                </a:lnTo>
                <a:lnTo>
                  <a:pt x="131" y="582"/>
                </a:lnTo>
                <a:lnTo>
                  <a:pt x="56" y="522"/>
                </a:lnTo>
                <a:lnTo>
                  <a:pt x="0" y="459"/>
                </a:lnTo>
                <a:lnTo>
                  <a:pt x="0" y="433"/>
                </a:lnTo>
                <a:lnTo>
                  <a:pt x="180" y="435"/>
                </a:lnTo>
                <a:lnTo>
                  <a:pt x="326" y="447"/>
                </a:lnTo>
                <a:lnTo>
                  <a:pt x="34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9" name="Freeform 30"/>
          <p:cNvSpPr>
            <a:spLocks/>
          </p:cNvSpPr>
          <p:nvPr/>
        </p:nvSpPr>
        <p:spPr bwMode="auto">
          <a:xfrm>
            <a:off x="4344294" y="1323083"/>
            <a:ext cx="964406" cy="574477"/>
          </a:xfrm>
          <a:custGeom>
            <a:avLst/>
            <a:gdLst>
              <a:gd name="T0" fmla="*/ 2147483646 w 571"/>
              <a:gd name="T1" fmla="*/ 0 h 335"/>
              <a:gd name="T2" fmla="*/ 2147483646 w 571"/>
              <a:gd name="T3" fmla="*/ 2147483646 h 335"/>
              <a:gd name="T4" fmla="*/ 2147483646 w 571"/>
              <a:gd name="T5" fmla="*/ 2147483646 h 335"/>
              <a:gd name="T6" fmla="*/ 2147483646 w 571"/>
              <a:gd name="T7" fmla="*/ 2147483646 h 335"/>
              <a:gd name="T8" fmla="*/ 2147483646 w 571"/>
              <a:gd name="T9" fmla="*/ 2147483646 h 335"/>
              <a:gd name="T10" fmla="*/ 2147483646 w 571"/>
              <a:gd name="T11" fmla="*/ 2147483646 h 335"/>
              <a:gd name="T12" fmla="*/ 2147483646 w 571"/>
              <a:gd name="T13" fmla="*/ 2147483646 h 335"/>
              <a:gd name="T14" fmla="*/ 0 w 571"/>
              <a:gd name="T15" fmla="*/ 2147483646 h 335"/>
              <a:gd name="T16" fmla="*/ 2147483646 w 571"/>
              <a:gd name="T17" fmla="*/ 0 h 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1"/>
              <a:gd name="T28" fmla="*/ 0 h 335"/>
              <a:gd name="T29" fmla="*/ 571 w 571"/>
              <a:gd name="T30" fmla="*/ 335 h 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1" h="335">
                <a:moveTo>
                  <a:pt x="1" y="0"/>
                </a:moveTo>
                <a:lnTo>
                  <a:pt x="479" y="11"/>
                </a:lnTo>
                <a:lnTo>
                  <a:pt x="514" y="109"/>
                </a:lnTo>
                <a:lnTo>
                  <a:pt x="548" y="184"/>
                </a:lnTo>
                <a:lnTo>
                  <a:pt x="571" y="307"/>
                </a:lnTo>
                <a:lnTo>
                  <a:pt x="557" y="335"/>
                </a:lnTo>
                <a:lnTo>
                  <a:pt x="381" y="330"/>
                </a:lnTo>
                <a:lnTo>
                  <a:pt x="0" y="324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0" name="Freeform 31"/>
          <p:cNvSpPr>
            <a:spLocks/>
          </p:cNvSpPr>
          <p:nvPr/>
        </p:nvSpPr>
        <p:spPr bwMode="auto">
          <a:xfrm>
            <a:off x="4317505" y="1876723"/>
            <a:ext cx="1015008" cy="672703"/>
          </a:xfrm>
          <a:custGeom>
            <a:avLst/>
            <a:gdLst>
              <a:gd name="T0" fmla="*/ 2147483646 w 601"/>
              <a:gd name="T1" fmla="*/ 0 h 392"/>
              <a:gd name="T2" fmla="*/ 2147483646 w 601"/>
              <a:gd name="T3" fmla="*/ 2147483646 h 392"/>
              <a:gd name="T4" fmla="*/ 0 w 601"/>
              <a:gd name="T5" fmla="*/ 2147483646 h 392"/>
              <a:gd name="T6" fmla="*/ 2147483646 w 601"/>
              <a:gd name="T7" fmla="*/ 2147483646 h 392"/>
              <a:gd name="T8" fmla="*/ 2147483646 w 601"/>
              <a:gd name="T9" fmla="*/ 2147483646 h 392"/>
              <a:gd name="T10" fmla="*/ 2147483646 w 601"/>
              <a:gd name="T11" fmla="*/ 2147483646 h 392"/>
              <a:gd name="T12" fmla="*/ 2147483646 w 601"/>
              <a:gd name="T13" fmla="*/ 2147483646 h 392"/>
              <a:gd name="T14" fmla="*/ 2147483646 w 601"/>
              <a:gd name="T15" fmla="*/ 2147483646 h 392"/>
              <a:gd name="T16" fmla="*/ 2147483646 w 601"/>
              <a:gd name="T17" fmla="*/ 2147483646 h 392"/>
              <a:gd name="T18" fmla="*/ 2147483646 w 601"/>
              <a:gd name="T19" fmla="*/ 2147483646 h 392"/>
              <a:gd name="T20" fmla="*/ 2147483646 w 601"/>
              <a:gd name="T21" fmla="*/ 2147483646 h 392"/>
              <a:gd name="T22" fmla="*/ 2147483646 w 601"/>
              <a:gd name="T23" fmla="*/ 2147483646 h 392"/>
              <a:gd name="T24" fmla="*/ 2147483646 w 601"/>
              <a:gd name="T25" fmla="*/ 2147483646 h 392"/>
              <a:gd name="T26" fmla="*/ 2147483646 w 601"/>
              <a:gd name="T27" fmla="*/ 0 h 3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01"/>
              <a:gd name="T43" fmla="*/ 0 h 392"/>
              <a:gd name="T44" fmla="*/ 601 w 601"/>
              <a:gd name="T45" fmla="*/ 392 h 3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01" h="392">
                <a:moveTo>
                  <a:pt x="11" y="0"/>
                </a:moveTo>
                <a:lnTo>
                  <a:pt x="9" y="152"/>
                </a:lnTo>
                <a:lnTo>
                  <a:pt x="0" y="330"/>
                </a:lnTo>
                <a:lnTo>
                  <a:pt x="437" y="336"/>
                </a:lnTo>
                <a:lnTo>
                  <a:pt x="483" y="361"/>
                </a:lnTo>
                <a:lnTo>
                  <a:pt x="515" y="327"/>
                </a:lnTo>
                <a:lnTo>
                  <a:pt x="601" y="392"/>
                </a:lnTo>
                <a:lnTo>
                  <a:pt x="589" y="324"/>
                </a:lnTo>
                <a:lnTo>
                  <a:pt x="596" y="272"/>
                </a:lnTo>
                <a:lnTo>
                  <a:pt x="601" y="93"/>
                </a:lnTo>
                <a:lnTo>
                  <a:pt x="563" y="55"/>
                </a:lnTo>
                <a:lnTo>
                  <a:pt x="578" y="6"/>
                </a:lnTo>
                <a:lnTo>
                  <a:pt x="292" y="4"/>
                </a:lnTo>
                <a:lnTo>
                  <a:pt x="11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1" name="Freeform 32"/>
          <p:cNvSpPr>
            <a:spLocks/>
          </p:cNvSpPr>
          <p:nvPr/>
        </p:nvSpPr>
        <p:spPr bwMode="auto">
          <a:xfrm>
            <a:off x="4311551" y="2424410"/>
            <a:ext cx="1208484" cy="553641"/>
          </a:xfrm>
          <a:custGeom>
            <a:avLst/>
            <a:gdLst>
              <a:gd name="T0" fmla="*/ 2147483646 w 716"/>
              <a:gd name="T1" fmla="*/ 0 h 323"/>
              <a:gd name="T2" fmla="*/ 0 w 716"/>
              <a:gd name="T3" fmla="*/ 2147483646 h 323"/>
              <a:gd name="T4" fmla="*/ 2147483646 w 716"/>
              <a:gd name="T5" fmla="*/ 2147483646 h 323"/>
              <a:gd name="T6" fmla="*/ 2147483646 w 716"/>
              <a:gd name="T7" fmla="*/ 2147483646 h 323"/>
              <a:gd name="T8" fmla="*/ 2147483646 w 716"/>
              <a:gd name="T9" fmla="*/ 2147483646 h 323"/>
              <a:gd name="T10" fmla="*/ 2147483646 w 716"/>
              <a:gd name="T11" fmla="*/ 2147483646 h 323"/>
              <a:gd name="T12" fmla="*/ 2147483646 w 716"/>
              <a:gd name="T13" fmla="*/ 2147483646 h 323"/>
              <a:gd name="T14" fmla="*/ 2147483646 w 716"/>
              <a:gd name="T15" fmla="*/ 2147483646 h 323"/>
              <a:gd name="T16" fmla="*/ 2147483646 w 716"/>
              <a:gd name="T17" fmla="*/ 2147483646 h 323"/>
              <a:gd name="T18" fmla="*/ 2147483646 w 716"/>
              <a:gd name="T19" fmla="*/ 2147483646 h 323"/>
              <a:gd name="T20" fmla="*/ 2147483646 w 716"/>
              <a:gd name="T21" fmla="*/ 2147483646 h 323"/>
              <a:gd name="T22" fmla="*/ 2147483646 w 716"/>
              <a:gd name="T23" fmla="*/ 2147483646 h 323"/>
              <a:gd name="T24" fmla="*/ 2147483646 w 716"/>
              <a:gd name="T25" fmla="*/ 2147483646 h 323"/>
              <a:gd name="T26" fmla="*/ 2147483646 w 716"/>
              <a:gd name="T27" fmla="*/ 2147483646 h 323"/>
              <a:gd name="T28" fmla="*/ 2147483646 w 716"/>
              <a:gd name="T29" fmla="*/ 0 h 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16"/>
              <a:gd name="T46" fmla="*/ 0 h 323"/>
              <a:gd name="T47" fmla="*/ 716 w 716"/>
              <a:gd name="T48" fmla="*/ 323 h 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16" h="323">
                <a:moveTo>
                  <a:pt x="8" y="0"/>
                </a:moveTo>
                <a:lnTo>
                  <a:pt x="0" y="214"/>
                </a:lnTo>
                <a:lnTo>
                  <a:pt x="161" y="219"/>
                </a:lnTo>
                <a:lnTo>
                  <a:pt x="160" y="323"/>
                </a:lnTo>
                <a:lnTo>
                  <a:pt x="378" y="320"/>
                </a:lnTo>
                <a:lnTo>
                  <a:pt x="573" y="317"/>
                </a:lnTo>
                <a:lnTo>
                  <a:pt x="716" y="320"/>
                </a:lnTo>
                <a:lnTo>
                  <a:pt x="672" y="229"/>
                </a:lnTo>
                <a:lnTo>
                  <a:pt x="641" y="145"/>
                </a:lnTo>
                <a:lnTo>
                  <a:pt x="607" y="57"/>
                </a:lnTo>
                <a:lnTo>
                  <a:pt x="526" y="2"/>
                </a:lnTo>
                <a:lnTo>
                  <a:pt x="489" y="34"/>
                </a:lnTo>
                <a:lnTo>
                  <a:pt x="444" y="11"/>
                </a:lnTo>
                <a:lnTo>
                  <a:pt x="249" y="5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2" name="Freeform 33"/>
          <p:cNvSpPr>
            <a:spLocks/>
          </p:cNvSpPr>
          <p:nvPr/>
        </p:nvSpPr>
        <p:spPr bwMode="auto">
          <a:xfrm>
            <a:off x="4558606" y="2975075"/>
            <a:ext cx="1064121" cy="552152"/>
          </a:xfrm>
          <a:custGeom>
            <a:avLst/>
            <a:gdLst>
              <a:gd name="T0" fmla="*/ 2147483646 w 630"/>
              <a:gd name="T1" fmla="*/ 2147483646 h 322"/>
              <a:gd name="T2" fmla="*/ 2147483646 w 630"/>
              <a:gd name="T3" fmla="*/ 2147483646 h 322"/>
              <a:gd name="T4" fmla="*/ 0 w 630"/>
              <a:gd name="T5" fmla="*/ 2147483646 h 322"/>
              <a:gd name="T6" fmla="*/ 2147483646 w 630"/>
              <a:gd name="T7" fmla="*/ 2147483646 h 322"/>
              <a:gd name="T8" fmla="*/ 2147483646 w 630"/>
              <a:gd name="T9" fmla="*/ 2147483646 h 322"/>
              <a:gd name="T10" fmla="*/ 2147483646 w 630"/>
              <a:gd name="T11" fmla="*/ 2147483646 h 322"/>
              <a:gd name="T12" fmla="*/ 2147483646 w 630"/>
              <a:gd name="T13" fmla="*/ 2147483646 h 322"/>
              <a:gd name="T14" fmla="*/ 2147483646 w 630"/>
              <a:gd name="T15" fmla="*/ 2147483646 h 322"/>
              <a:gd name="T16" fmla="*/ 2147483646 w 630"/>
              <a:gd name="T17" fmla="*/ 0 h 322"/>
              <a:gd name="T18" fmla="*/ 2147483646 w 630"/>
              <a:gd name="T19" fmla="*/ 2147483646 h 322"/>
              <a:gd name="T20" fmla="*/ 2147483646 w 630"/>
              <a:gd name="T21" fmla="*/ 2147483646 h 3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"/>
              <a:gd name="T34" fmla="*/ 0 h 322"/>
              <a:gd name="T35" fmla="*/ 630 w 630"/>
              <a:gd name="T36" fmla="*/ 322 h 3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" h="322">
                <a:moveTo>
                  <a:pt x="6" y="4"/>
                </a:moveTo>
                <a:lnTo>
                  <a:pt x="5" y="188"/>
                </a:lnTo>
                <a:lnTo>
                  <a:pt x="0" y="319"/>
                </a:lnTo>
                <a:lnTo>
                  <a:pt x="630" y="322"/>
                </a:lnTo>
                <a:lnTo>
                  <a:pt x="618" y="154"/>
                </a:lnTo>
                <a:lnTo>
                  <a:pt x="618" y="91"/>
                </a:lnTo>
                <a:lnTo>
                  <a:pt x="567" y="53"/>
                </a:lnTo>
                <a:lnTo>
                  <a:pt x="583" y="19"/>
                </a:lnTo>
                <a:lnTo>
                  <a:pt x="561" y="0"/>
                </a:lnTo>
                <a:lnTo>
                  <a:pt x="275" y="4"/>
                </a:lnTo>
                <a:lnTo>
                  <a:pt x="6" y="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3" name="Freeform 34"/>
          <p:cNvSpPr>
            <a:spLocks/>
          </p:cNvSpPr>
          <p:nvPr/>
        </p:nvSpPr>
        <p:spPr bwMode="auto">
          <a:xfrm>
            <a:off x="4417219" y="3513833"/>
            <a:ext cx="1239739" cy="605730"/>
          </a:xfrm>
          <a:custGeom>
            <a:avLst/>
            <a:gdLst>
              <a:gd name="T0" fmla="*/ 2147483646 w 734"/>
              <a:gd name="T1" fmla="*/ 0 h 353"/>
              <a:gd name="T2" fmla="*/ 0 w 734"/>
              <a:gd name="T3" fmla="*/ 2147483646 h 353"/>
              <a:gd name="T4" fmla="*/ 2147483646 w 734"/>
              <a:gd name="T5" fmla="*/ 2147483646 h 353"/>
              <a:gd name="T6" fmla="*/ 2147483646 w 734"/>
              <a:gd name="T7" fmla="*/ 2147483646 h 353"/>
              <a:gd name="T8" fmla="*/ 2147483646 w 734"/>
              <a:gd name="T9" fmla="*/ 2147483646 h 353"/>
              <a:gd name="T10" fmla="*/ 2147483646 w 734"/>
              <a:gd name="T11" fmla="*/ 2147483646 h 353"/>
              <a:gd name="T12" fmla="*/ 2147483646 w 734"/>
              <a:gd name="T13" fmla="*/ 2147483646 h 353"/>
              <a:gd name="T14" fmla="*/ 2147483646 w 734"/>
              <a:gd name="T15" fmla="*/ 2147483646 h 353"/>
              <a:gd name="T16" fmla="*/ 2147483646 w 734"/>
              <a:gd name="T17" fmla="*/ 2147483646 h 353"/>
              <a:gd name="T18" fmla="*/ 2147483646 w 734"/>
              <a:gd name="T19" fmla="*/ 2147483646 h 353"/>
              <a:gd name="T20" fmla="*/ 2147483646 w 734"/>
              <a:gd name="T21" fmla="*/ 2147483646 h 353"/>
              <a:gd name="T22" fmla="*/ 2147483646 w 734"/>
              <a:gd name="T23" fmla="*/ 2147483646 h 353"/>
              <a:gd name="T24" fmla="*/ 2147483646 w 734"/>
              <a:gd name="T25" fmla="*/ 0 h 3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4"/>
              <a:gd name="T40" fmla="*/ 0 h 353"/>
              <a:gd name="T41" fmla="*/ 734 w 734"/>
              <a:gd name="T42" fmla="*/ 353 h 3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4" h="353">
                <a:moveTo>
                  <a:pt x="4" y="0"/>
                </a:moveTo>
                <a:lnTo>
                  <a:pt x="0" y="63"/>
                </a:lnTo>
                <a:lnTo>
                  <a:pt x="261" y="72"/>
                </a:lnTo>
                <a:lnTo>
                  <a:pt x="262" y="274"/>
                </a:lnTo>
                <a:lnTo>
                  <a:pt x="396" y="329"/>
                </a:lnTo>
                <a:lnTo>
                  <a:pt x="433" y="309"/>
                </a:lnTo>
                <a:lnTo>
                  <a:pt x="517" y="353"/>
                </a:lnTo>
                <a:lnTo>
                  <a:pt x="573" y="352"/>
                </a:lnTo>
                <a:lnTo>
                  <a:pt x="674" y="309"/>
                </a:lnTo>
                <a:lnTo>
                  <a:pt x="734" y="350"/>
                </a:lnTo>
                <a:lnTo>
                  <a:pt x="734" y="132"/>
                </a:lnTo>
                <a:lnTo>
                  <a:pt x="716" y="5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4" name="Freeform 35"/>
          <p:cNvSpPr>
            <a:spLocks/>
          </p:cNvSpPr>
          <p:nvPr/>
        </p:nvSpPr>
        <p:spPr bwMode="auto">
          <a:xfrm>
            <a:off x="5633146" y="3543598"/>
            <a:ext cx="699492" cy="662285"/>
          </a:xfrm>
          <a:custGeom>
            <a:avLst/>
            <a:gdLst>
              <a:gd name="T0" fmla="*/ 0 w 414"/>
              <a:gd name="T1" fmla="*/ 2147483646 h 386"/>
              <a:gd name="T2" fmla="*/ 2147483646 w 414"/>
              <a:gd name="T3" fmla="*/ 2147483646 h 386"/>
              <a:gd name="T4" fmla="*/ 2147483646 w 414"/>
              <a:gd name="T5" fmla="*/ 0 h 386"/>
              <a:gd name="T6" fmla="*/ 2147483646 w 414"/>
              <a:gd name="T7" fmla="*/ 2147483646 h 386"/>
              <a:gd name="T8" fmla="*/ 2147483646 w 414"/>
              <a:gd name="T9" fmla="*/ 2147483646 h 386"/>
              <a:gd name="T10" fmla="*/ 2147483646 w 414"/>
              <a:gd name="T11" fmla="*/ 2147483646 h 386"/>
              <a:gd name="T12" fmla="*/ 2147483646 w 414"/>
              <a:gd name="T13" fmla="*/ 2147483646 h 386"/>
              <a:gd name="T14" fmla="*/ 2147483646 w 414"/>
              <a:gd name="T15" fmla="*/ 2147483646 h 386"/>
              <a:gd name="T16" fmla="*/ 2147483646 w 414"/>
              <a:gd name="T17" fmla="*/ 2147483646 h 386"/>
              <a:gd name="T18" fmla="*/ 2147483646 w 414"/>
              <a:gd name="T19" fmla="*/ 2147483646 h 386"/>
              <a:gd name="T20" fmla="*/ 2147483646 w 414"/>
              <a:gd name="T21" fmla="*/ 2147483646 h 386"/>
              <a:gd name="T22" fmla="*/ 2147483646 w 414"/>
              <a:gd name="T23" fmla="*/ 2147483646 h 386"/>
              <a:gd name="T24" fmla="*/ 2147483646 w 414"/>
              <a:gd name="T25" fmla="*/ 2147483646 h 386"/>
              <a:gd name="T26" fmla="*/ 2147483646 w 414"/>
              <a:gd name="T27" fmla="*/ 2147483646 h 386"/>
              <a:gd name="T28" fmla="*/ 2147483646 w 414"/>
              <a:gd name="T29" fmla="*/ 2147483646 h 386"/>
              <a:gd name="T30" fmla="*/ 0 w 414"/>
              <a:gd name="T31" fmla="*/ 2147483646 h 3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4"/>
              <a:gd name="T49" fmla="*/ 0 h 386"/>
              <a:gd name="T50" fmla="*/ 414 w 414"/>
              <a:gd name="T51" fmla="*/ 386 h 3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4" h="386">
                <a:moveTo>
                  <a:pt x="0" y="35"/>
                </a:moveTo>
                <a:lnTo>
                  <a:pt x="163" y="15"/>
                </a:lnTo>
                <a:lnTo>
                  <a:pt x="365" y="0"/>
                </a:lnTo>
                <a:lnTo>
                  <a:pt x="354" y="51"/>
                </a:lnTo>
                <a:lnTo>
                  <a:pt x="398" y="40"/>
                </a:lnTo>
                <a:lnTo>
                  <a:pt x="414" y="74"/>
                </a:lnTo>
                <a:lnTo>
                  <a:pt x="368" y="104"/>
                </a:lnTo>
                <a:lnTo>
                  <a:pt x="378" y="158"/>
                </a:lnTo>
                <a:lnTo>
                  <a:pt x="331" y="247"/>
                </a:lnTo>
                <a:lnTo>
                  <a:pt x="295" y="303"/>
                </a:lnTo>
                <a:lnTo>
                  <a:pt x="315" y="373"/>
                </a:lnTo>
                <a:lnTo>
                  <a:pt x="60" y="386"/>
                </a:lnTo>
                <a:lnTo>
                  <a:pt x="59" y="343"/>
                </a:lnTo>
                <a:lnTo>
                  <a:pt x="8" y="333"/>
                </a:lnTo>
                <a:lnTo>
                  <a:pt x="8" y="104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5" name="Freeform 36"/>
          <p:cNvSpPr>
            <a:spLocks/>
          </p:cNvSpPr>
          <p:nvPr/>
        </p:nvSpPr>
        <p:spPr bwMode="auto">
          <a:xfrm>
            <a:off x="5734348" y="4182070"/>
            <a:ext cx="851297" cy="692051"/>
          </a:xfrm>
          <a:custGeom>
            <a:avLst/>
            <a:gdLst>
              <a:gd name="T0" fmla="*/ 0 w 504"/>
              <a:gd name="T1" fmla="*/ 2147483646 h 404"/>
              <a:gd name="T2" fmla="*/ 2147483646 w 504"/>
              <a:gd name="T3" fmla="*/ 0 h 404"/>
              <a:gd name="T4" fmla="*/ 2147483646 w 504"/>
              <a:gd name="T5" fmla="*/ 2147483646 h 404"/>
              <a:gd name="T6" fmla="*/ 2147483646 w 504"/>
              <a:gd name="T7" fmla="*/ 2147483646 h 404"/>
              <a:gd name="T8" fmla="*/ 2147483646 w 504"/>
              <a:gd name="T9" fmla="*/ 2147483646 h 404"/>
              <a:gd name="T10" fmla="*/ 2147483646 w 504"/>
              <a:gd name="T11" fmla="*/ 2147483646 h 404"/>
              <a:gd name="T12" fmla="*/ 2147483646 w 504"/>
              <a:gd name="T13" fmla="*/ 2147483646 h 404"/>
              <a:gd name="T14" fmla="*/ 2147483646 w 504"/>
              <a:gd name="T15" fmla="*/ 2147483646 h 404"/>
              <a:gd name="T16" fmla="*/ 2147483646 w 504"/>
              <a:gd name="T17" fmla="*/ 2147483646 h 404"/>
              <a:gd name="T18" fmla="*/ 2147483646 w 504"/>
              <a:gd name="T19" fmla="*/ 2147483646 h 404"/>
              <a:gd name="T20" fmla="*/ 2147483646 w 504"/>
              <a:gd name="T21" fmla="*/ 2147483646 h 404"/>
              <a:gd name="T22" fmla="*/ 2147483646 w 504"/>
              <a:gd name="T23" fmla="*/ 2147483646 h 404"/>
              <a:gd name="T24" fmla="*/ 2147483646 w 504"/>
              <a:gd name="T25" fmla="*/ 2147483646 h 404"/>
              <a:gd name="T26" fmla="*/ 2147483646 w 504"/>
              <a:gd name="T27" fmla="*/ 2147483646 h 404"/>
              <a:gd name="T28" fmla="*/ 2147483646 w 504"/>
              <a:gd name="T29" fmla="*/ 2147483646 h 404"/>
              <a:gd name="T30" fmla="*/ 2147483646 w 504"/>
              <a:gd name="T31" fmla="*/ 2147483646 h 404"/>
              <a:gd name="T32" fmla="*/ 2147483646 w 504"/>
              <a:gd name="T33" fmla="*/ 2147483646 h 404"/>
              <a:gd name="T34" fmla="*/ 2147483646 w 504"/>
              <a:gd name="T35" fmla="*/ 2147483646 h 404"/>
              <a:gd name="T36" fmla="*/ 2147483646 w 504"/>
              <a:gd name="T37" fmla="*/ 2147483646 h 404"/>
              <a:gd name="T38" fmla="*/ 2147483646 w 504"/>
              <a:gd name="T39" fmla="*/ 2147483646 h 404"/>
              <a:gd name="T40" fmla="*/ 2147483646 w 504"/>
              <a:gd name="T41" fmla="*/ 2147483646 h 404"/>
              <a:gd name="T42" fmla="*/ 2147483646 w 504"/>
              <a:gd name="T43" fmla="*/ 2147483646 h 404"/>
              <a:gd name="T44" fmla="*/ 2147483646 w 504"/>
              <a:gd name="T45" fmla="*/ 2147483646 h 404"/>
              <a:gd name="T46" fmla="*/ 2147483646 w 504"/>
              <a:gd name="T47" fmla="*/ 2147483646 h 404"/>
              <a:gd name="T48" fmla="*/ 2147483646 w 504"/>
              <a:gd name="T49" fmla="*/ 2147483646 h 404"/>
              <a:gd name="T50" fmla="*/ 2147483646 w 504"/>
              <a:gd name="T51" fmla="*/ 2147483646 h 404"/>
              <a:gd name="T52" fmla="*/ 2147483646 w 504"/>
              <a:gd name="T53" fmla="*/ 2147483646 h 404"/>
              <a:gd name="T54" fmla="*/ 2147483646 w 504"/>
              <a:gd name="T55" fmla="*/ 2147483646 h 404"/>
              <a:gd name="T56" fmla="*/ 2147483646 w 504"/>
              <a:gd name="T57" fmla="*/ 2147483646 h 404"/>
              <a:gd name="T58" fmla="*/ 2147483646 w 504"/>
              <a:gd name="T59" fmla="*/ 2147483646 h 404"/>
              <a:gd name="T60" fmla="*/ 2147483646 w 504"/>
              <a:gd name="T61" fmla="*/ 2147483646 h 404"/>
              <a:gd name="T62" fmla="*/ 2147483646 w 504"/>
              <a:gd name="T63" fmla="*/ 2147483646 h 404"/>
              <a:gd name="T64" fmla="*/ 2147483646 w 504"/>
              <a:gd name="T65" fmla="*/ 2147483646 h 404"/>
              <a:gd name="T66" fmla="*/ 2147483646 w 504"/>
              <a:gd name="T67" fmla="*/ 2147483646 h 404"/>
              <a:gd name="T68" fmla="*/ 0 w 504"/>
              <a:gd name="T69" fmla="*/ 2147483646 h 4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4"/>
              <a:gd name="T106" fmla="*/ 0 h 404"/>
              <a:gd name="T107" fmla="*/ 504 w 504"/>
              <a:gd name="T108" fmla="*/ 404 h 4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4" h="404">
                <a:moveTo>
                  <a:pt x="0" y="9"/>
                </a:moveTo>
                <a:lnTo>
                  <a:pt x="252" y="0"/>
                </a:lnTo>
                <a:lnTo>
                  <a:pt x="297" y="83"/>
                </a:lnTo>
                <a:lnTo>
                  <a:pt x="258" y="181"/>
                </a:lnTo>
                <a:lnTo>
                  <a:pt x="246" y="226"/>
                </a:lnTo>
                <a:lnTo>
                  <a:pt x="415" y="207"/>
                </a:lnTo>
                <a:lnTo>
                  <a:pt x="426" y="272"/>
                </a:lnTo>
                <a:lnTo>
                  <a:pt x="375" y="266"/>
                </a:lnTo>
                <a:lnTo>
                  <a:pt x="352" y="293"/>
                </a:lnTo>
                <a:lnTo>
                  <a:pt x="378" y="312"/>
                </a:lnTo>
                <a:lnTo>
                  <a:pt x="424" y="290"/>
                </a:lnTo>
                <a:lnTo>
                  <a:pt x="426" y="321"/>
                </a:lnTo>
                <a:lnTo>
                  <a:pt x="454" y="295"/>
                </a:lnTo>
                <a:lnTo>
                  <a:pt x="472" y="295"/>
                </a:lnTo>
                <a:lnTo>
                  <a:pt x="451" y="349"/>
                </a:lnTo>
                <a:lnTo>
                  <a:pt x="492" y="358"/>
                </a:lnTo>
                <a:lnTo>
                  <a:pt x="504" y="387"/>
                </a:lnTo>
                <a:lnTo>
                  <a:pt x="486" y="396"/>
                </a:lnTo>
                <a:lnTo>
                  <a:pt x="460" y="378"/>
                </a:lnTo>
                <a:lnTo>
                  <a:pt x="411" y="364"/>
                </a:lnTo>
                <a:lnTo>
                  <a:pt x="421" y="399"/>
                </a:lnTo>
                <a:lnTo>
                  <a:pt x="397" y="404"/>
                </a:lnTo>
                <a:lnTo>
                  <a:pt x="377" y="372"/>
                </a:lnTo>
                <a:lnTo>
                  <a:pt x="364" y="392"/>
                </a:lnTo>
                <a:lnTo>
                  <a:pt x="291" y="392"/>
                </a:lnTo>
                <a:lnTo>
                  <a:pt x="291" y="372"/>
                </a:lnTo>
                <a:lnTo>
                  <a:pt x="263" y="349"/>
                </a:lnTo>
                <a:lnTo>
                  <a:pt x="208" y="346"/>
                </a:lnTo>
                <a:lnTo>
                  <a:pt x="254" y="372"/>
                </a:lnTo>
                <a:lnTo>
                  <a:pt x="189" y="385"/>
                </a:lnTo>
                <a:lnTo>
                  <a:pt x="88" y="367"/>
                </a:lnTo>
                <a:lnTo>
                  <a:pt x="49" y="372"/>
                </a:lnTo>
                <a:lnTo>
                  <a:pt x="63" y="236"/>
                </a:lnTo>
                <a:lnTo>
                  <a:pt x="2" y="129"/>
                </a:lnTo>
                <a:lnTo>
                  <a:pt x="0" y="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6" name="Freeform 37"/>
          <p:cNvSpPr>
            <a:spLocks/>
          </p:cNvSpPr>
          <p:nvPr/>
        </p:nvSpPr>
        <p:spPr bwMode="auto">
          <a:xfrm>
            <a:off x="5201544" y="1268015"/>
            <a:ext cx="949523" cy="1071563"/>
          </a:xfrm>
          <a:custGeom>
            <a:avLst/>
            <a:gdLst>
              <a:gd name="T0" fmla="*/ 0 w 563"/>
              <a:gd name="T1" fmla="*/ 2147483646 h 633"/>
              <a:gd name="T2" fmla="*/ 2147483646 w 563"/>
              <a:gd name="T3" fmla="*/ 2147483646 h 633"/>
              <a:gd name="T4" fmla="*/ 2147483646 w 563"/>
              <a:gd name="T5" fmla="*/ 0 h 633"/>
              <a:gd name="T6" fmla="*/ 2147483646 w 563"/>
              <a:gd name="T7" fmla="*/ 2147483646 h 633"/>
              <a:gd name="T8" fmla="*/ 2147483646 w 563"/>
              <a:gd name="T9" fmla="*/ 2147483646 h 633"/>
              <a:gd name="T10" fmla="*/ 2147483646 w 563"/>
              <a:gd name="T11" fmla="*/ 2147483646 h 633"/>
              <a:gd name="T12" fmla="*/ 2147483646 w 563"/>
              <a:gd name="T13" fmla="*/ 2147483646 h 633"/>
              <a:gd name="T14" fmla="*/ 2147483646 w 563"/>
              <a:gd name="T15" fmla="*/ 2147483646 h 633"/>
              <a:gd name="T16" fmla="*/ 2147483646 w 563"/>
              <a:gd name="T17" fmla="*/ 2147483646 h 633"/>
              <a:gd name="T18" fmla="*/ 2147483646 w 563"/>
              <a:gd name="T19" fmla="*/ 2147483646 h 633"/>
              <a:gd name="T20" fmla="*/ 2147483646 w 563"/>
              <a:gd name="T21" fmla="*/ 2147483646 h 633"/>
              <a:gd name="T22" fmla="*/ 2147483646 w 563"/>
              <a:gd name="T23" fmla="*/ 2147483646 h 633"/>
              <a:gd name="T24" fmla="*/ 2147483646 w 563"/>
              <a:gd name="T25" fmla="*/ 2147483646 h 633"/>
              <a:gd name="T26" fmla="*/ 2147483646 w 563"/>
              <a:gd name="T27" fmla="*/ 2147483646 h 633"/>
              <a:gd name="T28" fmla="*/ 2147483646 w 563"/>
              <a:gd name="T29" fmla="*/ 2147483646 h 633"/>
              <a:gd name="T30" fmla="*/ 2147483646 w 563"/>
              <a:gd name="T31" fmla="*/ 2147483646 h 633"/>
              <a:gd name="T32" fmla="*/ 2147483646 w 563"/>
              <a:gd name="T33" fmla="*/ 2147483646 h 633"/>
              <a:gd name="T34" fmla="*/ 2147483646 w 563"/>
              <a:gd name="T35" fmla="*/ 2147483646 h 633"/>
              <a:gd name="T36" fmla="*/ 2147483646 w 563"/>
              <a:gd name="T37" fmla="*/ 2147483646 h 633"/>
              <a:gd name="T38" fmla="*/ 2147483646 w 563"/>
              <a:gd name="T39" fmla="*/ 2147483646 h 633"/>
              <a:gd name="T40" fmla="*/ 2147483646 w 563"/>
              <a:gd name="T41" fmla="*/ 2147483646 h 633"/>
              <a:gd name="T42" fmla="*/ 2147483646 w 563"/>
              <a:gd name="T43" fmla="*/ 2147483646 h 633"/>
              <a:gd name="T44" fmla="*/ 2147483646 w 563"/>
              <a:gd name="T45" fmla="*/ 2147483646 h 633"/>
              <a:gd name="T46" fmla="*/ 2147483646 w 563"/>
              <a:gd name="T47" fmla="*/ 2147483646 h 633"/>
              <a:gd name="T48" fmla="*/ 2147483646 w 563"/>
              <a:gd name="T49" fmla="*/ 2147483646 h 633"/>
              <a:gd name="T50" fmla="*/ 2147483646 w 563"/>
              <a:gd name="T51" fmla="*/ 2147483646 h 633"/>
              <a:gd name="T52" fmla="*/ 2147483646 w 563"/>
              <a:gd name="T53" fmla="*/ 2147483646 h 633"/>
              <a:gd name="T54" fmla="*/ 2147483646 w 563"/>
              <a:gd name="T55" fmla="*/ 2147483646 h 633"/>
              <a:gd name="T56" fmla="*/ 2147483646 w 563"/>
              <a:gd name="T57" fmla="*/ 2147483646 h 633"/>
              <a:gd name="T58" fmla="*/ 2147483646 w 563"/>
              <a:gd name="T59" fmla="*/ 2147483646 h 633"/>
              <a:gd name="T60" fmla="*/ 0 w 563"/>
              <a:gd name="T61" fmla="*/ 2147483646 h 63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3"/>
              <a:gd name="T94" fmla="*/ 0 h 633"/>
              <a:gd name="T95" fmla="*/ 563 w 563"/>
              <a:gd name="T96" fmla="*/ 633 h 63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3" h="633">
                <a:moveTo>
                  <a:pt x="0" y="49"/>
                </a:moveTo>
                <a:lnTo>
                  <a:pt x="148" y="49"/>
                </a:lnTo>
                <a:lnTo>
                  <a:pt x="146" y="0"/>
                </a:lnTo>
                <a:lnTo>
                  <a:pt x="179" y="14"/>
                </a:lnTo>
                <a:lnTo>
                  <a:pt x="185" y="52"/>
                </a:lnTo>
                <a:lnTo>
                  <a:pt x="256" y="94"/>
                </a:lnTo>
                <a:lnTo>
                  <a:pt x="277" y="75"/>
                </a:lnTo>
                <a:lnTo>
                  <a:pt x="319" y="75"/>
                </a:lnTo>
                <a:lnTo>
                  <a:pt x="351" y="112"/>
                </a:lnTo>
                <a:lnTo>
                  <a:pt x="372" y="98"/>
                </a:lnTo>
                <a:lnTo>
                  <a:pt x="434" y="114"/>
                </a:lnTo>
                <a:lnTo>
                  <a:pt x="455" y="86"/>
                </a:lnTo>
                <a:lnTo>
                  <a:pt x="494" y="108"/>
                </a:lnTo>
                <a:lnTo>
                  <a:pt x="563" y="104"/>
                </a:lnTo>
                <a:lnTo>
                  <a:pt x="451" y="183"/>
                </a:lnTo>
                <a:lnTo>
                  <a:pt x="395" y="252"/>
                </a:lnTo>
                <a:lnTo>
                  <a:pt x="406" y="352"/>
                </a:lnTo>
                <a:lnTo>
                  <a:pt x="368" y="393"/>
                </a:lnTo>
                <a:lnTo>
                  <a:pt x="383" y="423"/>
                </a:lnTo>
                <a:lnTo>
                  <a:pt x="383" y="496"/>
                </a:lnTo>
                <a:lnTo>
                  <a:pt x="422" y="496"/>
                </a:lnTo>
                <a:lnTo>
                  <a:pt x="478" y="550"/>
                </a:lnTo>
                <a:lnTo>
                  <a:pt x="501" y="615"/>
                </a:lnTo>
                <a:lnTo>
                  <a:pt x="103" y="633"/>
                </a:lnTo>
                <a:lnTo>
                  <a:pt x="105" y="458"/>
                </a:lnTo>
                <a:lnTo>
                  <a:pt x="70" y="419"/>
                </a:lnTo>
                <a:lnTo>
                  <a:pt x="82" y="373"/>
                </a:lnTo>
                <a:lnTo>
                  <a:pt x="94" y="347"/>
                </a:lnTo>
                <a:lnTo>
                  <a:pt x="70" y="226"/>
                </a:lnTo>
                <a:lnTo>
                  <a:pt x="36" y="146"/>
                </a:lnTo>
                <a:lnTo>
                  <a:pt x="0" y="49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33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7" name="Freeform 38"/>
          <p:cNvSpPr>
            <a:spLocks/>
          </p:cNvSpPr>
          <p:nvPr/>
        </p:nvSpPr>
        <p:spPr bwMode="auto">
          <a:xfrm>
            <a:off x="5767090" y="1628180"/>
            <a:ext cx="720328" cy="857250"/>
          </a:xfrm>
          <a:custGeom>
            <a:avLst/>
            <a:gdLst>
              <a:gd name="T0" fmla="*/ 2147483646 w 427"/>
              <a:gd name="T1" fmla="*/ 2147483646 h 500"/>
              <a:gd name="T2" fmla="*/ 2147483646 w 427"/>
              <a:gd name="T3" fmla="*/ 2147483646 h 500"/>
              <a:gd name="T4" fmla="*/ 2147483646 w 427"/>
              <a:gd name="T5" fmla="*/ 2147483646 h 500"/>
              <a:gd name="T6" fmla="*/ 2147483646 w 427"/>
              <a:gd name="T7" fmla="*/ 0 h 500"/>
              <a:gd name="T8" fmla="*/ 2147483646 w 427"/>
              <a:gd name="T9" fmla="*/ 2147483646 h 500"/>
              <a:gd name="T10" fmla="*/ 2147483646 w 427"/>
              <a:gd name="T11" fmla="*/ 2147483646 h 500"/>
              <a:gd name="T12" fmla="*/ 2147483646 w 427"/>
              <a:gd name="T13" fmla="*/ 2147483646 h 500"/>
              <a:gd name="T14" fmla="*/ 2147483646 w 427"/>
              <a:gd name="T15" fmla="*/ 2147483646 h 500"/>
              <a:gd name="T16" fmla="*/ 2147483646 w 427"/>
              <a:gd name="T17" fmla="*/ 2147483646 h 500"/>
              <a:gd name="T18" fmla="*/ 2147483646 w 427"/>
              <a:gd name="T19" fmla="*/ 2147483646 h 500"/>
              <a:gd name="T20" fmla="*/ 2147483646 w 427"/>
              <a:gd name="T21" fmla="*/ 2147483646 h 500"/>
              <a:gd name="T22" fmla="*/ 2147483646 w 427"/>
              <a:gd name="T23" fmla="*/ 2147483646 h 500"/>
              <a:gd name="T24" fmla="*/ 2147483646 w 427"/>
              <a:gd name="T25" fmla="*/ 2147483646 h 500"/>
              <a:gd name="T26" fmla="*/ 2147483646 w 427"/>
              <a:gd name="T27" fmla="*/ 2147483646 h 500"/>
              <a:gd name="T28" fmla="*/ 2147483646 w 427"/>
              <a:gd name="T29" fmla="*/ 2147483646 h 500"/>
              <a:gd name="T30" fmla="*/ 2147483646 w 427"/>
              <a:gd name="T31" fmla="*/ 2147483646 h 500"/>
              <a:gd name="T32" fmla="*/ 2147483646 w 427"/>
              <a:gd name="T33" fmla="*/ 2147483646 h 500"/>
              <a:gd name="T34" fmla="*/ 2147483646 w 427"/>
              <a:gd name="T35" fmla="*/ 2147483646 h 500"/>
              <a:gd name="T36" fmla="*/ 2147483646 w 427"/>
              <a:gd name="T37" fmla="*/ 2147483646 h 500"/>
              <a:gd name="T38" fmla="*/ 2147483646 w 427"/>
              <a:gd name="T39" fmla="*/ 2147483646 h 500"/>
              <a:gd name="T40" fmla="*/ 2147483646 w 427"/>
              <a:gd name="T41" fmla="*/ 2147483646 h 500"/>
              <a:gd name="T42" fmla="*/ 2147483646 w 427"/>
              <a:gd name="T43" fmla="*/ 2147483646 h 500"/>
              <a:gd name="T44" fmla="*/ 2147483646 w 427"/>
              <a:gd name="T45" fmla="*/ 2147483646 h 500"/>
              <a:gd name="T46" fmla="*/ 2147483646 w 427"/>
              <a:gd name="T47" fmla="*/ 2147483646 h 500"/>
              <a:gd name="T48" fmla="*/ 2147483646 w 427"/>
              <a:gd name="T49" fmla="*/ 2147483646 h 500"/>
              <a:gd name="T50" fmla="*/ 2147483646 w 427"/>
              <a:gd name="T51" fmla="*/ 2147483646 h 500"/>
              <a:gd name="T52" fmla="*/ 2147483646 w 427"/>
              <a:gd name="T53" fmla="*/ 2147483646 h 500"/>
              <a:gd name="T54" fmla="*/ 2147483646 w 427"/>
              <a:gd name="T55" fmla="*/ 2147483646 h 500"/>
              <a:gd name="T56" fmla="*/ 2147483646 w 427"/>
              <a:gd name="T57" fmla="*/ 2147483646 h 500"/>
              <a:gd name="T58" fmla="*/ 2147483646 w 427"/>
              <a:gd name="T59" fmla="*/ 2147483646 h 500"/>
              <a:gd name="T60" fmla="*/ 2147483646 w 427"/>
              <a:gd name="T61" fmla="*/ 2147483646 h 500"/>
              <a:gd name="T62" fmla="*/ 2147483646 w 427"/>
              <a:gd name="T63" fmla="*/ 2147483646 h 500"/>
              <a:gd name="T64" fmla="*/ 2147483646 w 427"/>
              <a:gd name="T65" fmla="*/ 2147483646 h 500"/>
              <a:gd name="T66" fmla="*/ 0 w 427"/>
              <a:gd name="T67" fmla="*/ 2147483646 h 500"/>
              <a:gd name="T68" fmla="*/ 2147483646 w 427"/>
              <a:gd name="T69" fmla="*/ 2147483646 h 500"/>
              <a:gd name="T70" fmla="*/ 2147483646 w 427"/>
              <a:gd name="T71" fmla="*/ 2147483646 h 5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7"/>
              <a:gd name="T109" fmla="*/ 0 h 500"/>
              <a:gd name="T110" fmla="*/ 427 w 427"/>
              <a:gd name="T111" fmla="*/ 500 h 5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7" h="500">
                <a:moveTo>
                  <a:pt x="30" y="34"/>
                </a:moveTo>
                <a:lnTo>
                  <a:pt x="63" y="29"/>
                </a:lnTo>
                <a:lnTo>
                  <a:pt x="92" y="29"/>
                </a:lnTo>
                <a:lnTo>
                  <a:pt x="110" y="0"/>
                </a:lnTo>
                <a:lnTo>
                  <a:pt x="124" y="37"/>
                </a:lnTo>
                <a:lnTo>
                  <a:pt x="170" y="37"/>
                </a:lnTo>
                <a:lnTo>
                  <a:pt x="195" y="71"/>
                </a:lnTo>
                <a:lnTo>
                  <a:pt x="242" y="62"/>
                </a:lnTo>
                <a:lnTo>
                  <a:pt x="275" y="83"/>
                </a:lnTo>
                <a:lnTo>
                  <a:pt x="335" y="99"/>
                </a:lnTo>
                <a:lnTo>
                  <a:pt x="345" y="125"/>
                </a:lnTo>
                <a:lnTo>
                  <a:pt x="376" y="126"/>
                </a:lnTo>
                <a:lnTo>
                  <a:pt x="367" y="152"/>
                </a:lnTo>
                <a:lnTo>
                  <a:pt x="378" y="182"/>
                </a:lnTo>
                <a:lnTo>
                  <a:pt x="358" y="218"/>
                </a:lnTo>
                <a:lnTo>
                  <a:pt x="372" y="226"/>
                </a:lnTo>
                <a:lnTo>
                  <a:pt x="405" y="186"/>
                </a:lnTo>
                <a:lnTo>
                  <a:pt x="404" y="172"/>
                </a:lnTo>
                <a:lnTo>
                  <a:pt x="418" y="166"/>
                </a:lnTo>
                <a:lnTo>
                  <a:pt x="427" y="186"/>
                </a:lnTo>
                <a:lnTo>
                  <a:pt x="401" y="214"/>
                </a:lnTo>
                <a:lnTo>
                  <a:pt x="390" y="277"/>
                </a:lnTo>
                <a:lnTo>
                  <a:pt x="390" y="383"/>
                </a:lnTo>
                <a:lnTo>
                  <a:pt x="405" y="401"/>
                </a:lnTo>
                <a:lnTo>
                  <a:pt x="399" y="467"/>
                </a:lnTo>
                <a:lnTo>
                  <a:pt x="196" y="500"/>
                </a:lnTo>
                <a:lnTo>
                  <a:pt x="146" y="469"/>
                </a:lnTo>
                <a:lnTo>
                  <a:pt x="156" y="429"/>
                </a:lnTo>
                <a:lnTo>
                  <a:pt x="132" y="386"/>
                </a:lnTo>
                <a:lnTo>
                  <a:pt x="110" y="332"/>
                </a:lnTo>
                <a:lnTo>
                  <a:pt x="53" y="278"/>
                </a:lnTo>
                <a:lnTo>
                  <a:pt x="18" y="278"/>
                </a:lnTo>
                <a:lnTo>
                  <a:pt x="18" y="205"/>
                </a:lnTo>
                <a:lnTo>
                  <a:pt x="0" y="177"/>
                </a:lnTo>
                <a:lnTo>
                  <a:pt x="40" y="134"/>
                </a:lnTo>
                <a:lnTo>
                  <a:pt x="30" y="3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33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8" name="Freeform 39"/>
          <p:cNvSpPr>
            <a:spLocks/>
          </p:cNvSpPr>
          <p:nvPr/>
        </p:nvSpPr>
        <p:spPr bwMode="auto">
          <a:xfrm>
            <a:off x="5304234" y="2302372"/>
            <a:ext cx="839391" cy="555128"/>
          </a:xfrm>
          <a:custGeom>
            <a:avLst/>
            <a:gdLst>
              <a:gd name="T0" fmla="*/ 2147483646 w 497"/>
              <a:gd name="T1" fmla="*/ 2147483646 h 323"/>
              <a:gd name="T2" fmla="*/ 0 w 497"/>
              <a:gd name="T3" fmla="*/ 2147483646 h 323"/>
              <a:gd name="T4" fmla="*/ 2147483646 w 497"/>
              <a:gd name="T5" fmla="*/ 2147483646 h 323"/>
              <a:gd name="T6" fmla="*/ 2147483646 w 497"/>
              <a:gd name="T7" fmla="*/ 2147483646 h 323"/>
              <a:gd name="T8" fmla="*/ 2147483646 w 497"/>
              <a:gd name="T9" fmla="*/ 2147483646 h 323"/>
              <a:gd name="T10" fmla="*/ 2147483646 w 497"/>
              <a:gd name="T11" fmla="*/ 2147483646 h 323"/>
              <a:gd name="T12" fmla="*/ 2147483646 w 497"/>
              <a:gd name="T13" fmla="*/ 2147483646 h 323"/>
              <a:gd name="T14" fmla="*/ 2147483646 w 497"/>
              <a:gd name="T15" fmla="*/ 2147483646 h 323"/>
              <a:gd name="T16" fmla="*/ 2147483646 w 497"/>
              <a:gd name="T17" fmla="*/ 2147483646 h 323"/>
              <a:gd name="T18" fmla="*/ 2147483646 w 497"/>
              <a:gd name="T19" fmla="*/ 2147483646 h 323"/>
              <a:gd name="T20" fmla="*/ 2147483646 w 497"/>
              <a:gd name="T21" fmla="*/ 2147483646 h 323"/>
              <a:gd name="T22" fmla="*/ 2147483646 w 497"/>
              <a:gd name="T23" fmla="*/ 2147483646 h 323"/>
              <a:gd name="T24" fmla="*/ 2147483646 w 497"/>
              <a:gd name="T25" fmla="*/ 2147483646 h 323"/>
              <a:gd name="T26" fmla="*/ 2147483646 w 497"/>
              <a:gd name="T27" fmla="*/ 2147483646 h 323"/>
              <a:gd name="T28" fmla="*/ 2147483646 w 497"/>
              <a:gd name="T29" fmla="*/ 0 h 323"/>
              <a:gd name="T30" fmla="*/ 2147483646 w 497"/>
              <a:gd name="T31" fmla="*/ 2147483646 h 323"/>
              <a:gd name="T32" fmla="*/ 2147483646 w 497"/>
              <a:gd name="T33" fmla="*/ 2147483646 h 323"/>
              <a:gd name="T34" fmla="*/ 2147483646 w 497"/>
              <a:gd name="T35" fmla="*/ 2147483646 h 3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7"/>
              <a:gd name="T55" fmla="*/ 0 h 323"/>
              <a:gd name="T56" fmla="*/ 497 w 497"/>
              <a:gd name="T57" fmla="*/ 323 h 3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7" h="323">
                <a:moveTo>
                  <a:pt x="8" y="17"/>
                </a:moveTo>
                <a:lnTo>
                  <a:pt x="0" y="74"/>
                </a:lnTo>
                <a:lnTo>
                  <a:pt x="11" y="134"/>
                </a:lnTo>
                <a:lnTo>
                  <a:pt x="57" y="257"/>
                </a:lnTo>
                <a:lnTo>
                  <a:pt x="83" y="323"/>
                </a:lnTo>
                <a:lnTo>
                  <a:pt x="375" y="307"/>
                </a:lnTo>
                <a:lnTo>
                  <a:pt x="423" y="323"/>
                </a:lnTo>
                <a:lnTo>
                  <a:pt x="452" y="260"/>
                </a:lnTo>
                <a:lnTo>
                  <a:pt x="441" y="215"/>
                </a:lnTo>
                <a:lnTo>
                  <a:pt x="490" y="206"/>
                </a:lnTo>
                <a:lnTo>
                  <a:pt x="497" y="135"/>
                </a:lnTo>
                <a:lnTo>
                  <a:pt x="467" y="105"/>
                </a:lnTo>
                <a:lnTo>
                  <a:pt x="417" y="74"/>
                </a:lnTo>
                <a:lnTo>
                  <a:pt x="427" y="31"/>
                </a:lnTo>
                <a:lnTo>
                  <a:pt x="406" y="0"/>
                </a:lnTo>
                <a:lnTo>
                  <a:pt x="297" y="5"/>
                </a:lnTo>
                <a:lnTo>
                  <a:pt x="186" y="9"/>
                </a:lnTo>
                <a:lnTo>
                  <a:pt x="8" y="17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9" name="Freeform 40"/>
          <p:cNvSpPr>
            <a:spLocks/>
          </p:cNvSpPr>
          <p:nvPr/>
        </p:nvSpPr>
        <p:spPr bwMode="auto">
          <a:xfrm>
            <a:off x="6048375" y="1506141"/>
            <a:ext cx="776883" cy="340817"/>
          </a:xfrm>
          <a:custGeom>
            <a:avLst/>
            <a:gdLst>
              <a:gd name="T0" fmla="*/ 0 w 460"/>
              <a:gd name="T1" fmla="*/ 2147483646 h 199"/>
              <a:gd name="T2" fmla="*/ 2147483646 w 460"/>
              <a:gd name="T3" fmla="*/ 0 h 199"/>
              <a:gd name="T4" fmla="*/ 2147483646 w 460"/>
              <a:gd name="T5" fmla="*/ 2147483646 h 199"/>
              <a:gd name="T6" fmla="*/ 2147483646 w 460"/>
              <a:gd name="T7" fmla="*/ 2147483646 h 199"/>
              <a:gd name="T8" fmla="*/ 2147483646 w 460"/>
              <a:gd name="T9" fmla="*/ 2147483646 h 199"/>
              <a:gd name="T10" fmla="*/ 2147483646 w 460"/>
              <a:gd name="T11" fmla="*/ 2147483646 h 199"/>
              <a:gd name="T12" fmla="*/ 2147483646 w 460"/>
              <a:gd name="T13" fmla="*/ 2147483646 h 199"/>
              <a:gd name="T14" fmla="*/ 2147483646 w 460"/>
              <a:gd name="T15" fmla="*/ 2147483646 h 199"/>
              <a:gd name="T16" fmla="*/ 2147483646 w 460"/>
              <a:gd name="T17" fmla="*/ 2147483646 h 199"/>
              <a:gd name="T18" fmla="*/ 2147483646 w 460"/>
              <a:gd name="T19" fmla="*/ 2147483646 h 199"/>
              <a:gd name="T20" fmla="*/ 2147483646 w 460"/>
              <a:gd name="T21" fmla="*/ 2147483646 h 199"/>
              <a:gd name="T22" fmla="*/ 2147483646 w 460"/>
              <a:gd name="T23" fmla="*/ 2147483646 h 199"/>
              <a:gd name="T24" fmla="*/ 2147483646 w 460"/>
              <a:gd name="T25" fmla="*/ 2147483646 h 199"/>
              <a:gd name="T26" fmla="*/ 2147483646 w 460"/>
              <a:gd name="T27" fmla="*/ 2147483646 h 199"/>
              <a:gd name="T28" fmla="*/ 2147483646 w 460"/>
              <a:gd name="T29" fmla="*/ 2147483646 h 199"/>
              <a:gd name="T30" fmla="*/ 2147483646 w 460"/>
              <a:gd name="T31" fmla="*/ 2147483646 h 199"/>
              <a:gd name="T32" fmla="*/ 2147483646 w 460"/>
              <a:gd name="T33" fmla="*/ 2147483646 h 199"/>
              <a:gd name="T34" fmla="*/ 2147483646 w 460"/>
              <a:gd name="T35" fmla="*/ 2147483646 h 199"/>
              <a:gd name="T36" fmla="*/ 2147483646 w 460"/>
              <a:gd name="T37" fmla="*/ 2147483646 h 199"/>
              <a:gd name="T38" fmla="*/ 2147483646 w 460"/>
              <a:gd name="T39" fmla="*/ 2147483646 h 199"/>
              <a:gd name="T40" fmla="*/ 2147483646 w 460"/>
              <a:gd name="T41" fmla="*/ 2147483646 h 199"/>
              <a:gd name="T42" fmla="*/ 2147483646 w 460"/>
              <a:gd name="T43" fmla="*/ 2147483646 h 199"/>
              <a:gd name="T44" fmla="*/ 2147483646 w 460"/>
              <a:gd name="T45" fmla="*/ 2147483646 h 199"/>
              <a:gd name="T46" fmla="*/ 2147483646 w 460"/>
              <a:gd name="T47" fmla="*/ 2147483646 h 199"/>
              <a:gd name="T48" fmla="*/ 0 w 460"/>
              <a:gd name="T49" fmla="*/ 2147483646 h 1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0"/>
              <a:gd name="T76" fmla="*/ 0 h 199"/>
              <a:gd name="T77" fmla="*/ 460 w 460"/>
              <a:gd name="T78" fmla="*/ 199 h 1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0" h="199">
                <a:moveTo>
                  <a:pt x="0" y="110"/>
                </a:moveTo>
                <a:lnTo>
                  <a:pt x="103" y="0"/>
                </a:lnTo>
                <a:lnTo>
                  <a:pt x="85" y="45"/>
                </a:lnTo>
                <a:lnTo>
                  <a:pt x="99" y="59"/>
                </a:lnTo>
                <a:lnTo>
                  <a:pt x="131" y="40"/>
                </a:lnTo>
                <a:lnTo>
                  <a:pt x="201" y="68"/>
                </a:lnTo>
                <a:lnTo>
                  <a:pt x="232" y="45"/>
                </a:lnTo>
                <a:lnTo>
                  <a:pt x="328" y="33"/>
                </a:lnTo>
                <a:lnTo>
                  <a:pt x="346" y="60"/>
                </a:lnTo>
                <a:lnTo>
                  <a:pt x="383" y="54"/>
                </a:lnTo>
                <a:lnTo>
                  <a:pt x="455" y="83"/>
                </a:lnTo>
                <a:lnTo>
                  <a:pt x="460" y="105"/>
                </a:lnTo>
                <a:lnTo>
                  <a:pt x="381" y="123"/>
                </a:lnTo>
                <a:lnTo>
                  <a:pt x="358" y="110"/>
                </a:lnTo>
                <a:lnTo>
                  <a:pt x="318" y="114"/>
                </a:lnTo>
                <a:lnTo>
                  <a:pt x="272" y="142"/>
                </a:lnTo>
                <a:lnTo>
                  <a:pt x="251" y="143"/>
                </a:lnTo>
                <a:lnTo>
                  <a:pt x="234" y="123"/>
                </a:lnTo>
                <a:lnTo>
                  <a:pt x="208" y="197"/>
                </a:lnTo>
                <a:lnTo>
                  <a:pt x="178" y="199"/>
                </a:lnTo>
                <a:lnTo>
                  <a:pt x="166" y="170"/>
                </a:lnTo>
                <a:lnTo>
                  <a:pt x="105" y="156"/>
                </a:lnTo>
                <a:lnTo>
                  <a:pt x="75" y="134"/>
                </a:lnTo>
                <a:lnTo>
                  <a:pt x="25" y="142"/>
                </a:lnTo>
                <a:lnTo>
                  <a:pt x="0" y="11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0" name="Freeform 41"/>
          <p:cNvSpPr>
            <a:spLocks/>
          </p:cNvSpPr>
          <p:nvPr/>
        </p:nvSpPr>
        <p:spPr bwMode="auto">
          <a:xfrm>
            <a:off x="6585646" y="1745755"/>
            <a:ext cx="555128" cy="766464"/>
          </a:xfrm>
          <a:custGeom>
            <a:avLst/>
            <a:gdLst>
              <a:gd name="T0" fmla="*/ 2147483646 w 329"/>
              <a:gd name="T1" fmla="*/ 2147483646 h 446"/>
              <a:gd name="T2" fmla="*/ 2147483646 w 329"/>
              <a:gd name="T3" fmla="*/ 2147483646 h 446"/>
              <a:gd name="T4" fmla="*/ 2147483646 w 329"/>
              <a:gd name="T5" fmla="*/ 2147483646 h 446"/>
              <a:gd name="T6" fmla="*/ 2147483646 w 329"/>
              <a:gd name="T7" fmla="*/ 2147483646 h 446"/>
              <a:gd name="T8" fmla="*/ 2147483646 w 329"/>
              <a:gd name="T9" fmla="*/ 2147483646 h 446"/>
              <a:gd name="T10" fmla="*/ 2147483646 w 329"/>
              <a:gd name="T11" fmla="*/ 2147483646 h 446"/>
              <a:gd name="T12" fmla="*/ 0 w 329"/>
              <a:gd name="T13" fmla="*/ 2147483646 h 446"/>
              <a:gd name="T14" fmla="*/ 2147483646 w 329"/>
              <a:gd name="T15" fmla="*/ 2147483646 h 446"/>
              <a:gd name="T16" fmla="*/ 2147483646 w 329"/>
              <a:gd name="T17" fmla="*/ 2147483646 h 446"/>
              <a:gd name="T18" fmla="*/ 2147483646 w 329"/>
              <a:gd name="T19" fmla="*/ 2147483646 h 446"/>
              <a:gd name="T20" fmla="*/ 2147483646 w 329"/>
              <a:gd name="T21" fmla="*/ 2147483646 h 446"/>
              <a:gd name="T22" fmla="*/ 2147483646 w 329"/>
              <a:gd name="T23" fmla="*/ 2147483646 h 446"/>
              <a:gd name="T24" fmla="*/ 2147483646 w 329"/>
              <a:gd name="T25" fmla="*/ 2147483646 h 446"/>
              <a:gd name="T26" fmla="*/ 2147483646 w 329"/>
              <a:gd name="T27" fmla="*/ 2147483646 h 446"/>
              <a:gd name="T28" fmla="*/ 2147483646 w 329"/>
              <a:gd name="T29" fmla="*/ 2147483646 h 446"/>
              <a:gd name="T30" fmla="*/ 2147483646 w 329"/>
              <a:gd name="T31" fmla="*/ 2147483646 h 446"/>
              <a:gd name="T32" fmla="*/ 2147483646 w 329"/>
              <a:gd name="T33" fmla="*/ 2147483646 h 446"/>
              <a:gd name="T34" fmla="*/ 2147483646 w 329"/>
              <a:gd name="T35" fmla="*/ 2147483646 h 446"/>
              <a:gd name="T36" fmla="*/ 2147483646 w 329"/>
              <a:gd name="T37" fmla="*/ 2147483646 h 446"/>
              <a:gd name="T38" fmla="*/ 2147483646 w 329"/>
              <a:gd name="T39" fmla="*/ 2147483646 h 446"/>
              <a:gd name="T40" fmla="*/ 2147483646 w 329"/>
              <a:gd name="T41" fmla="*/ 2147483646 h 446"/>
              <a:gd name="T42" fmla="*/ 2147483646 w 329"/>
              <a:gd name="T43" fmla="*/ 2147483646 h 446"/>
              <a:gd name="T44" fmla="*/ 2147483646 w 329"/>
              <a:gd name="T45" fmla="*/ 2147483646 h 446"/>
              <a:gd name="T46" fmla="*/ 2147483646 w 329"/>
              <a:gd name="T47" fmla="*/ 2147483646 h 446"/>
              <a:gd name="T48" fmla="*/ 2147483646 w 329"/>
              <a:gd name="T49" fmla="*/ 2147483646 h 446"/>
              <a:gd name="T50" fmla="*/ 2147483646 w 329"/>
              <a:gd name="T51" fmla="*/ 2147483646 h 446"/>
              <a:gd name="T52" fmla="*/ 2147483646 w 329"/>
              <a:gd name="T53" fmla="*/ 2147483646 h 446"/>
              <a:gd name="T54" fmla="*/ 2147483646 w 329"/>
              <a:gd name="T55" fmla="*/ 2147483646 h 446"/>
              <a:gd name="T56" fmla="*/ 2147483646 w 329"/>
              <a:gd name="T57" fmla="*/ 2147483646 h 446"/>
              <a:gd name="T58" fmla="*/ 2147483646 w 329"/>
              <a:gd name="T59" fmla="*/ 2147483646 h 446"/>
              <a:gd name="T60" fmla="*/ 2147483646 w 329"/>
              <a:gd name="T61" fmla="*/ 2147483646 h 446"/>
              <a:gd name="T62" fmla="*/ 2147483646 w 329"/>
              <a:gd name="T63" fmla="*/ 2147483646 h 446"/>
              <a:gd name="T64" fmla="*/ 2147483646 w 329"/>
              <a:gd name="T65" fmla="*/ 2147483646 h 446"/>
              <a:gd name="T66" fmla="*/ 2147483646 w 329"/>
              <a:gd name="T67" fmla="*/ 2147483646 h 446"/>
              <a:gd name="T68" fmla="*/ 2147483646 w 329"/>
              <a:gd name="T69" fmla="*/ 2147483646 h 446"/>
              <a:gd name="T70" fmla="*/ 2147483646 w 329"/>
              <a:gd name="T71" fmla="*/ 2147483646 h 446"/>
              <a:gd name="T72" fmla="*/ 2147483646 w 329"/>
              <a:gd name="T73" fmla="*/ 2147483646 h 446"/>
              <a:gd name="T74" fmla="*/ 2147483646 w 329"/>
              <a:gd name="T75" fmla="*/ 2147483646 h 446"/>
              <a:gd name="T76" fmla="*/ 2147483646 w 329"/>
              <a:gd name="T77" fmla="*/ 2147483646 h 446"/>
              <a:gd name="T78" fmla="*/ 2147483646 w 329"/>
              <a:gd name="T79" fmla="*/ 2147483646 h 446"/>
              <a:gd name="T80" fmla="*/ 2147483646 w 329"/>
              <a:gd name="T81" fmla="*/ 2147483646 h 446"/>
              <a:gd name="T82" fmla="*/ 2147483646 w 329"/>
              <a:gd name="T83" fmla="*/ 0 h 446"/>
              <a:gd name="T84" fmla="*/ 2147483646 w 329"/>
              <a:gd name="T85" fmla="*/ 2147483646 h 4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9"/>
              <a:gd name="T130" fmla="*/ 0 h 446"/>
              <a:gd name="T131" fmla="*/ 329 w 329"/>
              <a:gd name="T132" fmla="*/ 446 h 4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9" h="446">
                <a:moveTo>
                  <a:pt x="83" y="19"/>
                </a:moveTo>
                <a:lnTo>
                  <a:pt x="96" y="46"/>
                </a:lnTo>
                <a:lnTo>
                  <a:pt x="73" y="63"/>
                </a:lnTo>
                <a:lnTo>
                  <a:pt x="71" y="134"/>
                </a:lnTo>
                <a:lnTo>
                  <a:pt x="59" y="88"/>
                </a:lnTo>
                <a:lnTo>
                  <a:pt x="11" y="132"/>
                </a:lnTo>
                <a:lnTo>
                  <a:pt x="0" y="260"/>
                </a:lnTo>
                <a:lnTo>
                  <a:pt x="31" y="323"/>
                </a:lnTo>
                <a:lnTo>
                  <a:pt x="34" y="355"/>
                </a:lnTo>
                <a:lnTo>
                  <a:pt x="36" y="381"/>
                </a:lnTo>
                <a:lnTo>
                  <a:pt x="34" y="404"/>
                </a:lnTo>
                <a:lnTo>
                  <a:pt x="28" y="446"/>
                </a:lnTo>
                <a:lnTo>
                  <a:pt x="157" y="438"/>
                </a:lnTo>
                <a:lnTo>
                  <a:pt x="328" y="423"/>
                </a:lnTo>
                <a:lnTo>
                  <a:pt x="297" y="414"/>
                </a:lnTo>
                <a:lnTo>
                  <a:pt x="280" y="391"/>
                </a:lnTo>
                <a:lnTo>
                  <a:pt x="306" y="371"/>
                </a:lnTo>
                <a:lnTo>
                  <a:pt x="306" y="346"/>
                </a:lnTo>
                <a:lnTo>
                  <a:pt x="294" y="325"/>
                </a:lnTo>
                <a:lnTo>
                  <a:pt x="306" y="309"/>
                </a:lnTo>
                <a:lnTo>
                  <a:pt x="329" y="311"/>
                </a:lnTo>
                <a:lnTo>
                  <a:pt x="325" y="249"/>
                </a:lnTo>
                <a:lnTo>
                  <a:pt x="318" y="212"/>
                </a:lnTo>
                <a:lnTo>
                  <a:pt x="305" y="189"/>
                </a:lnTo>
                <a:lnTo>
                  <a:pt x="291" y="176"/>
                </a:lnTo>
                <a:lnTo>
                  <a:pt x="269" y="171"/>
                </a:lnTo>
                <a:lnTo>
                  <a:pt x="249" y="171"/>
                </a:lnTo>
                <a:lnTo>
                  <a:pt x="228" y="200"/>
                </a:lnTo>
                <a:lnTo>
                  <a:pt x="214" y="209"/>
                </a:lnTo>
                <a:lnTo>
                  <a:pt x="205" y="212"/>
                </a:lnTo>
                <a:lnTo>
                  <a:pt x="194" y="208"/>
                </a:lnTo>
                <a:lnTo>
                  <a:pt x="191" y="194"/>
                </a:lnTo>
                <a:lnTo>
                  <a:pt x="194" y="185"/>
                </a:lnTo>
                <a:lnTo>
                  <a:pt x="203" y="176"/>
                </a:lnTo>
                <a:lnTo>
                  <a:pt x="212" y="171"/>
                </a:lnTo>
                <a:lnTo>
                  <a:pt x="222" y="169"/>
                </a:lnTo>
                <a:lnTo>
                  <a:pt x="222" y="152"/>
                </a:lnTo>
                <a:lnTo>
                  <a:pt x="246" y="134"/>
                </a:lnTo>
                <a:lnTo>
                  <a:pt x="222" y="76"/>
                </a:lnTo>
                <a:lnTo>
                  <a:pt x="222" y="48"/>
                </a:lnTo>
                <a:lnTo>
                  <a:pt x="180" y="37"/>
                </a:lnTo>
                <a:lnTo>
                  <a:pt x="120" y="0"/>
                </a:lnTo>
                <a:lnTo>
                  <a:pt x="83" y="1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1" name="Freeform 42"/>
          <p:cNvSpPr>
            <a:spLocks/>
          </p:cNvSpPr>
          <p:nvPr/>
        </p:nvSpPr>
        <p:spPr bwMode="auto">
          <a:xfrm>
            <a:off x="5981404" y="2424410"/>
            <a:ext cx="602753" cy="1010543"/>
          </a:xfrm>
          <a:custGeom>
            <a:avLst/>
            <a:gdLst>
              <a:gd name="T0" fmla="*/ 2147483646 w 357"/>
              <a:gd name="T1" fmla="*/ 2147483646 h 589"/>
              <a:gd name="T2" fmla="*/ 2147483646 w 357"/>
              <a:gd name="T3" fmla="*/ 0 h 589"/>
              <a:gd name="T4" fmla="*/ 2147483646 w 357"/>
              <a:gd name="T5" fmla="*/ 2147483646 h 589"/>
              <a:gd name="T6" fmla="*/ 2147483646 w 357"/>
              <a:gd name="T7" fmla="*/ 2147483646 h 589"/>
              <a:gd name="T8" fmla="*/ 2147483646 w 357"/>
              <a:gd name="T9" fmla="*/ 2147483646 h 589"/>
              <a:gd name="T10" fmla="*/ 2147483646 w 357"/>
              <a:gd name="T11" fmla="*/ 2147483646 h 589"/>
              <a:gd name="T12" fmla="*/ 2147483646 w 357"/>
              <a:gd name="T13" fmla="*/ 2147483646 h 589"/>
              <a:gd name="T14" fmla="*/ 2147483646 w 357"/>
              <a:gd name="T15" fmla="*/ 2147483646 h 589"/>
              <a:gd name="T16" fmla="*/ 2147483646 w 357"/>
              <a:gd name="T17" fmla="*/ 2147483646 h 589"/>
              <a:gd name="T18" fmla="*/ 2147483646 w 357"/>
              <a:gd name="T19" fmla="*/ 2147483646 h 589"/>
              <a:gd name="T20" fmla="*/ 2147483646 w 357"/>
              <a:gd name="T21" fmla="*/ 2147483646 h 589"/>
              <a:gd name="T22" fmla="*/ 2147483646 w 357"/>
              <a:gd name="T23" fmla="*/ 2147483646 h 589"/>
              <a:gd name="T24" fmla="*/ 2147483646 w 357"/>
              <a:gd name="T25" fmla="*/ 2147483646 h 589"/>
              <a:gd name="T26" fmla="*/ 2147483646 w 357"/>
              <a:gd name="T27" fmla="*/ 2147483646 h 589"/>
              <a:gd name="T28" fmla="*/ 2147483646 w 357"/>
              <a:gd name="T29" fmla="*/ 2147483646 h 589"/>
              <a:gd name="T30" fmla="*/ 2147483646 w 357"/>
              <a:gd name="T31" fmla="*/ 2147483646 h 589"/>
              <a:gd name="T32" fmla="*/ 2147483646 w 357"/>
              <a:gd name="T33" fmla="*/ 2147483646 h 589"/>
              <a:gd name="T34" fmla="*/ 0 w 357"/>
              <a:gd name="T35" fmla="*/ 2147483646 h 589"/>
              <a:gd name="T36" fmla="*/ 2147483646 w 357"/>
              <a:gd name="T37" fmla="*/ 2147483646 h 589"/>
              <a:gd name="T38" fmla="*/ 2147483646 w 357"/>
              <a:gd name="T39" fmla="*/ 2147483646 h 589"/>
              <a:gd name="T40" fmla="*/ 2147483646 w 357"/>
              <a:gd name="T41" fmla="*/ 2147483646 h 589"/>
              <a:gd name="T42" fmla="*/ 2147483646 w 357"/>
              <a:gd name="T43" fmla="*/ 2147483646 h 589"/>
              <a:gd name="T44" fmla="*/ 2147483646 w 357"/>
              <a:gd name="T45" fmla="*/ 2147483646 h 5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589"/>
              <a:gd name="T71" fmla="*/ 357 w 357"/>
              <a:gd name="T72" fmla="*/ 589 h 5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589">
                <a:moveTo>
                  <a:pt x="66" y="34"/>
                </a:moveTo>
                <a:lnTo>
                  <a:pt x="271" y="0"/>
                </a:lnTo>
                <a:lnTo>
                  <a:pt x="303" y="73"/>
                </a:lnTo>
                <a:lnTo>
                  <a:pt x="344" y="374"/>
                </a:lnTo>
                <a:lnTo>
                  <a:pt x="357" y="414"/>
                </a:lnTo>
                <a:lnTo>
                  <a:pt x="324" y="494"/>
                </a:lnTo>
                <a:lnTo>
                  <a:pt x="324" y="549"/>
                </a:lnTo>
                <a:lnTo>
                  <a:pt x="288" y="543"/>
                </a:lnTo>
                <a:lnTo>
                  <a:pt x="289" y="589"/>
                </a:lnTo>
                <a:lnTo>
                  <a:pt x="251" y="570"/>
                </a:lnTo>
                <a:lnTo>
                  <a:pt x="231" y="577"/>
                </a:lnTo>
                <a:lnTo>
                  <a:pt x="202" y="572"/>
                </a:lnTo>
                <a:lnTo>
                  <a:pt x="180" y="501"/>
                </a:lnTo>
                <a:lnTo>
                  <a:pt x="139" y="480"/>
                </a:lnTo>
                <a:lnTo>
                  <a:pt x="139" y="404"/>
                </a:lnTo>
                <a:lnTo>
                  <a:pt x="97" y="414"/>
                </a:lnTo>
                <a:lnTo>
                  <a:pt x="74" y="358"/>
                </a:lnTo>
                <a:lnTo>
                  <a:pt x="0" y="294"/>
                </a:lnTo>
                <a:lnTo>
                  <a:pt x="54" y="192"/>
                </a:lnTo>
                <a:lnTo>
                  <a:pt x="39" y="145"/>
                </a:lnTo>
                <a:lnTo>
                  <a:pt x="92" y="136"/>
                </a:lnTo>
                <a:lnTo>
                  <a:pt x="97" y="69"/>
                </a:lnTo>
                <a:lnTo>
                  <a:pt x="66" y="3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2" name="Freeform 43"/>
          <p:cNvSpPr>
            <a:spLocks/>
          </p:cNvSpPr>
          <p:nvPr/>
        </p:nvSpPr>
        <p:spPr bwMode="auto">
          <a:xfrm>
            <a:off x="5447109" y="2832200"/>
            <a:ext cx="953989" cy="800695"/>
          </a:xfrm>
          <a:custGeom>
            <a:avLst/>
            <a:gdLst>
              <a:gd name="T0" fmla="*/ 0 w 565"/>
              <a:gd name="T1" fmla="*/ 2147483646 h 466"/>
              <a:gd name="T2" fmla="*/ 2147483646 w 565"/>
              <a:gd name="T3" fmla="*/ 0 h 466"/>
              <a:gd name="T4" fmla="*/ 2147483646 w 565"/>
              <a:gd name="T5" fmla="*/ 0 h 466"/>
              <a:gd name="T6" fmla="*/ 2147483646 w 565"/>
              <a:gd name="T7" fmla="*/ 2147483646 h 466"/>
              <a:gd name="T8" fmla="*/ 2147483646 w 565"/>
              <a:gd name="T9" fmla="*/ 2147483646 h 466"/>
              <a:gd name="T10" fmla="*/ 2147483646 w 565"/>
              <a:gd name="T11" fmla="*/ 2147483646 h 466"/>
              <a:gd name="T12" fmla="*/ 2147483646 w 565"/>
              <a:gd name="T13" fmla="*/ 2147483646 h 466"/>
              <a:gd name="T14" fmla="*/ 2147483646 w 565"/>
              <a:gd name="T15" fmla="*/ 2147483646 h 466"/>
              <a:gd name="T16" fmla="*/ 2147483646 w 565"/>
              <a:gd name="T17" fmla="*/ 2147483646 h 466"/>
              <a:gd name="T18" fmla="*/ 2147483646 w 565"/>
              <a:gd name="T19" fmla="*/ 2147483646 h 466"/>
              <a:gd name="T20" fmla="*/ 2147483646 w 565"/>
              <a:gd name="T21" fmla="*/ 2147483646 h 466"/>
              <a:gd name="T22" fmla="*/ 2147483646 w 565"/>
              <a:gd name="T23" fmla="*/ 2147483646 h 466"/>
              <a:gd name="T24" fmla="*/ 2147483646 w 565"/>
              <a:gd name="T25" fmla="*/ 2147483646 h 466"/>
              <a:gd name="T26" fmla="*/ 2147483646 w 565"/>
              <a:gd name="T27" fmla="*/ 2147483646 h 466"/>
              <a:gd name="T28" fmla="*/ 2147483646 w 565"/>
              <a:gd name="T29" fmla="*/ 2147483646 h 466"/>
              <a:gd name="T30" fmla="*/ 2147483646 w 565"/>
              <a:gd name="T31" fmla="*/ 2147483646 h 466"/>
              <a:gd name="T32" fmla="*/ 2147483646 w 565"/>
              <a:gd name="T33" fmla="*/ 2147483646 h 466"/>
              <a:gd name="T34" fmla="*/ 2147483646 w 565"/>
              <a:gd name="T35" fmla="*/ 2147483646 h 466"/>
              <a:gd name="T36" fmla="*/ 2147483646 w 565"/>
              <a:gd name="T37" fmla="*/ 2147483646 h 466"/>
              <a:gd name="T38" fmla="*/ 2147483646 w 565"/>
              <a:gd name="T39" fmla="*/ 2147483646 h 466"/>
              <a:gd name="T40" fmla="*/ 2147483646 w 565"/>
              <a:gd name="T41" fmla="*/ 2147483646 h 466"/>
              <a:gd name="T42" fmla="*/ 2147483646 w 565"/>
              <a:gd name="T43" fmla="*/ 2147483646 h 466"/>
              <a:gd name="T44" fmla="*/ 2147483646 w 565"/>
              <a:gd name="T45" fmla="*/ 2147483646 h 466"/>
              <a:gd name="T46" fmla="*/ 2147483646 w 565"/>
              <a:gd name="T47" fmla="*/ 2147483646 h 466"/>
              <a:gd name="T48" fmla="*/ 2147483646 w 565"/>
              <a:gd name="T49" fmla="*/ 2147483646 h 466"/>
              <a:gd name="T50" fmla="*/ 0 w 565"/>
              <a:gd name="T51" fmla="*/ 2147483646 h 4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5"/>
              <a:gd name="T79" fmla="*/ 0 h 466"/>
              <a:gd name="T80" fmla="*/ 565 w 565"/>
              <a:gd name="T81" fmla="*/ 466 h 4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5" h="466">
                <a:moveTo>
                  <a:pt x="0" y="16"/>
                </a:moveTo>
                <a:lnTo>
                  <a:pt x="247" y="0"/>
                </a:lnTo>
                <a:lnTo>
                  <a:pt x="299" y="0"/>
                </a:lnTo>
                <a:lnTo>
                  <a:pt x="339" y="14"/>
                </a:lnTo>
                <a:lnTo>
                  <a:pt x="318" y="54"/>
                </a:lnTo>
                <a:lnTo>
                  <a:pt x="390" y="120"/>
                </a:lnTo>
                <a:lnTo>
                  <a:pt x="413" y="176"/>
                </a:lnTo>
                <a:lnTo>
                  <a:pt x="456" y="162"/>
                </a:lnTo>
                <a:lnTo>
                  <a:pt x="455" y="240"/>
                </a:lnTo>
                <a:lnTo>
                  <a:pt x="498" y="263"/>
                </a:lnTo>
                <a:lnTo>
                  <a:pt x="518" y="332"/>
                </a:lnTo>
                <a:lnTo>
                  <a:pt x="548" y="339"/>
                </a:lnTo>
                <a:lnTo>
                  <a:pt x="565" y="368"/>
                </a:lnTo>
                <a:lnTo>
                  <a:pt x="527" y="408"/>
                </a:lnTo>
                <a:lnTo>
                  <a:pt x="514" y="454"/>
                </a:lnTo>
                <a:lnTo>
                  <a:pt x="461" y="466"/>
                </a:lnTo>
                <a:lnTo>
                  <a:pt x="475" y="415"/>
                </a:lnTo>
                <a:lnTo>
                  <a:pt x="262" y="434"/>
                </a:lnTo>
                <a:lnTo>
                  <a:pt x="110" y="452"/>
                </a:lnTo>
                <a:lnTo>
                  <a:pt x="101" y="403"/>
                </a:lnTo>
                <a:lnTo>
                  <a:pt x="90" y="254"/>
                </a:lnTo>
                <a:lnTo>
                  <a:pt x="89" y="173"/>
                </a:lnTo>
                <a:lnTo>
                  <a:pt x="38" y="136"/>
                </a:lnTo>
                <a:lnTo>
                  <a:pt x="57" y="102"/>
                </a:lnTo>
                <a:lnTo>
                  <a:pt x="32" y="83"/>
                </a:lnTo>
                <a:lnTo>
                  <a:pt x="0" y="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3" name="Freeform 44"/>
          <p:cNvSpPr>
            <a:spLocks/>
          </p:cNvSpPr>
          <p:nvPr/>
        </p:nvSpPr>
        <p:spPr bwMode="auto">
          <a:xfrm>
            <a:off x="6493372" y="2495849"/>
            <a:ext cx="467320" cy="781347"/>
          </a:xfrm>
          <a:custGeom>
            <a:avLst/>
            <a:gdLst>
              <a:gd name="T0" fmla="*/ 0 w 277"/>
              <a:gd name="T1" fmla="*/ 2147483646 h 455"/>
              <a:gd name="T2" fmla="*/ 2147483646 w 277"/>
              <a:gd name="T3" fmla="*/ 2147483646 h 455"/>
              <a:gd name="T4" fmla="*/ 2147483646 w 277"/>
              <a:gd name="T5" fmla="*/ 2147483646 h 455"/>
              <a:gd name="T6" fmla="*/ 2147483646 w 277"/>
              <a:gd name="T7" fmla="*/ 2147483646 h 455"/>
              <a:gd name="T8" fmla="*/ 2147483646 w 277"/>
              <a:gd name="T9" fmla="*/ 2147483646 h 455"/>
              <a:gd name="T10" fmla="*/ 2147483646 w 277"/>
              <a:gd name="T11" fmla="*/ 0 h 455"/>
              <a:gd name="T12" fmla="*/ 2147483646 w 277"/>
              <a:gd name="T13" fmla="*/ 2147483646 h 455"/>
              <a:gd name="T14" fmla="*/ 2147483646 w 277"/>
              <a:gd name="T15" fmla="*/ 2147483646 h 455"/>
              <a:gd name="T16" fmla="*/ 2147483646 w 277"/>
              <a:gd name="T17" fmla="*/ 2147483646 h 455"/>
              <a:gd name="T18" fmla="*/ 2147483646 w 277"/>
              <a:gd name="T19" fmla="*/ 2147483646 h 455"/>
              <a:gd name="T20" fmla="*/ 2147483646 w 277"/>
              <a:gd name="T21" fmla="*/ 2147483646 h 455"/>
              <a:gd name="T22" fmla="*/ 2147483646 w 277"/>
              <a:gd name="T23" fmla="*/ 2147483646 h 455"/>
              <a:gd name="T24" fmla="*/ 2147483646 w 277"/>
              <a:gd name="T25" fmla="*/ 2147483646 h 455"/>
              <a:gd name="T26" fmla="*/ 2147483646 w 277"/>
              <a:gd name="T27" fmla="*/ 2147483646 h 455"/>
              <a:gd name="T28" fmla="*/ 2147483646 w 277"/>
              <a:gd name="T29" fmla="*/ 2147483646 h 455"/>
              <a:gd name="T30" fmla="*/ 0 w 277"/>
              <a:gd name="T31" fmla="*/ 2147483646 h 4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7"/>
              <a:gd name="T49" fmla="*/ 0 h 455"/>
              <a:gd name="T50" fmla="*/ 277 w 277"/>
              <a:gd name="T51" fmla="*/ 455 h 4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7" h="455">
                <a:moveTo>
                  <a:pt x="0" y="32"/>
                </a:moveTo>
                <a:lnTo>
                  <a:pt x="32" y="49"/>
                </a:lnTo>
                <a:lnTo>
                  <a:pt x="63" y="46"/>
                </a:lnTo>
                <a:lnTo>
                  <a:pt x="74" y="37"/>
                </a:lnTo>
                <a:lnTo>
                  <a:pt x="81" y="9"/>
                </a:lnTo>
                <a:lnTo>
                  <a:pt x="215" y="0"/>
                </a:lnTo>
                <a:lnTo>
                  <a:pt x="277" y="321"/>
                </a:lnTo>
                <a:lnTo>
                  <a:pt x="272" y="318"/>
                </a:lnTo>
                <a:lnTo>
                  <a:pt x="226" y="336"/>
                </a:lnTo>
                <a:lnTo>
                  <a:pt x="194" y="422"/>
                </a:lnTo>
                <a:lnTo>
                  <a:pt x="146" y="410"/>
                </a:lnTo>
                <a:lnTo>
                  <a:pt x="91" y="442"/>
                </a:lnTo>
                <a:lnTo>
                  <a:pt x="18" y="455"/>
                </a:lnTo>
                <a:lnTo>
                  <a:pt x="51" y="370"/>
                </a:lnTo>
                <a:lnTo>
                  <a:pt x="37" y="322"/>
                </a:lnTo>
                <a:lnTo>
                  <a:pt x="0" y="3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4" name="Freeform 45"/>
          <p:cNvSpPr>
            <a:spLocks/>
          </p:cNvSpPr>
          <p:nvPr/>
        </p:nvSpPr>
        <p:spPr bwMode="auto">
          <a:xfrm>
            <a:off x="6866930" y="2347020"/>
            <a:ext cx="599778" cy="703957"/>
          </a:xfrm>
          <a:custGeom>
            <a:avLst/>
            <a:gdLst>
              <a:gd name="T0" fmla="*/ 0 w 355"/>
              <a:gd name="T1" fmla="*/ 2147483646 h 410"/>
              <a:gd name="T2" fmla="*/ 2147483646 w 355"/>
              <a:gd name="T3" fmla="*/ 2147483646 h 410"/>
              <a:gd name="T4" fmla="*/ 2147483646 w 355"/>
              <a:gd name="T5" fmla="*/ 2147483646 h 410"/>
              <a:gd name="T6" fmla="*/ 2147483646 w 355"/>
              <a:gd name="T7" fmla="*/ 2147483646 h 410"/>
              <a:gd name="T8" fmla="*/ 2147483646 w 355"/>
              <a:gd name="T9" fmla="*/ 2147483646 h 410"/>
              <a:gd name="T10" fmla="*/ 2147483646 w 355"/>
              <a:gd name="T11" fmla="*/ 0 h 410"/>
              <a:gd name="T12" fmla="*/ 2147483646 w 355"/>
              <a:gd name="T13" fmla="*/ 2147483646 h 410"/>
              <a:gd name="T14" fmla="*/ 2147483646 w 355"/>
              <a:gd name="T15" fmla="*/ 2147483646 h 410"/>
              <a:gd name="T16" fmla="*/ 2147483646 w 355"/>
              <a:gd name="T17" fmla="*/ 2147483646 h 410"/>
              <a:gd name="T18" fmla="*/ 2147483646 w 355"/>
              <a:gd name="T19" fmla="*/ 2147483646 h 410"/>
              <a:gd name="T20" fmla="*/ 2147483646 w 355"/>
              <a:gd name="T21" fmla="*/ 2147483646 h 410"/>
              <a:gd name="T22" fmla="*/ 2147483646 w 355"/>
              <a:gd name="T23" fmla="*/ 2147483646 h 410"/>
              <a:gd name="T24" fmla="*/ 2147483646 w 355"/>
              <a:gd name="T25" fmla="*/ 2147483646 h 410"/>
              <a:gd name="T26" fmla="*/ 2147483646 w 355"/>
              <a:gd name="T27" fmla="*/ 2147483646 h 410"/>
              <a:gd name="T28" fmla="*/ 2147483646 w 355"/>
              <a:gd name="T29" fmla="*/ 2147483646 h 410"/>
              <a:gd name="T30" fmla="*/ 2147483646 w 355"/>
              <a:gd name="T31" fmla="*/ 2147483646 h 410"/>
              <a:gd name="T32" fmla="*/ 2147483646 w 355"/>
              <a:gd name="T33" fmla="*/ 2147483646 h 410"/>
              <a:gd name="T34" fmla="*/ 2147483646 w 355"/>
              <a:gd name="T35" fmla="*/ 2147483646 h 410"/>
              <a:gd name="T36" fmla="*/ 0 w 355"/>
              <a:gd name="T37" fmla="*/ 2147483646 h 4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5"/>
              <a:gd name="T58" fmla="*/ 0 h 410"/>
              <a:gd name="T59" fmla="*/ 355 w 355"/>
              <a:gd name="T60" fmla="*/ 410 h 4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5" h="410">
                <a:moveTo>
                  <a:pt x="0" y="92"/>
                </a:moveTo>
                <a:lnTo>
                  <a:pt x="160" y="76"/>
                </a:lnTo>
                <a:lnTo>
                  <a:pt x="194" y="83"/>
                </a:lnTo>
                <a:lnTo>
                  <a:pt x="269" y="47"/>
                </a:lnTo>
                <a:lnTo>
                  <a:pt x="286" y="15"/>
                </a:lnTo>
                <a:lnTo>
                  <a:pt x="331" y="0"/>
                </a:lnTo>
                <a:lnTo>
                  <a:pt x="355" y="155"/>
                </a:lnTo>
                <a:lnTo>
                  <a:pt x="337" y="172"/>
                </a:lnTo>
                <a:lnTo>
                  <a:pt x="341" y="279"/>
                </a:lnTo>
                <a:lnTo>
                  <a:pt x="306" y="288"/>
                </a:lnTo>
                <a:lnTo>
                  <a:pt x="286" y="348"/>
                </a:lnTo>
                <a:lnTo>
                  <a:pt x="258" y="341"/>
                </a:lnTo>
                <a:lnTo>
                  <a:pt x="249" y="410"/>
                </a:lnTo>
                <a:lnTo>
                  <a:pt x="209" y="381"/>
                </a:lnTo>
                <a:lnTo>
                  <a:pt x="131" y="399"/>
                </a:lnTo>
                <a:lnTo>
                  <a:pt x="97" y="373"/>
                </a:lnTo>
                <a:lnTo>
                  <a:pt x="52" y="371"/>
                </a:lnTo>
                <a:lnTo>
                  <a:pt x="29" y="256"/>
                </a:lnTo>
                <a:lnTo>
                  <a:pt x="0" y="92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5" name="Freeform 46"/>
          <p:cNvSpPr>
            <a:spLocks/>
          </p:cNvSpPr>
          <p:nvPr/>
        </p:nvSpPr>
        <p:spPr bwMode="auto">
          <a:xfrm>
            <a:off x="6331149" y="2981028"/>
            <a:ext cx="1040309" cy="595313"/>
          </a:xfrm>
          <a:custGeom>
            <a:avLst/>
            <a:gdLst>
              <a:gd name="T0" fmla="*/ 0 w 625"/>
              <a:gd name="T1" fmla="*/ 2147483646 h 347"/>
              <a:gd name="T2" fmla="*/ 2147483646 w 625"/>
              <a:gd name="T3" fmla="*/ 2147483646 h 347"/>
              <a:gd name="T4" fmla="*/ 2147483646 w 625"/>
              <a:gd name="T5" fmla="*/ 2147483646 h 347"/>
              <a:gd name="T6" fmla="*/ 2147483646 w 625"/>
              <a:gd name="T7" fmla="*/ 2147483646 h 347"/>
              <a:gd name="T8" fmla="*/ 2147483646 w 625"/>
              <a:gd name="T9" fmla="*/ 2147483646 h 347"/>
              <a:gd name="T10" fmla="*/ 2147483646 w 625"/>
              <a:gd name="T11" fmla="*/ 2147483646 h 347"/>
              <a:gd name="T12" fmla="*/ 2147483646 w 625"/>
              <a:gd name="T13" fmla="*/ 2147483646 h 347"/>
              <a:gd name="T14" fmla="*/ 2147483646 w 625"/>
              <a:gd name="T15" fmla="*/ 2147483646 h 347"/>
              <a:gd name="T16" fmla="*/ 2147483646 w 625"/>
              <a:gd name="T17" fmla="*/ 2147483646 h 347"/>
              <a:gd name="T18" fmla="*/ 2147483646 w 625"/>
              <a:gd name="T19" fmla="*/ 2147483646 h 347"/>
              <a:gd name="T20" fmla="*/ 2147483646 w 625"/>
              <a:gd name="T21" fmla="*/ 2147483646 h 347"/>
              <a:gd name="T22" fmla="*/ 2147483646 w 625"/>
              <a:gd name="T23" fmla="*/ 2147483646 h 347"/>
              <a:gd name="T24" fmla="*/ 2147483646 w 625"/>
              <a:gd name="T25" fmla="*/ 2147483646 h 347"/>
              <a:gd name="T26" fmla="*/ 2147483646 w 625"/>
              <a:gd name="T27" fmla="*/ 2147483646 h 347"/>
              <a:gd name="T28" fmla="*/ 2147483646 w 625"/>
              <a:gd name="T29" fmla="*/ 0 h 347"/>
              <a:gd name="T30" fmla="*/ 2147483646 w 625"/>
              <a:gd name="T31" fmla="*/ 2147483646 h 347"/>
              <a:gd name="T32" fmla="*/ 2147483646 w 625"/>
              <a:gd name="T33" fmla="*/ 2147483646 h 347"/>
              <a:gd name="T34" fmla="*/ 2147483646 w 625"/>
              <a:gd name="T35" fmla="*/ 2147483646 h 347"/>
              <a:gd name="T36" fmla="*/ 2147483646 w 625"/>
              <a:gd name="T37" fmla="*/ 2147483646 h 347"/>
              <a:gd name="T38" fmla="*/ 2147483646 w 625"/>
              <a:gd name="T39" fmla="*/ 2147483646 h 347"/>
              <a:gd name="T40" fmla="*/ 2147483646 w 625"/>
              <a:gd name="T41" fmla="*/ 2147483646 h 347"/>
              <a:gd name="T42" fmla="*/ 2147483646 w 625"/>
              <a:gd name="T43" fmla="*/ 2147483646 h 347"/>
              <a:gd name="T44" fmla="*/ 2147483646 w 625"/>
              <a:gd name="T45" fmla="*/ 2147483646 h 347"/>
              <a:gd name="T46" fmla="*/ 2147483646 w 625"/>
              <a:gd name="T47" fmla="*/ 2147483646 h 347"/>
              <a:gd name="T48" fmla="*/ 2147483646 w 625"/>
              <a:gd name="T49" fmla="*/ 2147483646 h 347"/>
              <a:gd name="T50" fmla="*/ 2147483646 w 625"/>
              <a:gd name="T51" fmla="*/ 2147483646 h 347"/>
              <a:gd name="T52" fmla="*/ 2147483646 w 625"/>
              <a:gd name="T53" fmla="*/ 2147483646 h 347"/>
              <a:gd name="T54" fmla="*/ 2147483646 w 625"/>
              <a:gd name="T55" fmla="*/ 2147483646 h 347"/>
              <a:gd name="T56" fmla="*/ 0 w 625"/>
              <a:gd name="T57" fmla="*/ 2147483646 h 34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25"/>
              <a:gd name="T88" fmla="*/ 0 h 347"/>
              <a:gd name="T89" fmla="*/ 625 w 625"/>
              <a:gd name="T90" fmla="*/ 347 h 34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25" h="347">
                <a:moveTo>
                  <a:pt x="0" y="347"/>
                </a:moveTo>
                <a:lnTo>
                  <a:pt x="152" y="326"/>
                </a:lnTo>
                <a:lnTo>
                  <a:pt x="152" y="310"/>
                </a:lnTo>
                <a:lnTo>
                  <a:pt x="519" y="260"/>
                </a:lnTo>
                <a:lnTo>
                  <a:pt x="525" y="234"/>
                </a:lnTo>
                <a:lnTo>
                  <a:pt x="579" y="214"/>
                </a:lnTo>
                <a:lnTo>
                  <a:pt x="585" y="186"/>
                </a:lnTo>
                <a:lnTo>
                  <a:pt x="608" y="177"/>
                </a:lnTo>
                <a:lnTo>
                  <a:pt x="625" y="135"/>
                </a:lnTo>
                <a:lnTo>
                  <a:pt x="574" y="94"/>
                </a:lnTo>
                <a:lnTo>
                  <a:pt x="565" y="38"/>
                </a:lnTo>
                <a:lnTo>
                  <a:pt x="525" y="11"/>
                </a:lnTo>
                <a:lnTo>
                  <a:pt x="444" y="26"/>
                </a:lnTo>
                <a:lnTo>
                  <a:pt x="405" y="1"/>
                </a:lnTo>
                <a:lnTo>
                  <a:pt x="368" y="0"/>
                </a:lnTo>
                <a:lnTo>
                  <a:pt x="376" y="38"/>
                </a:lnTo>
                <a:lnTo>
                  <a:pt x="325" y="58"/>
                </a:lnTo>
                <a:lnTo>
                  <a:pt x="292" y="144"/>
                </a:lnTo>
                <a:lnTo>
                  <a:pt x="245" y="131"/>
                </a:lnTo>
                <a:lnTo>
                  <a:pt x="190" y="163"/>
                </a:lnTo>
                <a:lnTo>
                  <a:pt x="119" y="175"/>
                </a:lnTo>
                <a:lnTo>
                  <a:pt x="119" y="224"/>
                </a:lnTo>
                <a:lnTo>
                  <a:pt x="84" y="223"/>
                </a:lnTo>
                <a:lnTo>
                  <a:pt x="86" y="266"/>
                </a:lnTo>
                <a:lnTo>
                  <a:pt x="49" y="249"/>
                </a:lnTo>
                <a:lnTo>
                  <a:pt x="27" y="257"/>
                </a:lnTo>
                <a:lnTo>
                  <a:pt x="46" y="286"/>
                </a:lnTo>
                <a:lnTo>
                  <a:pt x="7" y="324"/>
                </a:lnTo>
                <a:lnTo>
                  <a:pt x="0" y="347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6" name="Freeform 47"/>
          <p:cNvSpPr>
            <a:spLocks/>
          </p:cNvSpPr>
          <p:nvPr/>
        </p:nvSpPr>
        <p:spPr bwMode="auto">
          <a:xfrm>
            <a:off x="6250782" y="3357563"/>
            <a:ext cx="1217414" cy="450950"/>
          </a:xfrm>
          <a:custGeom>
            <a:avLst/>
            <a:gdLst>
              <a:gd name="T0" fmla="*/ 2147483646 w 721"/>
              <a:gd name="T1" fmla="*/ 2147483646 h 263"/>
              <a:gd name="T2" fmla="*/ 2147483646 w 721"/>
              <a:gd name="T3" fmla="*/ 2147483646 h 263"/>
              <a:gd name="T4" fmla="*/ 2147483646 w 721"/>
              <a:gd name="T5" fmla="*/ 2147483646 h 263"/>
              <a:gd name="T6" fmla="*/ 2147483646 w 721"/>
              <a:gd name="T7" fmla="*/ 2147483646 h 263"/>
              <a:gd name="T8" fmla="*/ 0 w 721"/>
              <a:gd name="T9" fmla="*/ 2147483646 h 263"/>
              <a:gd name="T10" fmla="*/ 2147483646 w 721"/>
              <a:gd name="T11" fmla="*/ 2147483646 h 263"/>
              <a:gd name="T12" fmla="*/ 2147483646 w 721"/>
              <a:gd name="T13" fmla="*/ 2147483646 h 263"/>
              <a:gd name="T14" fmla="*/ 2147483646 w 721"/>
              <a:gd name="T15" fmla="*/ 2147483646 h 263"/>
              <a:gd name="T16" fmla="*/ 2147483646 w 721"/>
              <a:gd name="T17" fmla="*/ 2147483646 h 263"/>
              <a:gd name="T18" fmla="*/ 2147483646 w 721"/>
              <a:gd name="T19" fmla="*/ 2147483646 h 263"/>
              <a:gd name="T20" fmla="*/ 2147483646 w 721"/>
              <a:gd name="T21" fmla="*/ 2147483646 h 263"/>
              <a:gd name="T22" fmla="*/ 2147483646 w 721"/>
              <a:gd name="T23" fmla="*/ 0 h 263"/>
              <a:gd name="T24" fmla="*/ 2147483646 w 721"/>
              <a:gd name="T25" fmla="*/ 2147483646 h 263"/>
              <a:gd name="T26" fmla="*/ 2147483646 w 721"/>
              <a:gd name="T27" fmla="*/ 2147483646 h 263"/>
              <a:gd name="T28" fmla="*/ 2147483646 w 721"/>
              <a:gd name="T29" fmla="*/ 2147483646 h 263"/>
              <a:gd name="T30" fmla="*/ 2147483646 w 721"/>
              <a:gd name="T31" fmla="*/ 2147483646 h 2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1"/>
              <a:gd name="T49" fmla="*/ 0 h 263"/>
              <a:gd name="T50" fmla="*/ 721 w 721"/>
              <a:gd name="T51" fmla="*/ 263 h 2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1" h="263">
                <a:moveTo>
                  <a:pt x="43" y="120"/>
                </a:moveTo>
                <a:lnTo>
                  <a:pt x="43" y="125"/>
                </a:lnTo>
                <a:lnTo>
                  <a:pt x="31" y="149"/>
                </a:lnTo>
                <a:lnTo>
                  <a:pt x="45" y="183"/>
                </a:lnTo>
                <a:lnTo>
                  <a:pt x="0" y="212"/>
                </a:lnTo>
                <a:lnTo>
                  <a:pt x="9" y="263"/>
                </a:lnTo>
                <a:lnTo>
                  <a:pt x="198" y="248"/>
                </a:lnTo>
                <a:lnTo>
                  <a:pt x="423" y="222"/>
                </a:lnTo>
                <a:lnTo>
                  <a:pt x="535" y="202"/>
                </a:lnTo>
                <a:lnTo>
                  <a:pt x="558" y="134"/>
                </a:lnTo>
                <a:lnTo>
                  <a:pt x="598" y="131"/>
                </a:lnTo>
                <a:lnTo>
                  <a:pt x="721" y="0"/>
                </a:lnTo>
                <a:lnTo>
                  <a:pt x="561" y="33"/>
                </a:lnTo>
                <a:lnTo>
                  <a:pt x="189" y="86"/>
                </a:lnTo>
                <a:lnTo>
                  <a:pt x="192" y="102"/>
                </a:lnTo>
                <a:lnTo>
                  <a:pt x="43" y="120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7" name="Freeform 48"/>
          <p:cNvSpPr>
            <a:spLocks/>
          </p:cNvSpPr>
          <p:nvPr/>
        </p:nvSpPr>
        <p:spPr bwMode="auto">
          <a:xfrm>
            <a:off x="6131719" y="3774282"/>
            <a:ext cx="497086" cy="884039"/>
          </a:xfrm>
          <a:custGeom>
            <a:avLst/>
            <a:gdLst>
              <a:gd name="T0" fmla="*/ 2147483646 w 295"/>
              <a:gd name="T1" fmla="*/ 2147483646 h 515"/>
              <a:gd name="T2" fmla="*/ 2147483646 w 295"/>
              <a:gd name="T3" fmla="*/ 2147483646 h 515"/>
              <a:gd name="T4" fmla="*/ 0 w 295"/>
              <a:gd name="T5" fmla="*/ 2147483646 h 515"/>
              <a:gd name="T6" fmla="*/ 2147483646 w 295"/>
              <a:gd name="T7" fmla="*/ 2147483646 h 515"/>
              <a:gd name="T8" fmla="*/ 2147483646 w 295"/>
              <a:gd name="T9" fmla="*/ 2147483646 h 515"/>
              <a:gd name="T10" fmla="*/ 2147483646 w 295"/>
              <a:gd name="T11" fmla="*/ 2147483646 h 515"/>
              <a:gd name="T12" fmla="*/ 2147483646 w 295"/>
              <a:gd name="T13" fmla="*/ 2147483646 h 515"/>
              <a:gd name="T14" fmla="*/ 2147483646 w 295"/>
              <a:gd name="T15" fmla="*/ 2147483646 h 515"/>
              <a:gd name="T16" fmla="*/ 2147483646 w 295"/>
              <a:gd name="T17" fmla="*/ 2147483646 h 515"/>
              <a:gd name="T18" fmla="*/ 2147483646 w 295"/>
              <a:gd name="T19" fmla="*/ 2147483646 h 515"/>
              <a:gd name="T20" fmla="*/ 2147483646 w 295"/>
              <a:gd name="T21" fmla="*/ 2147483646 h 515"/>
              <a:gd name="T22" fmla="*/ 2147483646 w 295"/>
              <a:gd name="T23" fmla="*/ 2147483646 h 515"/>
              <a:gd name="T24" fmla="*/ 2147483646 w 295"/>
              <a:gd name="T25" fmla="*/ 2147483646 h 515"/>
              <a:gd name="T26" fmla="*/ 2147483646 w 295"/>
              <a:gd name="T27" fmla="*/ 0 h 515"/>
              <a:gd name="T28" fmla="*/ 2147483646 w 295"/>
              <a:gd name="T29" fmla="*/ 2147483646 h 5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5"/>
              <a:gd name="T46" fmla="*/ 0 h 515"/>
              <a:gd name="T47" fmla="*/ 295 w 295"/>
              <a:gd name="T48" fmla="*/ 515 h 5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5" h="515">
                <a:moveTo>
                  <a:pt x="83" y="17"/>
                </a:moveTo>
                <a:lnTo>
                  <a:pt x="39" y="105"/>
                </a:lnTo>
                <a:lnTo>
                  <a:pt x="0" y="161"/>
                </a:lnTo>
                <a:lnTo>
                  <a:pt x="13" y="229"/>
                </a:lnTo>
                <a:lnTo>
                  <a:pt x="59" y="321"/>
                </a:lnTo>
                <a:lnTo>
                  <a:pt x="23" y="415"/>
                </a:lnTo>
                <a:lnTo>
                  <a:pt x="8" y="464"/>
                </a:lnTo>
                <a:lnTo>
                  <a:pt x="180" y="444"/>
                </a:lnTo>
                <a:lnTo>
                  <a:pt x="188" y="507"/>
                </a:lnTo>
                <a:lnTo>
                  <a:pt x="223" y="515"/>
                </a:lnTo>
                <a:lnTo>
                  <a:pt x="232" y="483"/>
                </a:lnTo>
                <a:lnTo>
                  <a:pt x="295" y="473"/>
                </a:lnTo>
                <a:lnTo>
                  <a:pt x="282" y="369"/>
                </a:lnTo>
                <a:lnTo>
                  <a:pt x="279" y="0"/>
                </a:lnTo>
                <a:lnTo>
                  <a:pt x="83" y="17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8" name="Freeform 49"/>
          <p:cNvSpPr>
            <a:spLocks/>
          </p:cNvSpPr>
          <p:nvPr/>
        </p:nvSpPr>
        <p:spPr bwMode="auto">
          <a:xfrm>
            <a:off x="6599040" y="3734099"/>
            <a:ext cx="562570" cy="889992"/>
          </a:xfrm>
          <a:custGeom>
            <a:avLst/>
            <a:gdLst>
              <a:gd name="T0" fmla="*/ 0 w 333"/>
              <a:gd name="T1" fmla="*/ 2147483646 h 519"/>
              <a:gd name="T2" fmla="*/ 2147483646 w 333"/>
              <a:gd name="T3" fmla="*/ 0 h 519"/>
              <a:gd name="T4" fmla="*/ 2147483646 w 333"/>
              <a:gd name="T5" fmla="*/ 2147483646 h 519"/>
              <a:gd name="T6" fmla="*/ 2147483646 w 333"/>
              <a:gd name="T7" fmla="*/ 2147483646 h 519"/>
              <a:gd name="T8" fmla="*/ 2147483646 w 333"/>
              <a:gd name="T9" fmla="*/ 2147483646 h 519"/>
              <a:gd name="T10" fmla="*/ 2147483646 w 333"/>
              <a:gd name="T11" fmla="*/ 2147483646 h 519"/>
              <a:gd name="T12" fmla="*/ 2147483646 w 333"/>
              <a:gd name="T13" fmla="*/ 2147483646 h 519"/>
              <a:gd name="T14" fmla="*/ 2147483646 w 333"/>
              <a:gd name="T15" fmla="*/ 2147483646 h 519"/>
              <a:gd name="T16" fmla="*/ 2147483646 w 333"/>
              <a:gd name="T17" fmla="*/ 2147483646 h 519"/>
              <a:gd name="T18" fmla="*/ 2147483646 w 333"/>
              <a:gd name="T19" fmla="*/ 2147483646 h 519"/>
              <a:gd name="T20" fmla="*/ 2147483646 w 333"/>
              <a:gd name="T21" fmla="*/ 2147483646 h 519"/>
              <a:gd name="T22" fmla="*/ 2147483646 w 333"/>
              <a:gd name="T23" fmla="*/ 2147483646 h 519"/>
              <a:gd name="T24" fmla="*/ 2147483646 w 333"/>
              <a:gd name="T25" fmla="*/ 2147483646 h 519"/>
              <a:gd name="T26" fmla="*/ 2147483646 w 333"/>
              <a:gd name="T27" fmla="*/ 2147483646 h 519"/>
              <a:gd name="T28" fmla="*/ 0 w 333"/>
              <a:gd name="T29" fmla="*/ 2147483646 h 5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3"/>
              <a:gd name="T46" fmla="*/ 0 h 519"/>
              <a:gd name="T47" fmla="*/ 333 w 333"/>
              <a:gd name="T48" fmla="*/ 519 h 5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3" h="519">
                <a:moveTo>
                  <a:pt x="0" y="26"/>
                </a:moveTo>
                <a:lnTo>
                  <a:pt x="217" y="0"/>
                </a:lnTo>
                <a:lnTo>
                  <a:pt x="286" y="239"/>
                </a:lnTo>
                <a:lnTo>
                  <a:pt x="333" y="278"/>
                </a:lnTo>
                <a:lnTo>
                  <a:pt x="295" y="348"/>
                </a:lnTo>
                <a:lnTo>
                  <a:pt x="332" y="416"/>
                </a:lnTo>
                <a:lnTo>
                  <a:pt x="111" y="441"/>
                </a:lnTo>
                <a:lnTo>
                  <a:pt x="120" y="499"/>
                </a:lnTo>
                <a:lnTo>
                  <a:pt x="88" y="519"/>
                </a:lnTo>
                <a:lnTo>
                  <a:pt x="61" y="445"/>
                </a:lnTo>
                <a:lnTo>
                  <a:pt x="46" y="505"/>
                </a:lnTo>
                <a:lnTo>
                  <a:pt x="18" y="499"/>
                </a:lnTo>
                <a:lnTo>
                  <a:pt x="9" y="439"/>
                </a:lnTo>
                <a:lnTo>
                  <a:pt x="2" y="387"/>
                </a:lnTo>
                <a:lnTo>
                  <a:pt x="0" y="26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9" name="Freeform 50"/>
          <p:cNvSpPr>
            <a:spLocks/>
          </p:cNvSpPr>
          <p:nvPr/>
        </p:nvSpPr>
        <p:spPr bwMode="auto">
          <a:xfrm>
            <a:off x="6965157" y="3686473"/>
            <a:ext cx="778372" cy="821531"/>
          </a:xfrm>
          <a:custGeom>
            <a:avLst/>
            <a:gdLst>
              <a:gd name="T0" fmla="*/ 0 w 461"/>
              <a:gd name="T1" fmla="*/ 2147483646 h 478"/>
              <a:gd name="T2" fmla="*/ 2147483646 w 461"/>
              <a:gd name="T3" fmla="*/ 2147483646 h 478"/>
              <a:gd name="T4" fmla="*/ 2147483646 w 461"/>
              <a:gd name="T5" fmla="*/ 2147483646 h 478"/>
              <a:gd name="T6" fmla="*/ 2147483646 w 461"/>
              <a:gd name="T7" fmla="*/ 0 h 478"/>
              <a:gd name="T8" fmla="*/ 2147483646 w 461"/>
              <a:gd name="T9" fmla="*/ 2147483646 h 478"/>
              <a:gd name="T10" fmla="*/ 2147483646 w 461"/>
              <a:gd name="T11" fmla="*/ 2147483646 h 478"/>
              <a:gd name="T12" fmla="*/ 2147483646 w 461"/>
              <a:gd name="T13" fmla="*/ 2147483646 h 478"/>
              <a:gd name="T14" fmla="*/ 2147483646 w 461"/>
              <a:gd name="T15" fmla="*/ 2147483646 h 478"/>
              <a:gd name="T16" fmla="*/ 2147483646 w 461"/>
              <a:gd name="T17" fmla="*/ 2147483646 h 478"/>
              <a:gd name="T18" fmla="*/ 2147483646 w 461"/>
              <a:gd name="T19" fmla="*/ 2147483646 h 478"/>
              <a:gd name="T20" fmla="*/ 2147483646 w 461"/>
              <a:gd name="T21" fmla="*/ 2147483646 h 478"/>
              <a:gd name="T22" fmla="*/ 2147483646 w 461"/>
              <a:gd name="T23" fmla="*/ 2147483646 h 478"/>
              <a:gd name="T24" fmla="*/ 2147483646 w 461"/>
              <a:gd name="T25" fmla="*/ 2147483646 h 478"/>
              <a:gd name="T26" fmla="*/ 2147483646 w 461"/>
              <a:gd name="T27" fmla="*/ 2147483646 h 478"/>
              <a:gd name="T28" fmla="*/ 2147483646 w 461"/>
              <a:gd name="T29" fmla="*/ 2147483646 h 478"/>
              <a:gd name="T30" fmla="*/ 2147483646 w 461"/>
              <a:gd name="T31" fmla="*/ 2147483646 h 478"/>
              <a:gd name="T32" fmla="*/ 2147483646 w 461"/>
              <a:gd name="T33" fmla="*/ 2147483646 h 478"/>
              <a:gd name="T34" fmla="*/ 2147483646 w 461"/>
              <a:gd name="T35" fmla="*/ 2147483646 h 478"/>
              <a:gd name="T36" fmla="*/ 0 w 461"/>
              <a:gd name="T37" fmla="*/ 2147483646 h 4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1"/>
              <a:gd name="T58" fmla="*/ 0 h 478"/>
              <a:gd name="T59" fmla="*/ 461 w 461"/>
              <a:gd name="T60" fmla="*/ 478 h 47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1" h="478">
                <a:moveTo>
                  <a:pt x="0" y="30"/>
                </a:moveTo>
                <a:lnTo>
                  <a:pt x="4" y="30"/>
                </a:lnTo>
                <a:lnTo>
                  <a:pt x="112" y="10"/>
                </a:lnTo>
                <a:lnTo>
                  <a:pt x="207" y="0"/>
                </a:lnTo>
                <a:lnTo>
                  <a:pt x="193" y="25"/>
                </a:lnTo>
                <a:lnTo>
                  <a:pt x="222" y="25"/>
                </a:lnTo>
                <a:lnTo>
                  <a:pt x="387" y="173"/>
                </a:lnTo>
                <a:lnTo>
                  <a:pt x="451" y="268"/>
                </a:lnTo>
                <a:lnTo>
                  <a:pt x="461" y="332"/>
                </a:lnTo>
                <a:lnTo>
                  <a:pt x="439" y="348"/>
                </a:lnTo>
                <a:lnTo>
                  <a:pt x="451" y="412"/>
                </a:lnTo>
                <a:lnTo>
                  <a:pt x="405" y="415"/>
                </a:lnTo>
                <a:lnTo>
                  <a:pt x="405" y="471"/>
                </a:lnTo>
                <a:lnTo>
                  <a:pt x="368" y="443"/>
                </a:lnTo>
                <a:lnTo>
                  <a:pt x="132" y="478"/>
                </a:lnTo>
                <a:lnTo>
                  <a:pt x="78" y="375"/>
                </a:lnTo>
                <a:lnTo>
                  <a:pt x="116" y="305"/>
                </a:lnTo>
                <a:lnTo>
                  <a:pt x="66" y="269"/>
                </a:lnTo>
                <a:lnTo>
                  <a:pt x="0" y="30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0" name="Freeform 51"/>
          <p:cNvSpPr>
            <a:spLocks/>
          </p:cNvSpPr>
          <p:nvPr/>
        </p:nvSpPr>
        <p:spPr bwMode="auto">
          <a:xfrm>
            <a:off x="7291091" y="3577828"/>
            <a:ext cx="711398" cy="571500"/>
          </a:xfrm>
          <a:custGeom>
            <a:avLst/>
            <a:gdLst>
              <a:gd name="T0" fmla="*/ 2147483646 w 421"/>
              <a:gd name="T1" fmla="*/ 2147483646 h 333"/>
              <a:gd name="T2" fmla="*/ 2147483646 w 421"/>
              <a:gd name="T3" fmla="*/ 2147483646 h 333"/>
              <a:gd name="T4" fmla="*/ 2147483646 w 421"/>
              <a:gd name="T5" fmla="*/ 0 h 333"/>
              <a:gd name="T6" fmla="*/ 2147483646 w 421"/>
              <a:gd name="T7" fmla="*/ 2147483646 h 333"/>
              <a:gd name="T8" fmla="*/ 2147483646 w 421"/>
              <a:gd name="T9" fmla="*/ 2147483646 h 333"/>
              <a:gd name="T10" fmla="*/ 2147483646 w 421"/>
              <a:gd name="T11" fmla="*/ 2147483646 h 333"/>
              <a:gd name="T12" fmla="*/ 2147483646 w 421"/>
              <a:gd name="T13" fmla="*/ 2147483646 h 333"/>
              <a:gd name="T14" fmla="*/ 2147483646 w 421"/>
              <a:gd name="T15" fmla="*/ 2147483646 h 333"/>
              <a:gd name="T16" fmla="*/ 2147483646 w 421"/>
              <a:gd name="T17" fmla="*/ 2147483646 h 333"/>
              <a:gd name="T18" fmla="*/ 2147483646 w 421"/>
              <a:gd name="T19" fmla="*/ 2147483646 h 333"/>
              <a:gd name="T20" fmla="*/ 2147483646 w 421"/>
              <a:gd name="T21" fmla="*/ 2147483646 h 333"/>
              <a:gd name="T22" fmla="*/ 2147483646 w 421"/>
              <a:gd name="T23" fmla="*/ 2147483646 h 333"/>
              <a:gd name="T24" fmla="*/ 2147483646 w 421"/>
              <a:gd name="T25" fmla="*/ 2147483646 h 333"/>
              <a:gd name="T26" fmla="*/ 2147483646 w 421"/>
              <a:gd name="T27" fmla="*/ 2147483646 h 333"/>
              <a:gd name="T28" fmla="*/ 0 w 421"/>
              <a:gd name="T29" fmla="*/ 2147483646 h 333"/>
              <a:gd name="T30" fmla="*/ 2147483646 w 421"/>
              <a:gd name="T31" fmla="*/ 2147483646 h 3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1"/>
              <a:gd name="T49" fmla="*/ 0 h 333"/>
              <a:gd name="T50" fmla="*/ 421 w 421"/>
              <a:gd name="T51" fmla="*/ 333 h 3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1" h="333">
                <a:moveTo>
                  <a:pt x="16" y="60"/>
                </a:moveTo>
                <a:lnTo>
                  <a:pt x="49" y="28"/>
                </a:lnTo>
                <a:lnTo>
                  <a:pt x="175" y="0"/>
                </a:lnTo>
                <a:lnTo>
                  <a:pt x="214" y="18"/>
                </a:lnTo>
                <a:lnTo>
                  <a:pt x="295" y="4"/>
                </a:lnTo>
                <a:lnTo>
                  <a:pt x="361" y="52"/>
                </a:lnTo>
                <a:lnTo>
                  <a:pt x="421" y="89"/>
                </a:lnTo>
                <a:lnTo>
                  <a:pt x="388" y="189"/>
                </a:lnTo>
                <a:lnTo>
                  <a:pt x="337" y="240"/>
                </a:lnTo>
                <a:lnTo>
                  <a:pt x="282" y="255"/>
                </a:lnTo>
                <a:lnTo>
                  <a:pt x="292" y="295"/>
                </a:lnTo>
                <a:lnTo>
                  <a:pt x="258" y="333"/>
                </a:lnTo>
                <a:lnTo>
                  <a:pt x="194" y="240"/>
                </a:lnTo>
                <a:lnTo>
                  <a:pt x="28" y="89"/>
                </a:lnTo>
                <a:lnTo>
                  <a:pt x="0" y="89"/>
                </a:lnTo>
                <a:lnTo>
                  <a:pt x="16" y="60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1" name="Freeform 52"/>
          <p:cNvSpPr>
            <a:spLocks/>
          </p:cNvSpPr>
          <p:nvPr/>
        </p:nvSpPr>
        <p:spPr bwMode="auto">
          <a:xfrm>
            <a:off x="6786563" y="4394895"/>
            <a:ext cx="1330523" cy="916781"/>
          </a:xfrm>
          <a:custGeom>
            <a:avLst/>
            <a:gdLst>
              <a:gd name="T0" fmla="*/ 0 w 788"/>
              <a:gd name="T1" fmla="*/ 2147483646 h 535"/>
              <a:gd name="T2" fmla="*/ 2147483646 w 788"/>
              <a:gd name="T3" fmla="*/ 2147483646 h 535"/>
              <a:gd name="T4" fmla="*/ 2147483646 w 788"/>
              <a:gd name="T5" fmla="*/ 2147483646 h 535"/>
              <a:gd name="T6" fmla="*/ 2147483646 w 788"/>
              <a:gd name="T7" fmla="*/ 2147483646 h 535"/>
              <a:gd name="T8" fmla="*/ 2147483646 w 788"/>
              <a:gd name="T9" fmla="*/ 2147483646 h 535"/>
              <a:gd name="T10" fmla="*/ 2147483646 w 788"/>
              <a:gd name="T11" fmla="*/ 2147483646 h 535"/>
              <a:gd name="T12" fmla="*/ 2147483646 w 788"/>
              <a:gd name="T13" fmla="*/ 0 h 535"/>
              <a:gd name="T14" fmla="*/ 2147483646 w 788"/>
              <a:gd name="T15" fmla="*/ 2147483646 h 535"/>
              <a:gd name="T16" fmla="*/ 2147483646 w 788"/>
              <a:gd name="T17" fmla="*/ 2147483646 h 535"/>
              <a:gd name="T18" fmla="*/ 2147483646 w 788"/>
              <a:gd name="T19" fmla="*/ 2147483646 h 535"/>
              <a:gd name="T20" fmla="*/ 2147483646 w 788"/>
              <a:gd name="T21" fmla="*/ 2147483646 h 535"/>
              <a:gd name="T22" fmla="*/ 2147483646 w 788"/>
              <a:gd name="T23" fmla="*/ 2147483646 h 535"/>
              <a:gd name="T24" fmla="*/ 2147483646 w 788"/>
              <a:gd name="T25" fmla="*/ 2147483646 h 535"/>
              <a:gd name="T26" fmla="*/ 2147483646 w 788"/>
              <a:gd name="T27" fmla="*/ 2147483646 h 535"/>
              <a:gd name="T28" fmla="*/ 2147483646 w 788"/>
              <a:gd name="T29" fmla="*/ 2147483646 h 535"/>
              <a:gd name="T30" fmla="*/ 2147483646 w 788"/>
              <a:gd name="T31" fmla="*/ 2147483646 h 535"/>
              <a:gd name="T32" fmla="*/ 2147483646 w 788"/>
              <a:gd name="T33" fmla="*/ 2147483646 h 535"/>
              <a:gd name="T34" fmla="*/ 2147483646 w 788"/>
              <a:gd name="T35" fmla="*/ 2147483646 h 535"/>
              <a:gd name="T36" fmla="*/ 2147483646 w 788"/>
              <a:gd name="T37" fmla="*/ 2147483646 h 535"/>
              <a:gd name="T38" fmla="*/ 2147483646 w 788"/>
              <a:gd name="T39" fmla="*/ 2147483646 h 535"/>
              <a:gd name="T40" fmla="*/ 2147483646 w 788"/>
              <a:gd name="T41" fmla="*/ 2147483646 h 535"/>
              <a:gd name="T42" fmla="*/ 2147483646 w 788"/>
              <a:gd name="T43" fmla="*/ 2147483646 h 535"/>
              <a:gd name="T44" fmla="*/ 2147483646 w 788"/>
              <a:gd name="T45" fmla="*/ 2147483646 h 535"/>
              <a:gd name="T46" fmla="*/ 2147483646 w 788"/>
              <a:gd name="T47" fmla="*/ 2147483646 h 535"/>
              <a:gd name="T48" fmla="*/ 2147483646 w 788"/>
              <a:gd name="T49" fmla="*/ 2147483646 h 535"/>
              <a:gd name="T50" fmla="*/ 2147483646 w 788"/>
              <a:gd name="T51" fmla="*/ 2147483646 h 535"/>
              <a:gd name="T52" fmla="*/ 2147483646 w 788"/>
              <a:gd name="T53" fmla="*/ 2147483646 h 535"/>
              <a:gd name="T54" fmla="*/ 2147483646 w 788"/>
              <a:gd name="T55" fmla="*/ 2147483646 h 535"/>
              <a:gd name="T56" fmla="*/ 2147483646 w 788"/>
              <a:gd name="T57" fmla="*/ 2147483646 h 535"/>
              <a:gd name="T58" fmla="*/ 2147483646 w 788"/>
              <a:gd name="T59" fmla="*/ 2147483646 h 535"/>
              <a:gd name="T60" fmla="*/ 2147483646 w 788"/>
              <a:gd name="T61" fmla="*/ 2147483646 h 535"/>
              <a:gd name="T62" fmla="*/ 2147483646 w 788"/>
              <a:gd name="T63" fmla="*/ 2147483646 h 535"/>
              <a:gd name="T64" fmla="*/ 2147483646 w 788"/>
              <a:gd name="T65" fmla="*/ 2147483646 h 535"/>
              <a:gd name="T66" fmla="*/ 2147483646 w 788"/>
              <a:gd name="T67" fmla="*/ 2147483646 h 535"/>
              <a:gd name="T68" fmla="*/ 2147483646 w 788"/>
              <a:gd name="T69" fmla="*/ 2147483646 h 535"/>
              <a:gd name="T70" fmla="*/ 2147483646 w 788"/>
              <a:gd name="T71" fmla="*/ 2147483646 h 535"/>
              <a:gd name="T72" fmla="*/ 2147483646 w 788"/>
              <a:gd name="T73" fmla="*/ 2147483646 h 535"/>
              <a:gd name="T74" fmla="*/ 2147483646 w 788"/>
              <a:gd name="T75" fmla="*/ 2147483646 h 535"/>
              <a:gd name="T76" fmla="*/ 2147483646 w 788"/>
              <a:gd name="T77" fmla="*/ 2147483646 h 535"/>
              <a:gd name="T78" fmla="*/ 0 w 788"/>
              <a:gd name="T79" fmla="*/ 2147483646 h 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8"/>
              <a:gd name="T121" fmla="*/ 0 h 535"/>
              <a:gd name="T122" fmla="*/ 788 w 788"/>
              <a:gd name="T123" fmla="*/ 535 h 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8" h="535">
                <a:moveTo>
                  <a:pt x="0" y="52"/>
                </a:moveTo>
                <a:lnTo>
                  <a:pt x="216" y="31"/>
                </a:lnTo>
                <a:lnTo>
                  <a:pt x="239" y="66"/>
                </a:lnTo>
                <a:lnTo>
                  <a:pt x="471" y="31"/>
                </a:lnTo>
                <a:lnTo>
                  <a:pt x="511" y="60"/>
                </a:lnTo>
                <a:lnTo>
                  <a:pt x="511" y="5"/>
                </a:lnTo>
                <a:lnTo>
                  <a:pt x="508" y="0"/>
                </a:lnTo>
                <a:lnTo>
                  <a:pt x="554" y="3"/>
                </a:lnTo>
                <a:lnTo>
                  <a:pt x="604" y="86"/>
                </a:lnTo>
                <a:lnTo>
                  <a:pt x="682" y="198"/>
                </a:lnTo>
                <a:lnTo>
                  <a:pt x="720" y="295"/>
                </a:lnTo>
                <a:lnTo>
                  <a:pt x="779" y="363"/>
                </a:lnTo>
                <a:lnTo>
                  <a:pt x="788" y="461"/>
                </a:lnTo>
                <a:lnTo>
                  <a:pt x="770" y="520"/>
                </a:lnTo>
                <a:lnTo>
                  <a:pt x="687" y="535"/>
                </a:lnTo>
                <a:lnTo>
                  <a:pt x="673" y="510"/>
                </a:lnTo>
                <a:lnTo>
                  <a:pt x="614" y="475"/>
                </a:lnTo>
                <a:lnTo>
                  <a:pt x="596" y="438"/>
                </a:lnTo>
                <a:lnTo>
                  <a:pt x="581" y="424"/>
                </a:lnTo>
                <a:lnTo>
                  <a:pt x="571" y="391"/>
                </a:lnTo>
                <a:lnTo>
                  <a:pt x="557" y="400"/>
                </a:lnTo>
                <a:lnTo>
                  <a:pt x="511" y="355"/>
                </a:lnTo>
                <a:lnTo>
                  <a:pt x="522" y="314"/>
                </a:lnTo>
                <a:lnTo>
                  <a:pt x="511" y="291"/>
                </a:lnTo>
                <a:lnTo>
                  <a:pt x="498" y="298"/>
                </a:lnTo>
                <a:lnTo>
                  <a:pt x="499" y="323"/>
                </a:lnTo>
                <a:lnTo>
                  <a:pt x="484" y="291"/>
                </a:lnTo>
                <a:lnTo>
                  <a:pt x="485" y="215"/>
                </a:lnTo>
                <a:lnTo>
                  <a:pt x="456" y="171"/>
                </a:lnTo>
                <a:lnTo>
                  <a:pt x="382" y="134"/>
                </a:lnTo>
                <a:lnTo>
                  <a:pt x="345" y="92"/>
                </a:lnTo>
                <a:lnTo>
                  <a:pt x="304" y="88"/>
                </a:lnTo>
                <a:lnTo>
                  <a:pt x="287" y="114"/>
                </a:lnTo>
                <a:lnTo>
                  <a:pt x="226" y="132"/>
                </a:lnTo>
                <a:lnTo>
                  <a:pt x="190" y="114"/>
                </a:lnTo>
                <a:lnTo>
                  <a:pt x="172" y="86"/>
                </a:lnTo>
                <a:lnTo>
                  <a:pt x="56" y="111"/>
                </a:lnTo>
                <a:lnTo>
                  <a:pt x="32" y="91"/>
                </a:lnTo>
                <a:lnTo>
                  <a:pt x="6" y="112"/>
                </a:lnTo>
                <a:lnTo>
                  <a:pt x="0" y="52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2" name="Freeform 53"/>
          <p:cNvSpPr>
            <a:spLocks/>
          </p:cNvSpPr>
          <p:nvPr/>
        </p:nvSpPr>
        <p:spPr bwMode="auto">
          <a:xfrm>
            <a:off x="7155656" y="3180458"/>
            <a:ext cx="1226344" cy="544711"/>
          </a:xfrm>
          <a:custGeom>
            <a:avLst/>
            <a:gdLst>
              <a:gd name="T0" fmla="*/ 2147483646 w 726"/>
              <a:gd name="T1" fmla="*/ 2147483646 h 318"/>
              <a:gd name="T2" fmla="*/ 0 w 726"/>
              <a:gd name="T3" fmla="*/ 2147483646 h 318"/>
              <a:gd name="T4" fmla="*/ 2147483646 w 726"/>
              <a:gd name="T5" fmla="*/ 2147483646 h 318"/>
              <a:gd name="T6" fmla="*/ 2147483646 w 726"/>
              <a:gd name="T7" fmla="*/ 2147483646 h 318"/>
              <a:gd name="T8" fmla="*/ 2147483646 w 726"/>
              <a:gd name="T9" fmla="*/ 2147483646 h 318"/>
              <a:gd name="T10" fmla="*/ 2147483646 w 726"/>
              <a:gd name="T11" fmla="*/ 2147483646 h 318"/>
              <a:gd name="T12" fmla="*/ 2147483646 w 726"/>
              <a:gd name="T13" fmla="*/ 2147483646 h 318"/>
              <a:gd name="T14" fmla="*/ 2147483646 w 726"/>
              <a:gd name="T15" fmla="*/ 2147483646 h 318"/>
              <a:gd name="T16" fmla="*/ 2147483646 w 726"/>
              <a:gd name="T17" fmla="*/ 2147483646 h 318"/>
              <a:gd name="T18" fmla="*/ 2147483646 w 726"/>
              <a:gd name="T19" fmla="*/ 2147483646 h 318"/>
              <a:gd name="T20" fmla="*/ 2147483646 w 726"/>
              <a:gd name="T21" fmla="*/ 2147483646 h 318"/>
              <a:gd name="T22" fmla="*/ 2147483646 w 726"/>
              <a:gd name="T23" fmla="*/ 2147483646 h 318"/>
              <a:gd name="T24" fmla="*/ 2147483646 w 726"/>
              <a:gd name="T25" fmla="*/ 2147483646 h 318"/>
              <a:gd name="T26" fmla="*/ 2147483646 w 726"/>
              <a:gd name="T27" fmla="*/ 2147483646 h 318"/>
              <a:gd name="T28" fmla="*/ 2147483646 w 726"/>
              <a:gd name="T29" fmla="*/ 2147483646 h 318"/>
              <a:gd name="T30" fmla="*/ 2147483646 w 726"/>
              <a:gd name="T31" fmla="*/ 2147483646 h 318"/>
              <a:gd name="T32" fmla="*/ 2147483646 w 726"/>
              <a:gd name="T33" fmla="*/ 2147483646 h 318"/>
              <a:gd name="T34" fmla="*/ 2147483646 w 726"/>
              <a:gd name="T35" fmla="*/ 2147483646 h 318"/>
              <a:gd name="T36" fmla="*/ 2147483646 w 726"/>
              <a:gd name="T37" fmla="*/ 2147483646 h 318"/>
              <a:gd name="T38" fmla="*/ 2147483646 w 726"/>
              <a:gd name="T39" fmla="*/ 2147483646 h 318"/>
              <a:gd name="T40" fmla="*/ 2147483646 w 726"/>
              <a:gd name="T41" fmla="*/ 2147483646 h 318"/>
              <a:gd name="T42" fmla="*/ 2147483646 w 726"/>
              <a:gd name="T43" fmla="*/ 2147483646 h 318"/>
              <a:gd name="T44" fmla="*/ 2147483646 w 726"/>
              <a:gd name="T45" fmla="*/ 2147483646 h 318"/>
              <a:gd name="T46" fmla="*/ 2147483646 w 726"/>
              <a:gd name="T47" fmla="*/ 2147483646 h 318"/>
              <a:gd name="T48" fmla="*/ 2147483646 w 726"/>
              <a:gd name="T49" fmla="*/ 2147483646 h 318"/>
              <a:gd name="T50" fmla="*/ 2147483646 w 726"/>
              <a:gd name="T51" fmla="*/ 2147483646 h 318"/>
              <a:gd name="T52" fmla="*/ 2147483646 w 726"/>
              <a:gd name="T53" fmla="*/ 2147483646 h 318"/>
              <a:gd name="T54" fmla="*/ 2147483646 w 726"/>
              <a:gd name="T55" fmla="*/ 2147483646 h 318"/>
              <a:gd name="T56" fmla="*/ 2147483646 w 726"/>
              <a:gd name="T57" fmla="*/ 2147483646 h 318"/>
              <a:gd name="T58" fmla="*/ 2147483646 w 726"/>
              <a:gd name="T59" fmla="*/ 0 h 318"/>
              <a:gd name="T60" fmla="*/ 2147483646 w 726"/>
              <a:gd name="T61" fmla="*/ 2147483646 h 318"/>
              <a:gd name="T62" fmla="*/ 2147483646 w 726"/>
              <a:gd name="T63" fmla="*/ 2147483646 h 318"/>
              <a:gd name="T64" fmla="*/ 2147483646 w 726"/>
              <a:gd name="T65" fmla="*/ 2147483646 h 318"/>
              <a:gd name="T66" fmla="*/ 2147483646 w 726"/>
              <a:gd name="T67" fmla="*/ 2147483646 h 3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6"/>
              <a:gd name="T103" fmla="*/ 0 h 318"/>
              <a:gd name="T104" fmla="*/ 726 w 726"/>
              <a:gd name="T105" fmla="*/ 318 h 3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6" h="318">
                <a:moveTo>
                  <a:pt x="25" y="235"/>
                </a:moveTo>
                <a:lnTo>
                  <a:pt x="0" y="303"/>
                </a:lnTo>
                <a:lnTo>
                  <a:pt x="94" y="293"/>
                </a:lnTo>
                <a:lnTo>
                  <a:pt x="131" y="263"/>
                </a:lnTo>
                <a:lnTo>
                  <a:pt x="258" y="229"/>
                </a:lnTo>
                <a:lnTo>
                  <a:pt x="294" y="247"/>
                </a:lnTo>
                <a:lnTo>
                  <a:pt x="378" y="235"/>
                </a:lnTo>
                <a:lnTo>
                  <a:pt x="378" y="240"/>
                </a:lnTo>
                <a:lnTo>
                  <a:pt x="504" y="318"/>
                </a:lnTo>
                <a:lnTo>
                  <a:pt x="578" y="295"/>
                </a:lnTo>
                <a:lnTo>
                  <a:pt x="620" y="207"/>
                </a:lnTo>
                <a:lnTo>
                  <a:pt x="692" y="183"/>
                </a:lnTo>
                <a:lnTo>
                  <a:pt x="726" y="118"/>
                </a:lnTo>
                <a:lnTo>
                  <a:pt x="724" y="40"/>
                </a:lnTo>
                <a:lnTo>
                  <a:pt x="715" y="104"/>
                </a:lnTo>
                <a:lnTo>
                  <a:pt x="675" y="160"/>
                </a:lnTo>
                <a:lnTo>
                  <a:pt x="660" y="155"/>
                </a:lnTo>
                <a:lnTo>
                  <a:pt x="606" y="170"/>
                </a:lnTo>
                <a:lnTo>
                  <a:pt x="606" y="152"/>
                </a:lnTo>
                <a:lnTo>
                  <a:pt x="660" y="134"/>
                </a:lnTo>
                <a:lnTo>
                  <a:pt x="610" y="127"/>
                </a:lnTo>
                <a:lnTo>
                  <a:pt x="666" y="111"/>
                </a:lnTo>
                <a:lnTo>
                  <a:pt x="687" y="120"/>
                </a:lnTo>
                <a:lnTo>
                  <a:pt x="698" y="58"/>
                </a:lnTo>
                <a:lnTo>
                  <a:pt x="684" y="44"/>
                </a:lnTo>
                <a:lnTo>
                  <a:pt x="618" y="69"/>
                </a:lnTo>
                <a:lnTo>
                  <a:pt x="620" y="32"/>
                </a:lnTo>
                <a:lnTo>
                  <a:pt x="647" y="41"/>
                </a:lnTo>
                <a:lnTo>
                  <a:pt x="684" y="14"/>
                </a:lnTo>
                <a:lnTo>
                  <a:pt x="664" y="0"/>
                </a:lnTo>
                <a:lnTo>
                  <a:pt x="447" y="49"/>
                </a:lnTo>
                <a:lnTo>
                  <a:pt x="182" y="103"/>
                </a:lnTo>
                <a:lnTo>
                  <a:pt x="60" y="233"/>
                </a:lnTo>
                <a:lnTo>
                  <a:pt x="25" y="235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3" name="Freeform 54"/>
          <p:cNvSpPr>
            <a:spLocks/>
          </p:cNvSpPr>
          <p:nvPr/>
        </p:nvSpPr>
        <p:spPr bwMode="auto">
          <a:xfrm>
            <a:off x="7200304" y="2732485"/>
            <a:ext cx="1071563" cy="678656"/>
          </a:xfrm>
          <a:custGeom>
            <a:avLst/>
            <a:gdLst>
              <a:gd name="T0" fmla="*/ 2147483646 w 635"/>
              <a:gd name="T1" fmla="*/ 2147483646 h 395"/>
              <a:gd name="T2" fmla="*/ 2147483646 w 635"/>
              <a:gd name="T3" fmla="*/ 2147483646 h 395"/>
              <a:gd name="T4" fmla="*/ 2147483646 w 635"/>
              <a:gd name="T5" fmla="*/ 2147483646 h 395"/>
              <a:gd name="T6" fmla="*/ 2147483646 w 635"/>
              <a:gd name="T7" fmla="*/ 2147483646 h 395"/>
              <a:gd name="T8" fmla="*/ 2147483646 w 635"/>
              <a:gd name="T9" fmla="*/ 2147483646 h 395"/>
              <a:gd name="T10" fmla="*/ 0 w 635"/>
              <a:gd name="T11" fmla="*/ 2147483646 h 395"/>
              <a:gd name="T12" fmla="*/ 2147483646 w 635"/>
              <a:gd name="T13" fmla="*/ 2147483646 h 395"/>
              <a:gd name="T14" fmla="*/ 2147483646 w 635"/>
              <a:gd name="T15" fmla="*/ 2147483646 h 395"/>
              <a:gd name="T16" fmla="*/ 2147483646 w 635"/>
              <a:gd name="T17" fmla="*/ 2147483646 h 395"/>
              <a:gd name="T18" fmla="*/ 2147483646 w 635"/>
              <a:gd name="T19" fmla="*/ 2147483646 h 395"/>
              <a:gd name="T20" fmla="*/ 2147483646 w 635"/>
              <a:gd name="T21" fmla="*/ 2147483646 h 395"/>
              <a:gd name="T22" fmla="*/ 2147483646 w 635"/>
              <a:gd name="T23" fmla="*/ 2147483646 h 395"/>
              <a:gd name="T24" fmla="*/ 2147483646 w 635"/>
              <a:gd name="T25" fmla="*/ 2147483646 h 395"/>
              <a:gd name="T26" fmla="*/ 2147483646 w 635"/>
              <a:gd name="T27" fmla="*/ 2147483646 h 395"/>
              <a:gd name="T28" fmla="*/ 2147483646 w 635"/>
              <a:gd name="T29" fmla="*/ 2147483646 h 395"/>
              <a:gd name="T30" fmla="*/ 2147483646 w 635"/>
              <a:gd name="T31" fmla="*/ 2147483646 h 395"/>
              <a:gd name="T32" fmla="*/ 2147483646 w 635"/>
              <a:gd name="T33" fmla="*/ 2147483646 h 395"/>
              <a:gd name="T34" fmla="*/ 2147483646 w 635"/>
              <a:gd name="T35" fmla="*/ 0 h 395"/>
              <a:gd name="T36" fmla="*/ 2147483646 w 635"/>
              <a:gd name="T37" fmla="*/ 2147483646 h 395"/>
              <a:gd name="T38" fmla="*/ 2147483646 w 635"/>
              <a:gd name="T39" fmla="*/ 2147483646 h 395"/>
              <a:gd name="T40" fmla="*/ 2147483646 w 635"/>
              <a:gd name="T41" fmla="*/ 2147483646 h 395"/>
              <a:gd name="T42" fmla="*/ 2147483646 w 635"/>
              <a:gd name="T43" fmla="*/ 2147483646 h 395"/>
              <a:gd name="T44" fmla="*/ 2147483646 w 635"/>
              <a:gd name="T45" fmla="*/ 2147483646 h 395"/>
              <a:gd name="T46" fmla="*/ 2147483646 w 635"/>
              <a:gd name="T47" fmla="*/ 2147483646 h 395"/>
              <a:gd name="T48" fmla="*/ 2147483646 w 635"/>
              <a:gd name="T49" fmla="*/ 2147483646 h 39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5"/>
              <a:gd name="T76" fmla="*/ 0 h 395"/>
              <a:gd name="T77" fmla="*/ 635 w 635"/>
              <a:gd name="T78" fmla="*/ 395 h 39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5" h="395">
                <a:moveTo>
                  <a:pt x="105" y="277"/>
                </a:moveTo>
                <a:lnTo>
                  <a:pt x="87" y="317"/>
                </a:lnTo>
                <a:lnTo>
                  <a:pt x="60" y="327"/>
                </a:lnTo>
                <a:lnTo>
                  <a:pt x="59" y="354"/>
                </a:lnTo>
                <a:lnTo>
                  <a:pt x="4" y="374"/>
                </a:lnTo>
                <a:lnTo>
                  <a:pt x="0" y="395"/>
                </a:lnTo>
                <a:lnTo>
                  <a:pt x="151" y="369"/>
                </a:lnTo>
                <a:lnTo>
                  <a:pt x="425" y="312"/>
                </a:lnTo>
                <a:lnTo>
                  <a:pt x="635" y="261"/>
                </a:lnTo>
                <a:lnTo>
                  <a:pt x="635" y="221"/>
                </a:lnTo>
                <a:lnTo>
                  <a:pt x="612" y="209"/>
                </a:lnTo>
                <a:lnTo>
                  <a:pt x="594" y="229"/>
                </a:lnTo>
                <a:lnTo>
                  <a:pt x="583" y="175"/>
                </a:lnTo>
                <a:lnTo>
                  <a:pt x="594" y="128"/>
                </a:lnTo>
                <a:lnTo>
                  <a:pt x="515" y="92"/>
                </a:lnTo>
                <a:lnTo>
                  <a:pt x="462" y="102"/>
                </a:lnTo>
                <a:lnTo>
                  <a:pt x="460" y="28"/>
                </a:lnTo>
                <a:lnTo>
                  <a:pt x="405" y="0"/>
                </a:lnTo>
                <a:lnTo>
                  <a:pt x="363" y="17"/>
                </a:lnTo>
                <a:lnTo>
                  <a:pt x="336" y="86"/>
                </a:lnTo>
                <a:lnTo>
                  <a:pt x="286" y="114"/>
                </a:lnTo>
                <a:lnTo>
                  <a:pt x="266" y="223"/>
                </a:lnTo>
                <a:lnTo>
                  <a:pt x="186" y="277"/>
                </a:lnTo>
                <a:lnTo>
                  <a:pt x="122" y="298"/>
                </a:lnTo>
                <a:lnTo>
                  <a:pt x="105" y="277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4" name="Freeform 55"/>
          <p:cNvSpPr>
            <a:spLocks/>
          </p:cNvSpPr>
          <p:nvPr/>
        </p:nvSpPr>
        <p:spPr bwMode="auto">
          <a:xfrm>
            <a:off x="7276207" y="2598540"/>
            <a:ext cx="607219" cy="645914"/>
          </a:xfrm>
          <a:custGeom>
            <a:avLst/>
            <a:gdLst>
              <a:gd name="T0" fmla="*/ 2147483646 w 360"/>
              <a:gd name="T1" fmla="*/ 2147483646 h 376"/>
              <a:gd name="T2" fmla="*/ 2147483646 w 360"/>
              <a:gd name="T3" fmla="*/ 2147483646 h 376"/>
              <a:gd name="T4" fmla="*/ 0 w 360"/>
              <a:gd name="T5" fmla="*/ 2147483646 h 376"/>
              <a:gd name="T6" fmla="*/ 2147483646 w 360"/>
              <a:gd name="T7" fmla="*/ 2147483646 h 376"/>
              <a:gd name="T8" fmla="*/ 2147483646 w 360"/>
              <a:gd name="T9" fmla="*/ 2147483646 h 376"/>
              <a:gd name="T10" fmla="*/ 2147483646 w 360"/>
              <a:gd name="T11" fmla="*/ 2147483646 h 376"/>
              <a:gd name="T12" fmla="*/ 2147483646 w 360"/>
              <a:gd name="T13" fmla="*/ 2147483646 h 376"/>
              <a:gd name="T14" fmla="*/ 2147483646 w 360"/>
              <a:gd name="T15" fmla="*/ 2147483646 h 376"/>
              <a:gd name="T16" fmla="*/ 2147483646 w 360"/>
              <a:gd name="T17" fmla="*/ 2147483646 h 376"/>
              <a:gd name="T18" fmla="*/ 2147483646 w 360"/>
              <a:gd name="T19" fmla="*/ 2147483646 h 376"/>
              <a:gd name="T20" fmla="*/ 2147483646 w 360"/>
              <a:gd name="T21" fmla="*/ 2147483646 h 376"/>
              <a:gd name="T22" fmla="*/ 2147483646 w 360"/>
              <a:gd name="T23" fmla="*/ 2147483646 h 376"/>
              <a:gd name="T24" fmla="*/ 2147483646 w 360"/>
              <a:gd name="T25" fmla="*/ 2147483646 h 376"/>
              <a:gd name="T26" fmla="*/ 2147483646 w 360"/>
              <a:gd name="T27" fmla="*/ 2147483646 h 376"/>
              <a:gd name="T28" fmla="*/ 2147483646 w 360"/>
              <a:gd name="T29" fmla="*/ 2147483646 h 376"/>
              <a:gd name="T30" fmla="*/ 2147483646 w 360"/>
              <a:gd name="T31" fmla="*/ 2147483646 h 376"/>
              <a:gd name="T32" fmla="*/ 2147483646 w 360"/>
              <a:gd name="T33" fmla="*/ 0 h 376"/>
              <a:gd name="T34" fmla="*/ 2147483646 w 360"/>
              <a:gd name="T35" fmla="*/ 2147483646 h 376"/>
              <a:gd name="T36" fmla="*/ 2147483646 w 360"/>
              <a:gd name="T37" fmla="*/ 2147483646 h 376"/>
              <a:gd name="T38" fmla="*/ 2147483646 w 360"/>
              <a:gd name="T39" fmla="*/ 2147483646 h 376"/>
              <a:gd name="T40" fmla="*/ 2147483646 w 360"/>
              <a:gd name="T41" fmla="*/ 2147483646 h 3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0"/>
              <a:gd name="T64" fmla="*/ 0 h 376"/>
              <a:gd name="T65" fmla="*/ 360 w 360"/>
              <a:gd name="T66" fmla="*/ 376 h 3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0" h="376">
                <a:moveTo>
                  <a:pt x="37" y="196"/>
                </a:moveTo>
                <a:lnTo>
                  <a:pt x="9" y="189"/>
                </a:lnTo>
                <a:lnTo>
                  <a:pt x="0" y="249"/>
                </a:lnTo>
                <a:lnTo>
                  <a:pt x="9" y="312"/>
                </a:lnTo>
                <a:lnTo>
                  <a:pt x="62" y="355"/>
                </a:lnTo>
                <a:lnTo>
                  <a:pt x="74" y="376"/>
                </a:lnTo>
                <a:lnTo>
                  <a:pt x="140" y="355"/>
                </a:lnTo>
                <a:lnTo>
                  <a:pt x="218" y="304"/>
                </a:lnTo>
                <a:lnTo>
                  <a:pt x="241" y="193"/>
                </a:lnTo>
                <a:lnTo>
                  <a:pt x="292" y="164"/>
                </a:lnTo>
                <a:lnTo>
                  <a:pt x="320" y="97"/>
                </a:lnTo>
                <a:lnTo>
                  <a:pt x="360" y="78"/>
                </a:lnTo>
                <a:lnTo>
                  <a:pt x="307" y="69"/>
                </a:lnTo>
                <a:lnTo>
                  <a:pt x="217" y="118"/>
                </a:lnTo>
                <a:lnTo>
                  <a:pt x="203" y="70"/>
                </a:lnTo>
                <a:lnTo>
                  <a:pt x="125" y="75"/>
                </a:lnTo>
                <a:lnTo>
                  <a:pt x="106" y="0"/>
                </a:lnTo>
                <a:lnTo>
                  <a:pt x="86" y="20"/>
                </a:lnTo>
                <a:lnTo>
                  <a:pt x="92" y="127"/>
                </a:lnTo>
                <a:lnTo>
                  <a:pt x="57" y="136"/>
                </a:lnTo>
                <a:lnTo>
                  <a:pt x="37" y="196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5" name="Freeform 56"/>
          <p:cNvSpPr>
            <a:spLocks/>
          </p:cNvSpPr>
          <p:nvPr/>
        </p:nvSpPr>
        <p:spPr bwMode="auto">
          <a:xfrm>
            <a:off x="8140899" y="2608958"/>
            <a:ext cx="169664" cy="217289"/>
          </a:xfrm>
          <a:custGeom>
            <a:avLst/>
            <a:gdLst>
              <a:gd name="T0" fmla="*/ 0 w 101"/>
              <a:gd name="T1" fmla="*/ 2147483646 h 126"/>
              <a:gd name="T2" fmla="*/ 2147483646 w 101"/>
              <a:gd name="T3" fmla="*/ 0 h 126"/>
              <a:gd name="T4" fmla="*/ 2147483646 w 101"/>
              <a:gd name="T5" fmla="*/ 2147483646 h 126"/>
              <a:gd name="T6" fmla="*/ 2147483646 w 101"/>
              <a:gd name="T7" fmla="*/ 2147483646 h 126"/>
              <a:gd name="T8" fmla="*/ 2147483646 w 101"/>
              <a:gd name="T9" fmla="*/ 2147483646 h 126"/>
              <a:gd name="T10" fmla="*/ 2147483646 w 101"/>
              <a:gd name="T11" fmla="*/ 2147483646 h 126"/>
              <a:gd name="T12" fmla="*/ 2147483646 w 101"/>
              <a:gd name="T13" fmla="*/ 2147483646 h 126"/>
              <a:gd name="T14" fmla="*/ 0 w 101"/>
              <a:gd name="T15" fmla="*/ 2147483646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"/>
              <a:gd name="T25" fmla="*/ 0 h 126"/>
              <a:gd name="T26" fmla="*/ 101 w 10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" h="126">
                <a:moveTo>
                  <a:pt x="0" y="8"/>
                </a:moveTo>
                <a:lnTo>
                  <a:pt x="21" y="0"/>
                </a:lnTo>
                <a:lnTo>
                  <a:pt x="67" y="28"/>
                </a:lnTo>
                <a:lnTo>
                  <a:pt x="67" y="55"/>
                </a:lnTo>
                <a:lnTo>
                  <a:pt x="100" y="75"/>
                </a:lnTo>
                <a:lnTo>
                  <a:pt x="101" y="112"/>
                </a:lnTo>
                <a:lnTo>
                  <a:pt x="49" y="126"/>
                </a:lnTo>
                <a:lnTo>
                  <a:pt x="0" y="8"/>
                </a:lnTo>
                <a:close/>
              </a:path>
            </a:pathLst>
          </a:custGeom>
          <a:solidFill>
            <a:srgbClr val="33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6" name="Freeform 57"/>
          <p:cNvSpPr>
            <a:spLocks/>
          </p:cNvSpPr>
          <p:nvPr/>
        </p:nvSpPr>
        <p:spPr bwMode="auto">
          <a:xfrm>
            <a:off x="7405688" y="2171403"/>
            <a:ext cx="821531" cy="549175"/>
          </a:xfrm>
          <a:custGeom>
            <a:avLst/>
            <a:gdLst>
              <a:gd name="T0" fmla="*/ 2147483646 w 487"/>
              <a:gd name="T1" fmla="*/ 2147483646 h 320"/>
              <a:gd name="T2" fmla="*/ 0 w 487"/>
              <a:gd name="T3" fmla="*/ 2147483646 h 320"/>
              <a:gd name="T4" fmla="*/ 2147483646 w 487"/>
              <a:gd name="T5" fmla="*/ 2147483646 h 320"/>
              <a:gd name="T6" fmla="*/ 2147483646 w 487"/>
              <a:gd name="T7" fmla="*/ 2147483646 h 320"/>
              <a:gd name="T8" fmla="*/ 2147483646 w 487"/>
              <a:gd name="T9" fmla="*/ 2147483646 h 320"/>
              <a:gd name="T10" fmla="*/ 2147483646 w 487"/>
              <a:gd name="T11" fmla="*/ 2147483646 h 320"/>
              <a:gd name="T12" fmla="*/ 2147483646 w 487"/>
              <a:gd name="T13" fmla="*/ 2147483646 h 320"/>
              <a:gd name="T14" fmla="*/ 2147483646 w 487"/>
              <a:gd name="T15" fmla="*/ 2147483646 h 320"/>
              <a:gd name="T16" fmla="*/ 2147483646 w 487"/>
              <a:gd name="T17" fmla="*/ 2147483646 h 320"/>
              <a:gd name="T18" fmla="*/ 2147483646 w 487"/>
              <a:gd name="T19" fmla="*/ 2147483646 h 320"/>
              <a:gd name="T20" fmla="*/ 2147483646 w 487"/>
              <a:gd name="T21" fmla="*/ 2147483646 h 320"/>
              <a:gd name="T22" fmla="*/ 2147483646 w 487"/>
              <a:gd name="T23" fmla="*/ 2147483646 h 320"/>
              <a:gd name="T24" fmla="*/ 2147483646 w 487"/>
              <a:gd name="T25" fmla="*/ 0 h 320"/>
              <a:gd name="T26" fmla="*/ 2147483646 w 487"/>
              <a:gd name="T27" fmla="*/ 2147483646 h 320"/>
              <a:gd name="T28" fmla="*/ 2147483646 w 487"/>
              <a:gd name="T29" fmla="*/ 2147483646 h 3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7"/>
              <a:gd name="T46" fmla="*/ 0 h 320"/>
              <a:gd name="T47" fmla="*/ 487 w 487"/>
              <a:gd name="T48" fmla="*/ 320 h 3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7" h="320">
                <a:moveTo>
                  <a:pt x="45" y="47"/>
                </a:moveTo>
                <a:lnTo>
                  <a:pt x="0" y="90"/>
                </a:lnTo>
                <a:lnTo>
                  <a:pt x="25" y="245"/>
                </a:lnTo>
                <a:lnTo>
                  <a:pt x="45" y="320"/>
                </a:lnTo>
                <a:lnTo>
                  <a:pt x="128" y="314"/>
                </a:lnTo>
                <a:lnTo>
                  <a:pt x="435" y="256"/>
                </a:lnTo>
                <a:lnTo>
                  <a:pt x="456" y="246"/>
                </a:lnTo>
                <a:lnTo>
                  <a:pt x="487" y="174"/>
                </a:lnTo>
                <a:lnTo>
                  <a:pt x="441" y="134"/>
                </a:lnTo>
                <a:lnTo>
                  <a:pt x="466" y="42"/>
                </a:lnTo>
                <a:lnTo>
                  <a:pt x="430" y="33"/>
                </a:lnTo>
                <a:lnTo>
                  <a:pt x="430" y="10"/>
                </a:lnTo>
                <a:lnTo>
                  <a:pt x="415" y="0"/>
                </a:lnTo>
                <a:lnTo>
                  <a:pt x="58" y="67"/>
                </a:lnTo>
                <a:lnTo>
                  <a:pt x="45" y="47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7" name="Freeform 58"/>
          <p:cNvSpPr>
            <a:spLocks/>
          </p:cNvSpPr>
          <p:nvPr/>
        </p:nvSpPr>
        <p:spPr bwMode="auto">
          <a:xfrm>
            <a:off x="8155782" y="2247305"/>
            <a:ext cx="217289" cy="437555"/>
          </a:xfrm>
          <a:custGeom>
            <a:avLst/>
            <a:gdLst>
              <a:gd name="T0" fmla="*/ 2147483646 w 129"/>
              <a:gd name="T1" fmla="*/ 2147483646 h 255"/>
              <a:gd name="T2" fmla="*/ 2147483646 w 129"/>
              <a:gd name="T3" fmla="*/ 0 h 255"/>
              <a:gd name="T4" fmla="*/ 2147483646 w 129"/>
              <a:gd name="T5" fmla="*/ 2147483646 h 255"/>
              <a:gd name="T6" fmla="*/ 2147483646 w 129"/>
              <a:gd name="T7" fmla="*/ 2147483646 h 255"/>
              <a:gd name="T8" fmla="*/ 2147483646 w 129"/>
              <a:gd name="T9" fmla="*/ 2147483646 h 255"/>
              <a:gd name="T10" fmla="*/ 2147483646 w 129"/>
              <a:gd name="T11" fmla="*/ 2147483646 h 255"/>
              <a:gd name="T12" fmla="*/ 2147483646 w 129"/>
              <a:gd name="T13" fmla="*/ 2147483646 h 255"/>
              <a:gd name="T14" fmla="*/ 2147483646 w 129"/>
              <a:gd name="T15" fmla="*/ 2147483646 h 255"/>
              <a:gd name="T16" fmla="*/ 2147483646 w 129"/>
              <a:gd name="T17" fmla="*/ 2147483646 h 255"/>
              <a:gd name="T18" fmla="*/ 2147483646 w 129"/>
              <a:gd name="T19" fmla="*/ 2147483646 h 255"/>
              <a:gd name="T20" fmla="*/ 2147483646 w 129"/>
              <a:gd name="T21" fmla="*/ 2147483646 h 255"/>
              <a:gd name="T22" fmla="*/ 0 w 129"/>
              <a:gd name="T23" fmla="*/ 2147483646 h 255"/>
              <a:gd name="T24" fmla="*/ 2147483646 w 129"/>
              <a:gd name="T25" fmla="*/ 2147483646 h 2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"/>
              <a:gd name="T40" fmla="*/ 0 h 255"/>
              <a:gd name="T41" fmla="*/ 129 w 129"/>
              <a:gd name="T42" fmla="*/ 255 h 2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" h="255">
                <a:moveTo>
                  <a:pt x="23" y="2"/>
                </a:moveTo>
                <a:lnTo>
                  <a:pt x="54" y="0"/>
                </a:lnTo>
                <a:lnTo>
                  <a:pt x="115" y="39"/>
                </a:lnTo>
                <a:lnTo>
                  <a:pt x="106" y="69"/>
                </a:lnTo>
                <a:lnTo>
                  <a:pt x="128" y="89"/>
                </a:lnTo>
                <a:lnTo>
                  <a:pt x="129" y="209"/>
                </a:lnTo>
                <a:lnTo>
                  <a:pt x="108" y="255"/>
                </a:lnTo>
                <a:lnTo>
                  <a:pt x="83" y="239"/>
                </a:lnTo>
                <a:lnTo>
                  <a:pt x="57" y="237"/>
                </a:lnTo>
                <a:lnTo>
                  <a:pt x="12" y="212"/>
                </a:lnTo>
                <a:lnTo>
                  <a:pt x="46" y="137"/>
                </a:lnTo>
                <a:lnTo>
                  <a:pt x="0" y="97"/>
                </a:lnTo>
                <a:lnTo>
                  <a:pt x="23" y="2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8" name="Freeform 59"/>
          <p:cNvSpPr>
            <a:spLocks/>
          </p:cNvSpPr>
          <p:nvPr/>
        </p:nvSpPr>
        <p:spPr bwMode="auto">
          <a:xfrm>
            <a:off x="7480102" y="1564184"/>
            <a:ext cx="912317" cy="754558"/>
          </a:xfrm>
          <a:custGeom>
            <a:avLst/>
            <a:gdLst>
              <a:gd name="T0" fmla="*/ 2147483646 w 540"/>
              <a:gd name="T1" fmla="*/ 2147483646 h 440"/>
              <a:gd name="T2" fmla="*/ 2147483646 w 540"/>
              <a:gd name="T3" fmla="*/ 2147483646 h 440"/>
              <a:gd name="T4" fmla="*/ 2147483646 w 540"/>
              <a:gd name="T5" fmla="*/ 2147483646 h 440"/>
              <a:gd name="T6" fmla="*/ 2147483646 w 540"/>
              <a:gd name="T7" fmla="*/ 2147483646 h 440"/>
              <a:gd name="T8" fmla="*/ 2147483646 w 540"/>
              <a:gd name="T9" fmla="*/ 2147483646 h 440"/>
              <a:gd name="T10" fmla="*/ 2147483646 w 540"/>
              <a:gd name="T11" fmla="*/ 2147483646 h 440"/>
              <a:gd name="T12" fmla="*/ 2147483646 w 540"/>
              <a:gd name="T13" fmla="*/ 2147483646 h 440"/>
              <a:gd name="T14" fmla="*/ 2147483646 w 540"/>
              <a:gd name="T15" fmla="*/ 2147483646 h 440"/>
              <a:gd name="T16" fmla="*/ 2147483646 w 540"/>
              <a:gd name="T17" fmla="*/ 2147483646 h 440"/>
              <a:gd name="T18" fmla="*/ 2147483646 w 540"/>
              <a:gd name="T19" fmla="*/ 2147483646 h 440"/>
              <a:gd name="T20" fmla="*/ 2147483646 w 540"/>
              <a:gd name="T21" fmla="*/ 2147483646 h 440"/>
              <a:gd name="T22" fmla="*/ 2147483646 w 540"/>
              <a:gd name="T23" fmla="*/ 2147483646 h 440"/>
              <a:gd name="T24" fmla="*/ 2147483646 w 540"/>
              <a:gd name="T25" fmla="*/ 0 h 440"/>
              <a:gd name="T26" fmla="*/ 2147483646 w 540"/>
              <a:gd name="T27" fmla="*/ 2147483646 h 440"/>
              <a:gd name="T28" fmla="*/ 2147483646 w 540"/>
              <a:gd name="T29" fmla="*/ 2147483646 h 440"/>
              <a:gd name="T30" fmla="*/ 2147483646 w 540"/>
              <a:gd name="T31" fmla="*/ 2147483646 h 440"/>
              <a:gd name="T32" fmla="*/ 2147483646 w 540"/>
              <a:gd name="T33" fmla="*/ 2147483646 h 440"/>
              <a:gd name="T34" fmla="*/ 2147483646 w 540"/>
              <a:gd name="T35" fmla="*/ 2147483646 h 440"/>
              <a:gd name="T36" fmla="*/ 2147483646 w 540"/>
              <a:gd name="T37" fmla="*/ 2147483646 h 440"/>
              <a:gd name="T38" fmla="*/ 2147483646 w 540"/>
              <a:gd name="T39" fmla="*/ 2147483646 h 440"/>
              <a:gd name="T40" fmla="*/ 2147483646 w 540"/>
              <a:gd name="T41" fmla="*/ 2147483646 h 440"/>
              <a:gd name="T42" fmla="*/ 2147483646 w 540"/>
              <a:gd name="T43" fmla="*/ 2147483646 h 440"/>
              <a:gd name="T44" fmla="*/ 2147483646 w 540"/>
              <a:gd name="T45" fmla="*/ 2147483646 h 440"/>
              <a:gd name="T46" fmla="*/ 2147483646 w 540"/>
              <a:gd name="T47" fmla="*/ 2147483646 h 440"/>
              <a:gd name="T48" fmla="*/ 2147483646 w 540"/>
              <a:gd name="T49" fmla="*/ 2147483646 h 440"/>
              <a:gd name="T50" fmla="*/ 2147483646 w 540"/>
              <a:gd name="T51" fmla="*/ 2147483646 h 440"/>
              <a:gd name="T52" fmla="*/ 2147483646 w 540"/>
              <a:gd name="T53" fmla="*/ 2147483646 h 440"/>
              <a:gd name="T54" fmla="*/ 2147483646 w 540"/>
              <a:gd name="T55" fmla="*/ 2147483646 h 440"/>
              <a:gd name="T56" fmla="*/ 0 w 540"/>
              <a:gd name="T57" fmla="*/ 2147483646 h 440"/>
              <a:gd name="T58" fmla="*/ 2147483646 w 540"/>
              <a:gd name="T59" fmla="*/ 2147483646 h 440"/>
              <a:gd name="T60" fmla="*/ 2147483646 w 540"/>
              <a:gd name="T61" fmla="*/ 2147483646 h 4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0"/>
              <a:gd name="T94" fmla="*/ 0 h 440"/>
              <a:gd name="T95" fmla="*/ 540 w 540"/>
              <a:gd name="T96" fmla="*/ 440 h 44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0" h="440">
                <a:moveTo>
                  <a:pt x="42" y="295"/>
                </a:moveTo>
                <a:lnTo>
                  <a:pt x="93" y="269"/>
                </a:lnTo>
                <a:lnTo>
                  <a:pt x="162" y="263"/>
                </a:lnTo>
                <a:lnTo>
                  <a:pt x="179" y="240"/>
                </a:lnTo>
                <a:lnTo>
                  <a:pt x="203" y="237"/>
                </a:lnTo>
                <a:lnTo>
                  <a:pt x="217" y="212"/>
                </a:lnTo>
                <a:lnTo>
                  <a:pt x="240" y="203"/>
                </a:lnTo>
                <a:lnTo>
                  <a:pt x="229" y="157"/>
                </a:lnTo>
                <a:lnTo>
                  <a:pt x="216" y="145"/>
                </a:lnTo>
                <a:lnTo>
                  <a:pt x="245" y="108"/>
                </a:lnTo>
                <a:lnTo>
                  <a:pt x="263" y="108"/>
                </a:lnTo>
                <a:lnTo>
                  <a:pt x="326" y="29"/>
                </a:lnTo>
                <a:lnTo>
                  <a:pt x="423" y="0"/>
                </a:lnTo>
                <a:lnTo>
                  <a:pt x="434" y="74"/>
                </a:lnTo>
                <a:lnTo>
                  <a:pt x="438" y="71"/>
                </a:lnTo>
                <a:lnTo>
                  <a:pt x="461" y="97"/>
                </a:lnTo>
                <a:lnTo>
                  <a:pt x="463" y="172"/>
                </a:lnTo>
                <a:lnTo>
                  <a:pt x="492" y="234"/>
                </a:lnTo>
                <a:lnTo>
                  <a:pt x="503" y="314"/>
                </a:lnTo>
                <a:lnTo>
                  <a:pt x="506" y="383"/>
                </a:lnTo>
                <a:lnTo>
                  <a:pt x="540" y="406"/>
                </a:lnTo>
                <a:lnTo>
                  <a:pt x="515" y="440"/>
                </a:lnTo>
                <a:lnTo>
                  <a:pt x="452" y="400"/>
                </a:lnTo>
                <a:lnTo>
                  <a:pt x="420" y="403"/>
                </a:lnTo>
                <a:lnTo>
                  <a:pt x="388" y="394"/>
                </a:lnTo>
                <a:lnTo>
                  <a:pt x="389" y="371"/>
                </a:lnTo>
                <a:lnTo>
                  <a:pt x="369" y="363"/>
                </a:lnTo>
                <a:lnTo>
                  <a:pt x="16" y="431"/>
                </a:lnTo>
                <a:lnTo>
                  <a:pt x="0" y="411"/>
                </a:lnTo>
                <a:lnTo>
                  <a:pt x="54" y="332"/>
                </a:lnTo>
                <a:lnTo>
                  <a:pt x="42" y="295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9" name="Freeform 60"/>
          <p:cNvSpPr>
            <a:spLocks/>
          </p:cNvSpPr>
          <p:nvPr/>
        </p:nvSpPr>
        <p:spPr bwMode="auto">
          <a:xfrm>
            <a:off x="8190012" y="1522513"/>
            <a:ext cx="241102" cy="453925"/>
          </a:xfrm>
          <a:custGeom>
            <a:avLst/>
            <a:gdLst>
              <a:gd name="T0" fmla="*/ 0 w 143"/>
              <a:gd name="T1" fmla="*/ 2147483646 h 264"/>
              <a:gd name="T2" fmla="*/ 2147483646 w 143"/>
              <a:gd name="T3" fmla="*/ 0 h 264"/>
              <a:gd name="T4" fmla="*/ 2147483646 w 143"/>
              <a:gd name="T5" fmla="*/ 2147483646 h 264"/>
              <a:gd name="T6" fmla="*/ 2147483646 w 143"/>
              <a:gd name="T7" fmla="*/ 2147483646 h 264"/>
              <a:gd name="T8" fmla="*/ 2147483646 w 143"/>
              <a:gd name="T9" fmla="*/ 2147483646 h 264"/>
              <a:gd name="T10" fmla="*/ 2147483646 w 143"/>
              <a:gd name="T11" fmla="*/ 2147483646 h 264"/>
              <a:gd name="T12" fmla="*/ 2147483646 w 143"/>
              <a:gd name="T13" fmla="*/ 2147483646 h 264"/>
              <a:gd name="T14" fmla="*/ 2147483646 w 143"/>
              <a:gd name="T15" fmla="*/ 2147483646 h 264"/>
              <a:gd name="T16" fmla="*/ 2147483646 w 143"/>
              <a:gd name="T17" fmla="*/ 2147483646 h 264"/>
              <a:gd name="T18" fmla="*/ 0 w 143"/>
              <a:gd name="T19" fmla="*/ 2147483646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"/>
              <a:gd name="T31" fmla="*/ 0 h 264"/>
              <a:gd name="T32" fmla="*/ 143 w 143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" h="264">
                <a:moveTo>
                  <a:pt x="0" y="27"/>
                </a:moveTo>
                <a:lnTo>
                  <a:pt x="104" y="0"/>
                </a:lnTo>
                <a:lnTo>
                  <a:pt x="143" y="72"/>
                </a:lnTo>
                <a:lnTo>
                  <a:pt x="123" y="90"/>
                </a:lnTo>
                <a:lnTo>
                  <a:pt x="131" y="250"/>
                </a:lnTo>
                <a:lnTo>
                  <a:pt x="71" y="264"/>
                </a:lnTo>
                <a:lnTo>
                  <a:pt x="41" y="198"/>
                </a:lnTo>
                <a:lnTo>
                  <a:pt x="40" y="120"/>
                </a:lnTo>
                <a:lnTo>
                  <a:pt x="14" y="97"/>
                </a:lnTo>
                <a:lnTo>
                  <a:pt x="0" y="27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0" name="Freeform 61"/>
          <p:cNvSpPr>
            <a:spLocks/>
          </p:cNvSpPr>
          <p:nvPr/>
        </p:nvSpPr>
        <p:spPr bwMode="auto">
          <a:xfrm>
            <a:off x="8306098" y="1876723"/>
            <a:ext cx="513457" cy="236636"/>
          </a:xfrm>
          <a:custGeom>
            <a:avLst/>
            <a:gdLst>
              <a:gd name="T0" fmla="*/ 0 w 304"/>
              <a:gd name="T1" fmla="*/ 2147483646 h 138"/>
              <a:gd name="T2" fmla="*/ 2147483646 w 304"/>
              <a:gd name="T3" fmla="*/ 2147483646 h 138"/>
              <a:gd name="T4" fmla="*/ 2147483646 w 304"/>
              <a:gd name="T5" fmla="*/ 2147483646 h 138"/>
              <a:gd name="T6" fmla="*/ 2147483646 w 304"/>
              <a:gd name="T7" fmla="*/ 0 h 138"/>
              <a:gd name="T8" fmla="*/ 2147483646 w 304"/>
              <a:gd name="T9" fmla="*/ 2147483646 h 138"/>
              <a:gd name="T10" fmla="*/ 2147483646 w 304"/>
              <a:gd name="T11" fmla="*/ 2147483646 h 138"/>
              <a:gd name="T12" fmla="*/ 2147483646 w 304"/>
              <a:gd name="T13" fmla="*/ 2147483646 h 138"/>
              <a:gd name="T14" fmla="*/ 2147483646 w 304"/>
              <a:gd name="T15" fmla="*/ 2147483646 h 138"/>
              <a:gd name="T16" fmla="*/ 2147483646 w 304"/>
              <a:gd name="T17" fmla="*/ 2147483646 h 138"/>
              <a:gd name="T18" fmla="*/ 2147483646 w 304"/>
              <a:gd name="T19" fmla="*/ 2147483646 h 138"/>
              <a:gd name="T20" fmla="*/ 2147483646 w 304"/>
              <a:gd name="T21" fmla="*/ 2147483646 h 138"/>
              <a:gd name="T22" fmla="*/ 2147483646 w 304"/>
              <a:gd name="T23" fmla="*/ 2147483646 h 138"/>
              <a:gd name="T24" fmla="*/ 2147483646 w 304"/>
              <a:gd name="T25" fmla="*/ 2147483646 h 138"/>
              <a:gd name="T26" fmla="*/ 2147483646 w 304"/>
              <a:gd name="T27" fmla="*/ 2147483646 h 138"/>
              <a:gd name="T28" fmla="*/ 2147483646 w 304"/>
              <a:gd name="T29" fmla="*/ 2147483646 h 138"/>
              <a:gd name="T30" fmla="*/ 2147483646 w 304"/>
              <a:gd name="T31" fmla="*/ 2147483646 h 138"/>
              <a:gd name="T32" fmla="*/ 2147483646 w 304"/>
              <a:gd name="T33" fmla="*/ 2147483646 h 138"/>
              <a:gd name="T34" fmla="*/ 2147483646 w 304"/>
              <a:gd name="T35" fmla="*/ 2147483646 h 138"/>
              <a:gd name="T36" fmla="*/ 2147483646 w 304"/>
              <a:gd name="T37" fmla="*/ 2147483646 h 138"/>
              <a:gd name="T38" fmla="*/ 0 w 304"/>
              <a:gd name="T39" fmla="*/ 2147483646 h 1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4"/>
              <a:gd name="T61" fmla="*/ 0 h 138"/>
              <a:gd name="T62" fmla="*/ 304 w 304"/>
              <a:gd name="T63" fmla="*/ 138 h 1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4" h="138">
                <a:moveTo>
                  <a:pt x="0" y="55"/>
                </a:moveTo>
                <a:lnTo>
                  <a:pt x="155" y="17"/>
                </a:lnTo>
                <a:lnTo>
                  <a:pt x="174" y="18"/>
                </a:lnTo>
                <a:lnTo>
                  <a:pt x="192" y="0"/>
                </a:lnTo>
                <a:lnTo>
                  <a:pt x="208" y="9"/>
                </a:lnTo>
                <a:lnTo>
                  <a:pt x="189" y="49"/>
                </a:lnTo>
                <a:lnTo>
                  <a:pt x="221" y="46"/>
                </a:lnTo>
                <a:lnTo>
                  <a:pt x="240" y="76"/>
                </a:lnTo>
                <a:lnTo>
                  <a:pt x="261" y="80"/>
                </a:lnTo>
                <a:lnTo>
                  <a:pt x="277" y="75"/>
                </a:lnTo>
                <a:lnTo>
                  <a:pt x="277" y="58"/>
                </a:lnTo>
                <a:lnTo>
                  <a:pt x="251" y="37"/>
                </a:lnTo>
                <a:lnTo>
                  <a:pt x="271" y="35"/>
                </a:lnTo>
                <a:lnTo>
                  <a:pt x="304" y="81"/>
                </a:lnTo>
                <a:lnTo>
                  <a:pt x="272" y="109"/>
                </a:lnTo>
                <a:lnTo>
                  <a:pt x="235" y="95"/>
                </a:lnTo>
                <a:lnTo>
                  <a:pt x="212" y="129"/>
                </a:lnTo>
                <a:lnTo>
                  <a:pt x="166" y="95"/>
                </a:lnTo>
                <a:lnTo>
                  <a:pt x="12" y="138"/>
                </a:lnTo>
                <a:lnTo>
                  <a:pt x="0" y="55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1" name="Freeform 62"/>
          <p:cNvSpPr>
            <a:spLocks/>
          </p:cNvSpPr>
          <p:nvPr/>
        </p:nvSpPr>
        <p:spPr bwMode="auto">
          <a:xfrm>
            <a:off x="8329911" y="2068711"/>
            <a:ext cx="266402" cy="209848"/>
          </a:xfrm>
          <a:custGeom>
            <a:avLst/>
            <a:gdLst>
              <a:gd name="T0" fmla="*/ 0 w 158"/>
              <a:gd name="T1" fmla="*/ 2147483646 h 122"/>
              <a:gd name="T2" fmla="*/ 2147483646 w 158"/>
              <a:gd name="T3" fmla="*/ 0 h 122"/>
              <a:gd name="T4" fmla="*/ 2147483646 w 158"/>
              <a:gd name="T5" fmla="*/ 2147483646 h 122"/>
              <a:gd name="T6" fmla="*/ 2147483646 w 158"/>
              <a:gd name="T7" fmla="*/ 2147483646 h 122"/>
              <a:gd name="T8" fmla="*/ 2147483646 w 158"/>
              <a:gd name="T9" fmla="*/ 2147483646 h 122"/>
              <a:gd name="T10" fmla="*/ 2147483646 w 158"/>
              <a:gd name="T11" fmla="*/ 2147483646 h 122"/>
              <a:gd name="T12" fmla="*/ 2147483646 w 158"/>
              <a:gd name="T13" fmla="*/ 2147483646 h 122"/>
              <a:gd name="T14" fmla="*/ 0 w 158"/>
              <a:gd name="T15" fmla="*/ 2147483646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"/>
              <a:gd name="T25" fmla="*/ 0 h 122"/>
              <a:gd name="T26" fmla="*/ 158 w 15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" h="122">
                <a:moveTo>
                  <a:pt x="0" y="31"/>
                </a:moveTo>
                <a:lnTo>
                  <a:pt x="121" y="0"/>
                </a:lnTo>
                <a:lnTo>
                  <a:pt x="158" y="55"/>
                </a:lnTo>
                <a:lnTo>
                  <a:pt x="137" y="80"/>
                </a:lnTo>
                <a:lnTo>
                  <a:pt x="98" y="71"/>
                </a:lnTo>
                <a:lnTo>
                  <a:pt x="38" y="122"/>
                </a:lnTo>
                <a:lnTo>
                  <a:pt x="6" y="95"/>
                </a:lnTo>
                <a:lnTo>
                  <a:pt x="0" y="31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2" name="Freeform 63"/>
          <p:cNvSpPr>
            <a:spLocks/>
          </p:cNvSpPr>
          <p:nvPr/>
        </p:nvSpPr>
        <p:spPr bwMode="auto">
          <a:xfrm>
            <a:off x="8368606" y="2198192"/>
            <a:ext cx="264914" cy="160734"/>
          </a:xfrm>
          <a:custGeom>
            <a:avLst/>
            <a:gdLst>
              <a:gd name="T0" fmla="*/ 0 w 157"/>
              <a:gd name="T1" fmla="*/ 2147483646 h 94"/>
              <a:gd name="T2" fmla="*/ 2147483646 w 157"/>
              <a:gd name="T3" fmla="*/ 2147483646 h 94"/>
              <a:gd name="T4" fmla="*/ 2147483646 w 157"/>
              <a:gd name="T5" fmla="*/ 0 h 94"/>
              <a:gd name="T6" fmla="*/ 2147483646 w 157"/>
              <a:gd name="T7" fmla="*/ 2147483646 h 94"/>
              <a:gd name="T8" fmla="*/ 2147483646 w 157"/>
              <a:gd name="T9" fmla="*/ 2147483646 h 94"/>
              <a:gd name="T10" fmla="*/ 2147483646 w 157"/>
              <a:gd name="T11" fmla="*/ 2147483646 h 94"/>
              <a:gd name="T12" fmla="*/ 2147483646 w 157"/>
              <a:gd name="T13" fmla="*/ 2147483646 h 94"/>
              <a:gd name="T14" fmla="*/ 0 w 157"/>
              <a:gd name="T15" fmla="*/ 2147483646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4"/>
              <a:gd name="T26" fmla="*/ 157 w 157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4">
                <a:moveTo>
                  <a:pt x="0" y="69"/>
                </a:moveTo>
                <a:lnTo>
                  <a:pt x="65" y="39"/>
                </a:lnTo>
                <a:lnTo>
                  <a:pt x="128" y="0"/>
                </a:lnTo>
                <a:lnTo>
                  <a:pt x="138" y="2"/>
                </a:lnTo>
                <a:lnTo>
                  <a:pt x="157" y="3"/>
                </a:lnTo>
                <a:lnTo>
                  <a:pt x="95" y="52"/>
                </a:lnTo>
                <a:lnTo>
                  <a:pt x="18" y="94"/>
                </a:lnTo>
                <a:lnTo>
                  <a:pt x="0" y="69"/>
                </a:lnTo>
                <a:close/>
              </a:path>
            </a:pathLst>
          </a:custGeom>
          <a:solidFill>
            <a:srgbClr val="33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3" name="Freeform 64"/>
          <p:cNvSpPr>
            <a:spLocks/>
          </p:cNvSpPr>
          <p:nvPr/>
        </p:nvSpPr>
        <p:spPr bwMode="auto">
          <a:xfrm>
            <a:off x="8358188" y="1428750"/>
            <a:ext cx="282773" cy="510481"/>
          </a:xfrm>
          <a:custGeom>
            <a:avLst/>
            <a:gdLst>
              <a:gd name="T0" fmla="*/ 2147483646 w 168"/>
              <a:gd name="T1" fmla="*/ 0 h 298"/>
              <a:gd name="T2" fmla="*/ 0 w 168"/>
              <a:gd name="T3" fmla="*/ 2147483646 h 298"/>
              <a:gd name="T4" fmla="*/ 2147483646 w 168"/>
              <a:gd name="T5" fmla="*/ 2147483646 h 298"/>
              <a:gd name="T6" fmla="*/ 2147483646 w 168"/>
              <a:gd name="T7" fmla="*/ 2147483646 h 298"/>
              <a:gd name="T8" fmla="*/ 2147483646 w 168"/>
              <a:gd name="T9" fmla="*/ 2147483646 h 298"/>
              <a:gd name="T10" fmla="*/ 2147483646 w 168"/>
              <a:gd name="T11" fmla="*/ 2147483646 h 298"/>
              <a:gd name="T12" fmla="*/ 2147483646 w 168"/>
              <a:gd name="T13" fmla="*/ 2147483646 h 298"/>
              <a:gd name="T14" fmla="*/ 2147483646 w 168"/>
              <a:gd name="T15" fmla="*/ 2147483646 h 298"/>
              <a:gd name="T16" fmla="*/ 2147483646 w 168"/>
              <a:gd name="T17" fmla="*/ 2147483646 h 298"/>
              <a:gd name="T18" fmla="*/ 2147483646 w 168"/>
              <a:gd name="T19" fmla="*/ 2147483646 h 298"/>
              <a:gd name="T20" fmla="*/ 2147483646 w 168"/>
              <a:gd name="T21" fmla="*/ 2147483646 h 298"/>
              <a:gd name="T22" fmla="*/ 2147483646 w 168"/>
              <a:gd name="T23" fmla="*/ 2147483646 h 298"/>
              <a:gd name="T24" fmla="*/ 2147483646 w 168"/>
              <a:gd name="T25" fmla="*/ 0 h 2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"/>
              <a:gd name="T40" fmla="*/ 0 h 298"/>
              <a:gd name="T41" fmla="*/ 168 w 168"/>
              <a:gd name="T42" fmla="*/ 298 h 2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" h="298">
                <a:moveTo>
                  <a:pt x="36" y="0"/>
                </a:moveTo>
                <a:lnTo>
                  <a:pt x="0" y="52"/>
                </a:lnTo>
                <a:lnTo>
                  <a:pt x="39" y="121"/>
                </a:lnTo>
                <a:lnTo>
                  <a:pt x="16" y="140"/>
                </a:lnTo>
                <a:lnTo>
                  <a:pt x="25" y="298"/>
                </a:lnTo>
                <a:lnTo>
                  <a:pt x="119" y="275"/>
                </a:lnTo>
                <a:lnTo>
                  <a:pt x="143" y="275"/>
                </a:lnTo>
                <a:lnTo>
                  <a:pt x="157" y="258"/>
                </a:lnTo>
                <a:lnTo>
                  <a:pt x="157" y="229"/>
                </a:lnTo>
                <a:lnTo>
                  <a:pt x="168" y="211"/>
                </a:lnTo>
                <a:lnTo>
                  <a:pt x="116" y="187"/>
                </a:lnTo>
                <a:lnTo>
                  <a:pt x="48" y="14"/>
                </a:lnTo>
                <a:lnTo>
                  <a:pt x="36" y="0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4" name="Freeform 65"/>
          <p:cNvSpPr>
            <a:spLocks/>
          </p:cNvSpPr>
          <p:nvPr/>
        </p:nvSpPr>
        <p:spPr bwMode="auto">
          <a:xfrm>
            <a:off x="8529340" y="2035969"/>
            <a:ext cx="135433" cy="113109"/>
          </a:xfrm>
          <a:custGeom>
            <a:avLst/>
            <a:gdLst>
              <a:gd name="T0" fmla="*/ 0 w 80"/>
              <a:gd name="T1" fmla="*/ 2147483646 h 66"/>
              <a:gd name="T2" fmla="*/ 2147483646 w 80"/>
              <a:gd name="T3" fmla="*/ 0 h 66"/>
              <a:gd name="T4" fmla="*/ 2147483646 w 80"/>
              <a:gd name="T5" fmla="*/ 2147483646 h 66"/>
              <a:gd name="T6" fmla="*/ 2147483646 w 80"/>
              <a:gd name="T7" fmla="*/ 2147483646 h 66"/>
              <a:gd name="T8" fmla="*/ 2147483646 w 80"/>
              <a:gd name="T9" fmla="*/ 2147483646 h 66"/>
              <a:gd name="T10" fmla="*/ 2147483646 w 80"/>
              <a:gd name="T11" fmla="*/ 2147483646 h 66"/>
              <a:gd name="T12" fmla="*/ 0 w 80"/>
              <a:gd name="T13" fmla="*/ 2147483646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"/>
              <a:gd name="T22" fmla="*/ 0 h 66"/>
              <a:gd name="T23" fmla="*/ 80 w 80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" h="66">
                <a:moveTo>
                  <a:pt x="0" y="11"/>
                </a:moveTo>
                <a:lnTo>
                  <a:pt x="34" y="0"/>
                </a:lnTo>
                <a:lnTo>
                  <a:pt x="80" y="34"/>
                </a:lnTo>
                <a:lnTo>
                  <a:pt x="71" y="43"/>
                </a:lnTo>
                <a:lnTo>
                  <a:pt x="48" y="43"/>
                </a:lnTo>
                <a:lnTo>
                  <a:pt x="37" y="66"/>
                </a:lnTo>
                <a:lnTo>
                  <a:pt x="0" y="11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5" name="Freeform 66"/>
          <p:cNvSpPr>
            <a:spLocks/>
          </p:cNvSpPr>
          <p:nvPr/>
        </p:nvSpPr>
        <p:spPr bwMode="auto">
          <a:xfrm>
            <a:off x="8242102" y="2900661"/>
            <a:ext cx="72926" cy="127992"/>
          </a:xfrm>
          <a:custGeom>
            <a:avLst/>
            <a:gdLst>
              <a:gd name="T0" fmla="*/ 0 w 43"/>
              <a:gd name="T1" fmla="*/ 2147483646 h 74"/>
              <a:gd name="T2" fmla="*/ 2147483646 w 43"/>
              <a:gd name="T3" fmla="*/ 0 h 74"/>
              <a:gd name="T4" fmla="*/ 2147483646 w 43"/>
              <a:gd name="T5" fmla="*/ 2147483646 h 74"/>
              <a:gd name="T6" fmla="*/ 2147483646 w 43"/>
              <a:gd name="T7" fmla="*/ 2147483646 h 74"/>
              <a:gd name="T8" fmla="*/ 0 w 43"/>
              <a:gd name="T9" fmla="*/ 2147483646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74"/>
              <a:gd name="T17" fmla="*/ 43 w 43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74">
                <a:moveTo>
                  <a:pt x="0" y="7"/>
                </a:moveTo>
                <a:lnTo>
                  <a:pt x="43" y="0"/>
                </a:lnTo>
                <a:lnTo>
                  <a:pt x="18" y="74"/>
                </a:lnTo>
                <a:lnTo>
                  <a:pt x="1" y="73"/>
                </a:lnTo>
                <a:lnTo>
                  <a:pt x="0" y="7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6" name="Freeform 15"/>
          <p:cNvSpPr>
            <a:spLocks/>
          </p:cNvSpPr>
          <p:nvPr/>
        </p:nvSpPr>
        <p:spPr bwMode="auto">
          <a:xfrm>
            <a:off x="129481" y="141387"/>
            <a:ext cx="1567160" cy="1718964"/>
          </a:xfrm>
          <a:custGeom>
            <a:avLst/>
            <a:gdLst>
              <a:gd name="T0" fmla="*/ 2147483646 w 1619"/>
              <a:gd name="T1" fmla="*/ 2147483646 h 1582"/>
              <a:gd name="T2" fmla="*/ 2147483646 w 1619"/>
              <a:gd name="T3" fmla="*/ 0 h 1582"/>
              <a:gd name="T4" fmla="*/ 2147483646 w 1619"/>
              <a:gd name="T5" fmla="*/ 2147483646 h 1582"/>
              <a:gd name="T6" fmla="*/ 2147483646 w 1619"/>
              <a:gd name="T7" fmla="*/ 2147483646 h 1582"/>
              <a:gd name="T8" fmla="*/ 2147483646 w 1619"/>
              <a:gd name="T9" fmla="*/ 2147483646 h 1582"/>
              <a:gd name="T10" fmla="*/ 2147483646 w 1619"/>
              <a:gd name="T11" fmla="*/ 2147483646 h 1582"/>
              <a:gd name="T12" fmla="*/ 2147483646 w 1619"/>
              <a:gd name="T13" fmla="*/ 2147483646 h 1582"/>
              <a:gd name="T14" fmla="*/ 2147483646 w 1619"/>
              <a:gd name="T15" fmla="*/ 2147483646 h 1582"/>
              <a:gd name="T16" fmla="*/ 2147483646 w 1619"/>
              <a:gd name="T17" fmla="*/ 2147483646 h 1582"/>
              <a:gd name="T18" fmla="*/ 2147483646 w 1619"/>
              <a:gd name="T19" fmla="*/ 2147483646 h 1582"/>
              <a:gd name="T20" fmla="*/ 2147483646 w 1619"/>
              <a:gd name="T21" fmla="*/ 2147483646 h 1582"/>
              <a:gd name="T22" fmla="*/ 2147483646 w 1619"/>
              <a:gd name="T23" fmla="*/ 2147483646 h 1582"/>
              <a:gd name="T24" fmla="*/ 2147483646 w 1619"/>
              <a:gd name="T25" fmla="*/ 2147483646 h 1582"/>
              <a:gd name="T26" fmla="*/ 2147483646 w 1619"/>
              <a:gd name="T27" fmla="*/ 2147483646 h 1582"/>
              <a:gd name="T28" fmla="*/ 2147483646 w 1619"/>
              <a:gd name="T29" fmla="*/ 2147483646 h 1582"/>
              <a:gd name="T30" fmla="*/ 2147483646 w 1619"/>
              <a:gd name="T31" fmla="*/ 2147483646 h 1582"/>
              <a:gd name="T32" fmla="*/ 2147483646 w 1619"/>
              <a:gd name="T33" fmla="*/ 2147483646 h 1582"/>
              <a:gd name="T34" fmla="*/ 2147483646 w 1619"/>
              <a:gd name="T35" fmla="*/ 2147483646 h 1582"/>
              <a:gd name="T36" fmla="*/ 2147483646 w 1619"/>
              <a:gd name="T37" fmla="*/ 2147483646 h 1582"/>
              <a:gd name="T38" fmla="*/ 2147483646 w 1619"/>
              <a:gd name="T39" fmla="*/ 2147483646 h 1582"/>
              <a:gd name="T40" fmla="*/ 2147483646 w 1619"/>
              <a:gd name="T41" fmla="*/ 2147483646 h 1582"/>
              <a:gd name="T42" fmla="*/ 2147483646 w 1619"/>
              <a:gd name="T43" fmla="*/ 2147483646 h 1582"/>
              <a:gd name="T44" fmla="*/ 0 w 1619"/>
              <a:gd name="T45" fmla="*/ 2147483646 h 1582"/>
              <a:gd name="T46" fmla="*/ 2147483646 w 1619"/>
              <a:gd name="T47" fmla="*/ 2147483646 h 1582"/>
              <a:gd name="T48" fmla="*/ 2147483646 w 1619"/>
              <a:gd name="T49" fmla="*/ 2147483646 h 1582"/>
              <a:gd name="T50" fmla="*/ 2147483646 w 1619"/>
              <a:gd name="T51" fmla="*/ 2147483646 h 1582"/>
              <a:gd name="T52" fmla="*/ 2147483646 w 1619"/>
              <a:gd name="T53" fmla="*/ 2147483646 h 1582"/>
              <a:gd name="T54" fmla="*/ 2147483646 w 1619"/>
              <a:gd name="T55" fmla="*/ 2147483646 h 1582"/>
              <a:gd name="T56" fmla="*/ 2147483646 w 1619"/>
              <a:gd name="T57" fmla="*/ 2147483646 h 1582"/>
              <a:gd name="T58" fmla="*/ 2147483646 w 1619"/>
              <a:gd name="T59" fmla="*/ 2147483646 h 1582"/>
              <a:gd name="T60" fmla="*/ 2147483646 w 1619"/>
              <a:gd name="T61" fmla="*/ 2147483646 h 1582"/>
              <a:gd name="T62" fmla="*/ 2147483646 w 1619"/>
              <a:gd name="T63" fmla="*/ 2147483646 h 1582"/>
              <a:gd name="T64" fmla="*/ 2147483646 w 1619"/>
              <a:gd name="T65" fmla="*/ 2147483646 h 1582"/>
              <a:gd name="T66" fmla="*/ 2147483646 w 1619"/>
              <a:gd name="T67" fmla="*/ 2147483646 h 1582"/>
              <a:gd name="T68" fmla="*/ 2147483646 w 1619"/>
              <a:gd name="T69" fmla="*/ 2147483646 h 1582"/>
              <a:gd name="T70" fmla="*/ 2147483646 w 1619"/>
              <a:gd name="T71" fmla="*/ 2147483646 h 1582"/>
              <a:gd name="T72" fmla="*/ 2147483646 w 1619"/>
              <a:gd name="T73" fmla="*/ 2147483646 h 1582"/>
              <a:gd name="T74" fmla="*/ 2147483646 w 1619"/>
              <a:gd name="T75" fmla="*/ 2147483646 h 1582"/>
              <a:gd name="T76" fmla="*/ 2147483646 w 1619"/>
              <a:gd name="T77" fmla="*/ 2147483646 h 1582"/>
              <a:gd name="T78" fmla="*/ 2147483646 w 1619"/>
              <a:gd name="T79" fmla="*/ 2147483646 h 1582"/>
              <a:gd name="T80" fmla="*/ 2147483646 w 1619"/>
              <a:gd name="T81" fmla="*/ 2147483646 h 1582"/>
              <a:gd name="T82" fmla="*/ 2147483646 w 1619"/>
              <a:gd name="T83" fmla="*/ 2147483646 h 15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19"/>
              <a:gd name="T127" fmla="*/ 0 h 1582"/>
              <a:gd name="T128" fmla="*/ 1619 w 1619"/>
              <a:gd name="T129" fmla="*/ 1582 h 15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19" h="1582">
                <a:moveTo>
                  <a:pt x="258" y="235"/>
                </a:moveTo>
                <a:lnTo>
                  <a:pt x="584" y="0"/>
                </a:lnTo>
                <a:lnTo>
                  <a:pt x="739" y="42"/>
                </a:lnTo>
                <a:lnTo>
                  <a:pt x="814" y="117"/>
                </a:lnTo>
                <a:lnTo>
                  <a:pt x="1120" y="146"/>
                </a:lnTo>
                <a:lnTo>
                  <a:pt x="1129" y="928"/>
                </a:lnTo>
                <a:lnTo>
                  <a:pt x="1229" y="952"/>
                </a:lnTo>
                <a:lnTo>
                  <a:pt x="1275" y="1045"/>
                </a:lnTo>
                <a:lnTo>
                  <a:pt x="1346" y="1013"/>
                </a:lnTo>
                <a:lnTo>
                  <a:pt x="1493" y="1225"/>
                </a:lnTo>
                <a:lnTo>
                  <a:pt x="1619" y="1323"/>
                </a:lnTo>
                <a:lnTo>
                  <a:pt x="1615" y="1408"/>
                </a:lnTo>
                <a:lnTo>
                  <a:pt x="1455" y="1419"/>
                </a:lnTo>
                <a:lnTo>
                  <a:pt x="1384" y="1159"/>
                </a:lnTo>
                <a:lnTo>
                  <a:pt x="880" y="904"/>
                </a:lnTo>
                <a:lnTo>
                  <a:pt x="894" y="984"/>
                </a:lnTo>
                <a:lnTo>
                  <a:pt x="780" y="1088"/>
                </a:lnTo>
                <a:lnTo>
                  <a:pt x="762" y="1050"/>
                </a:lnTo>
                <a:lnTo>
                  <a:pt x="730" y="1050"/>
                </a:lnTo>
                <a:lnTo>
                  <a:pt x="639" y="1267"/>
                </a:lnTo>
                <a:lnTo>
                  <a:pt x="358" y="1480"/>
                </a:lnTo>
                <a:lnTo>
                  <a:pt x="80" y="1582"/>
                </a:lnTo>
                <a:lnTo>
                  <a:pt x="0" y="1568"/>
                </a:lnTo>
                <a:lnTo>
                  <a:pt x="319" y="1385"/>
                </a:lnTo>
                <a:lnTo>
                  <a:pt x="358" y="1385"/>
                </a:lnTo>
                <a:lnTo>
                  <a:pt x="475" y="1244"/>
                </a:lnTo>
                <a:lnTo>
                  <a:pt x="527" y="1239"/>
                </a:lnTo>
                <a:lnTo>
                  <a:pt x="607" y="1131"/>
                </a:lnTo>
                <a:lnTo>
                  <a:pt x="579" y="1084"/>
                </a:lnTo>
                <a:lnTo>
                  <a:pt x="409" y="1107"/>
                </a:lnTo>
                <a:lnTo>
                  <a:pt x="292" y="838"/>
                </a:lnTo>
                <a:lnTo>
                  <a:pt x="358" y="716"/>
                </a:lnTo>
                <a:lnTo>
                  <a:pt x="465" y="673"/>
                </a:lnTo>
                <a:lnTo>
                  <a:pt x="427" y="566"/>
                </a:lnTo>
                <a:lnTo>
                  <a:pt x="315" y="617"/>
                </a:lnTo>
                <a:lnTo>
                  <a:pt x="230" y="461"/>
                </a:lnTo>
                <a:lnTo>
                  <a:pt x="324" y="424"/>
                </a:lnTo>
                <a:lnTo>
                  <a:pt x="409" y="466"/>
                </a:lnTo>
                <a:lnTo>
                  <a:pt x="447" y="443"/>
                </a:lnTo>
                <a:lnTo>
                  <a:pt x="376" y="311"/>
                </a:lnTo>
                <a:lnTo>
                  <a:pt x="253" y="301"/>
                </a:lnTo>
                <a:lnTo>
                  <a:pt x="258" y="235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7" name="Text Box 335"/>
          <p:cNvSpPr txBox="1">
            <a:spLocks noChangeArrowheads="1"/>
          </p:cNvSpPr>
          <p:nvPr/>
        </p:nvSpPr>
        <p:spPr bwMode="auto">
          <a:xfrm>
            <a:off x="4699992" y="4414243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TX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28" name="Text Box 336"/>
          <p:cNvSpPr txBox="1">
            <a:spLocks noChangeArrowheads="1"/>
          </p:cNvSpPr>
          <p:nvPr/>
        </p:nvSpPr>
        <p:spPr bwMode="auto">
          <a:xfrm>
            <a:off x="7715251" y="4857751"/>
            <a:ext cx="33855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FL</a:t>
            </a:r>
          </a:p>
        </p:txBody>
      </p:sp>
      <p:sp>
        <p:nvSpPr>
          <p:cNvPr id="3129" name="Text Box 339"/>
          <p:cNvSpPr txBox="1">
            <a:spLocks noChangeArrowheads="1"/>
          </p:cNvSpPr>
          <p:nvPr/>
        </p:nvSpPr>
        <p:spPr bwMode="auto">
          <a:xfrm>
            <a:off x="3012281" y="3746005"/>
            <a:ext cx="428625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30" name="Text Box 340"/>
          <p:cNvSpPr txBox="1">
            <a:spLocks noChangeArrowheads="1"/>
          </p:cNvSpPr>
          <p:nvPr/>
        </p:nvSpPr>
        <p:spPr bwMode="auto">
          <a:xfrm>
            <a:off x="2428875" y="2571751"/>
            <a:ext cx="428625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NV</a:t>
            </a:r>
          </a:p>
        </p:txBody>
      </p:sp>
      <p:sp>
        <p:nvSpPr>
          <p:cNvPr id="3131" name="Text Box 341"/>
          <p:cNvSpPr txBox="1">
            <a:spLocks noChangeArrowheads="1"/>
          </p:cNvSpPr>
          <p:nvPr/>
        </p:nvSpPr>
        <p:spPr bwMode="auto">
          <a:xfrm>
            <a:off x="1913930" y="3128368"/>
            <a:ext cx="35779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</a:t>
            </a:r>
          </a:p>
        </p:txBody>
      </p:sp>
      <p:sp>
        <p:nvSpPr>
          <p:cNvPr id="3132" name="Text Box 343"/>
          <p:cNvSpPr txBox="1">
            <a:spLocks noChangeArrowheads="1"/>
          </p:cNvSpPr>
          <p:nvPr/>
        </p:nvSpPr>
        <p:spPr bwMode="auto">
          <a:xfrm>
            <a:off x="3056930" y="2985493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UT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33" name="Text Box 344"/>
          <p:cNvSpPr txBox="1">
            <a:spLocks noChangeArrowheads="1"/>
          </p:cNvSpPr>
          <p:nvPr/>
        </p:nvSpPr>
        <p:spPr bwMode="auto">
          <a:xfrm>
            <a:off x="3671591" y="3013770"/>
            <a:ext cx="364202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34" name="Text Box 345"/>
          <p:cNvSpPr txBox="1">
            <a:spLocks noChangeArrowheads="1"/>
          </p:cNvSpPr>
          <p:nvPr/>
        </p:nvSpPr>
        <p:spPr bwMode="auto">
          <a:xfrm>
            <a:off x="3772793" y="2283024"/>
            <a:ext cx="39145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WY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35" name="Text Box 346"/>
          <p:cNvSpPr txBox="1">
            <a:spLocks noChangeArrowheads="1"/>
          </p:cNvSpPr>
          <p:nvPr/>
        </p:nvSpPr>
        <p:spPr bwMode="auto">
          <a:xfrm>
            <a:off x="3714750" y="1500188"/>
            <a:ext cx="37863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MT</a:t>
            </a:r>
          </a:p>
        </p:txBody>
      </p:sp>
      <p:sp>
        <p:nvSpPr>
          <p:cNvPr id="3136" name="Text Box 347"/>
          <p:cNvSpPr txBox="1">
            <a:spLocks noChangeArrowheads="1"/>
          </p:cNvSpPr>
          <p:nvPr/>
        </p:nvSpPr>
        <p:spPr bwMode="auto">
          <a:xfrm>
            <a:off x="4842868" y="3128368"/>
            <a:ext cx="344966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KS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37" name="Text Box 348"/>
          <p:cNvSpPr txBox="1">
            <a:spLocks noChangeArrowheads="1"/>
          </p:cNvSpPr>
          <p:nvPr/>
        </p:nvSpPr>
        <p:spPr bwMode="auto">
          <a:xfrm>
            <a:off x="4682133" y="2574727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38" name="Text Box 349"/>
          <p:cNvSpPr txBox="1">
            <a:spLocks noChangeArrowheads="1"/>
          </p:cNvSpPr>
          <p:nvPr/>
        </p:nvSpPr>
        <p:spPr bwMode="auto">
          <a:xfrm>
            <a:off x="4429126" y="2071688"/>
            <a:ext cx="33855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SD</a:t>
            </a:r>
          </a:p>
        </p:txBody>
      </p:sp>
      <p:sp>
        <p:nvSpPr>
          <p:cNvPr id="3139" name="Text Box 350"/>
          <p:cNvSpPr txBox="1">
            <a:spLocks noChangeArrowheads="1"/>
          </p:cNvSpPr>
          <p:nvPr/>
        </p:nvSpPr>
        <p:spPr bwMode="auto">
          <a:xfrm>
            <a:off x="4572000" y="1485305"/>
            <a:ext cx="35779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ND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40" name="Text Box 351"/>
          <p:cNvSpPr txBox="1">
            <a:spLocks noChangeArrowheads="1"/>
          </p:cNvSpPr>
          <p:nvPr/>
        </p:nvSpPr>
        <p:spPr bwMode="auto">
          <a:xfrm>
            <a:off x="2271117" y="1199555"/>
            <a:ext cx="39145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41" name="Text Box 352"/>
          <p:cNvSpPr txBox="1">
            <a:spLocks noChangeArrowheads="1"/>
          </p:cNvSpPr>
          <p:nvPr/>
        </p:nvSpPr>
        <p:spPr bwMode="auto">
          <a:xfrm>
            <a:off x="1982391" y="1902024"/>
            <a:ext cx="364202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</a:t>
            </a:r>
          </a:p>
        </p:txBody>
      </p:sp>
      <p:sp>
        <p:nvSpPr>
          <p:cNvPr id="3142" name="Text Box 353"/>
          <p:cNvSpPr txBox="1">
            <a:spLocks noChangeArrowheads="1"/>
          </p:cNvSpPr>
          <p:nvPr/>
        </p:nvSpPr>
        <p:spPr bwMode="auto">
          <a:xfrm>
            <a:off x="2925961" y="2071688"/>
            <a:ext cx="317716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</a:t>
            </a:r>
          </a:p>
        </p:txBody>
      </p:sp>
      <p:sp>
        <p:nvSpPr>
          <p:cNvPr id="3143" name="Text Box 354"/>
          <p:cNvSpPr txBox="1">
            <a:spLocks noChangeArrowheads="1"/>
          </p:cNvSpPr>
          <p:nvPr/>
        </p:nvSpPr>
        <p:spPr bwMode="auto">
          <a:xfrm>
            <a:off x="770930" y="699493"/>
            <a:ext cx="364202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AK</a:t>
            </a:r>
          </a:p>
        </p:txBody>
      </p:sp>
      <p:sp>
        <p:nvSpPr>
          <p:cNvPr id="3144" name="Text Box 355"/>
          <p:cNvSpPr txBox="1">
            <a:spLocks noChangeArrowheads="1"/>
          </p:cNvSpPr>
          <p:nvPr/>
        </p:nvSpPr>
        <p:spPr bwMode="auto">
          <a:xfrm>
            <a:off x="1571626" y="4286251"/>
            <a:ext cx="32412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</a:t>
            </a:r>
          </a:p>
        </p:txBody>
      </p:sp>
      <p:sp>
        <p:nvSpPr>
          <p:cNvPr id="3145" name="Text Box 356"/>
          <p:cNvSpPr txBox="1">
            <a:spLocks noChangeArrowheads="1"/>
          </p:cNvSpPr>
          <p:nvPr/>
        </p:nvSpPr>
        <p:spPr bwMode="auto">
          <a:xfrm>
            <a:off x="3842742" y="3842743"/>
            <a:ext cx="385042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NM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46" name="Text Box 357"/>
          <p:cNvSpPr txBox="1">
            <a:spLocks noChangeArrowheads="1"/>
          </p:cNvSpPr>
          <p:nvPr/>
        </p:nvSpPr>
        <p:spPr bwMode="auto">
          <a:xfrm>
            <a:off x="5143501" y="3643313"/>
            <a:ext cx="419695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OK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47" name="Text Box 358"/>
          <p:cNvSpPr txBox="1">
            <a:spLocks noChangeArrowheads="1"/>
          </p:cNvSpPr>
          <p:nvPr/>
        </p:nvSpPr>
        <p:spPr bwMode="auto">
          <a:xfrm>
            <a:off x="5842992" y="4342805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48" name="Text Box 359"/>
          <p:cNvSpPr txBox="1">
            <a:spLocks noChangeArrowheads="1"/>
          </p:cNvSpPr>
          <p:nvPr/>
        </p:nvSpPr>
        <p:spPr bwMode="auto">
          <a:xfrm>
            <a:off x="5740302" y="3693915"/>
            <a:ext cx="35779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49" name="Text Box 360"/>
          <p:cNvSpPr txBox="1">
            <a:spLocks noChangeArrowheads="1"/>
          </p:cNvSpPr>
          <p:nvPr/>
        </p:nvSpPr>
        <p:spPr bwMode="auto">
          <a:xfrm>
            <a:off x="5771555" y="3128368"/>
            <a:ext cx="39145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50" name="Text Box 361"/>
          <p:cNvSpPr txBox="1">
            <a:spLocks noChangeArrowheads="1"/>
          </p:cNvSpPr>
          <p:nvPr/>
        </p:nvSpPr>
        <p:spPr bwMode="auto">
          <a:xfrm>
            <a:off x="5359302" y="1732360"/>
            <a:ext cx="37863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MN</a:t>
            </a: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51" name="Text Box 362"/>
          <p:cNvSpPr txBox="1">
            <a:spLocks noChangeArrowheads="1"/>
          </p:cNvSpPr>
          <p:nvPr/>
        </p:nvSpPr>
        <p:spPr bwMode="auto">
          <a:xfrm>
            <a:off x="5643563" y="2571751"/>
            <a:ext cx="317716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IA</a:t>
            </a:r>
            <a:endParaRPr kumimoji="0" lang="en-US" altLang="en-US" sz="938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28" name="Text Box 363"/>
          <p:cNvSpPr txBox="1">
            <a:spLocks noChangeArrowheads="1"/>
          </p:cNvSpPr>
          <p:nvPr/>
        </p:nvSpPr>
        <p:spPr bwMode="auto">
          <a:xfrm>
            <a:off x="2428875" y="61020"/>
            <a:ext cx="444103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5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Mine Safety and Health Enforcement - Regional Map  </a:t>
            </a:r>
          </a:p>
        </p:txBody>
      </p:sp>
      <p:sp>
        <p:nvSpPr>
          <p:cNvPr id="3153" name="Text Box 365"/>
          <p:cNvSpPr txBox="1">
            <a:spLocks noChangeArrowheads="1"/>
          </p:cNvSpPr>
          <p:nvPr/>
        </p:nvSpPr>
        <p:spPr bwMode="auto">
          <a:xfrm>
            <a:off x="6000750" y="2000251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54" name="Text Box 366"/>
          <p:cNvSpPr txBox="1">
            <a:spLocks noChangeArrowheads="1"/>
          </p:cNvSpPr>
          <p:nvPr/>
        </p:nvSpPr>
        <p:spPr bwMode="auto">
          <a:xfrm>
            <a:off x="6200180" y="2771180"/>
            <a:ext cx="31130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IL</a:t>
            </a:r>
            <a:endParaRPr kumimoji="0" lang="en-US" altLang="en-US" sz="938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55" name="Text Box 367"/>
          <p:cNvSpPr txBox="1">
            <a:spLocks noChangeArrowheads="1"/>
          </p:cNvSpPr>
          <p:nvPr/>
        </p:nvSpPr>
        <p:spPr bwMode="auto">
          <a:xfrm>
            <a:off x="6572250" y="2714626"/>
            <a:ext cx="317716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</a:t>
            </a:r>
          </a:p>
        </p:txBody>
      </p:sp>
      <p:sp>
        <p:nvSpPr>
          <p:cNvPr id="3156" name="Text Box 368"/>
          <p:cNvSpPr txBox="1">
            <a:spLocks noChangeArrowheads="1"/>
          </p:cNvSpPr>
          <p:nvPr/>
        </p:nvSpPr>
        <p:spPr bwMode="auto">
          <a:xfrm>
            <a:off x="7000876" y="2500313"/>
            <a:ext cx="366117" cy="3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3157" name="Text Box 369"/>
          <p:cNvSpPr txBox="1">
            <a:spLocks noChangeArrowheads="1"/>
          </p:cNvSpPr>
          <p:nvPr/>
        </p:nvSpPr>
        <p:spPr bwMode="auto">
          <a:xfrm>
            <a:off x="7853661" y="2208610"/>
            <a:ext cx="344966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</a:t>
            </a:r>
          </a:p>
        </p:txBody>
      </p:sp>
      <p:sp>
        <p:nvSpPr>
          <p:cNvPr id="3158" name="Text Box 370"/>
          <p:cNvSpPr txBox="1">
            <a:spLocks noChangeArrowheads="1"/>
          </p:cNvSpPr>
          <p:nvPr/>
        </p:nvSpPr>
        <p:spPr bwMode="auto">
          <a:xfrm>
            <a:off x="7356575" y="2799457"/>
            <a:ext cx="37207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WV</a:t>
            </a:r>
          </a:p>
        </p:txBody>
      </p:sp>
      <p:sp>
        <p:nvSpPr>
          <p:cNvPr id="3159" name="Text Box 371"/>
          <p:cNvSpPr txBox="1">
            <a:spLocks noChangeArrowheads="1"/>
          </p:cNvSpPr>
          <p:nvPr/>
        </p:nvSpPr>
        <p:spPr bwMode="auto">
          <a:xfrm>
            <a:off x="7715250" y="2857501"/>
            <a:ext cx="35779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</a:t>
            </a:r>
          </a:p>
        </p:txBody>
      </p:sp>
      <p:sp>
        <p:nvSpPr>
          <p:cNvPr id="3160" name="Text Box 372"/>
          <p:cNvSpPr txBox="1">
            <a:spLocks noChangeArrowheads="1"/>
          </p:cNvSpPr>
          <p:nvPr/>
        </p:nvSpPr>
        <p:spPr bwMode="auto">
          <a:xfrm>
            <a:off x="6786563" y="3187899"/>
            <a:ext cx="364202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KY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1" name="Text Box 374"/>
          <p:cNvSpPr txBox="1">
            <a:spLocks noChangeArrowheads="1"/>
          </p:cNvSpPr>
          <p:nvPr/>
        </p:nvSpPr>
        <p:spPr bwMode="auto">
          <a:xfrm>
            <a:off x="7502426" y="3344169"/>
            <a:ext cx="367605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NC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2" name="Text Box 375"/>
          <p:cNvSpPr txBox="1">
            <a:spLocks noChangeArrowheads="1"/>
          </p:cNvSpPr>
          <p:nvPr/>
        </p:nvSpPr>
        <p:spPr bwMode="auto">
          <a:xfrm>
            <a:off x="7429501" y="3643313"/>
            <a:ext cx="33855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3" name="Text Box 377"/>
          <p:cNvSpPr txBox="1">
            <a:spLocks noChangeArrowheads="1"/>
          </p:cNvSpPr>
          <p:nvPr/>
        </p:nvSpPr>
        <p:spPr bwMode="auto">
          <a:xfrm>
            <a:off x="6637734" y="4141887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4" name="Text Box 378"/>
          <p:cNvSpPr txBox="1">
            <a:spLocks noChangeArrowheads="1"/>
          </p:cNvSpPr>
          <p:nvPr/>
        </p:nvSpPr>
        <p:spPr bwMode="auto">
          <a:xfrm>
            <a:off x="6319242" y="3814465"/>
            <a:ext cx="369094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5" name="Text Box 379"/>
          <p:cNvSpPr txBox="1">
            <a:spLocks noChangeArrowheads="1"/>
          </p:cNvSpPr>
          <p:nvPr/>
        </p:nvSpPr>
        <p:spPr bwMode="auto">
          <a:xfrm>
            <a:off x="6700242" y="2056805"/>
            <a:ext cx="344966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6" name="Text Box 381"/>
          <p:cNvSpPr txBox="1">
            <a:spLocks noChangeArrowheads="1"/>
          </p:cNvSpPr>
          <p:nvPr/>
        </p:nvSpPr>
        <p:spPr bwMode="auto">
          <a:xfrm>
            <a:off x="7907239" y="1842493"/>
            <a:ext cx="35779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NY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67" name="Text Box 382"/>
          <p:cNvSpPr txBox="1">
            <a:spLocks noChangeArrowheads="1"/>
          </p:cNvSpPr>
          <p:nvPr/>
        </p:nvSpPr>
        <p:spPr bwMode="auto">
          <a:xfrm>
            <a:off x="8143875" y="1571626"/>
            <a:ext cx="35137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VT</a:t>
            </a:r>
          </a:p>
        </p:txBody>
      </p:sp>
      <p:sp>
        <p:nvSpPr>
          <p:cNvPr id="3168" name="Text Box 383"/>
          <p:cNvSpPr txBox="1">
            <a:spLocks noChangeArrowheads="1"/>
          </p:cNvSpPr>
          <p:nvPr/>
        </p:nvSpPr>
        <p:spPr bwMode="auto">
          <a:xfrm>
            <a:off x="8148341" y="2376786"/>
            <a:ext cx="370582" cy="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44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NJ</a:t>
            </a:r>
          </a:p>
        </p:txBody>
      </p:sp>
      <p:sp>
        <p:nvSpPr>
          <p:cNvPr id="3169" name="Text Box 384"/>
          <p:cNvSpPr txBox="1">
            <a:spLocks noChangeArrowheads="1"/>
          </p:cNvSpPr>
          <p:nvPr/>
        </p:nvSpPr>
        <p:spPr bwMode="auto">
          <a:xfrm>
            <a:off x="8501063" y="1214438"/>
            <a:ext cx="378630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</a:t>
            </a:r>
          </a:p>
        </p:txBody>
      </p:sp>
      <p:sp>
        <p:nvSpPr>
          <p:cNvPr id="3170" name="Text Box 392"/>
          <p:cNvSpPr txBox="1">
            <a:spLocks noChangeArrowheads="1"/>
          </p:cNvSpPr>
          <p:nvPr/>
        </p:nvSpPr>
        <p:spPr bwMode="auto">
          <a:xfrm>
            <a:off x="8331399" y="1692176"/>
            <a:ext cx="364202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1" name="Text Box 393"/>
          <p:cNvSpPr txBox="1">
            <a:spLocks noChangeArrowheads="1"/>
          </p:cNvSpPr>
          <p:nvPr/>
        </p:nvSpPr>
        <p:spPr bwMode="auto">
          <a:xfrm>
            <a:off x="8306099" y="1882677"/>
            <a:ext cx="365806" cy="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44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2" name="Text Box 394"/>
          <p:cNvSpPr txBox="1">
            <a:spLocks noChangeArrowheads="1"/>
          </p:cNvSpPr>
          <p:nvPr/>
        </p:nvSpPr>
        <p:spPr bwMode="auto">
          <a:xfrm>
            <a:off x="8277821" y="2043411"/>
            <a:ext cx="331887" cy="3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44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CT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3" name="Text Box 398"/>
          <p:cNvSpPr txBox="1">
            <a:spLocks noChangeArrowheads="1"/>
          </p:cNvSpPr>
          <p:nvPr/>
        </p:nvSpPr>
        <p:spPr bwMode="auto">
          <a:xfrm>
            <a:off x="7856637" y="2598539"/>
            <a:ext cx="34496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4" name="AutoShape 401"/>
          <p:cNvSpPr>
            <a:spLocks noChangeArrowheads="1"/>
          </p:cNvSpPr>
          <p:nvPr/>
        </p:nvSpPr>
        <p:spPr bwMode="auto">
          <a:xfrm>
            <a:off x="8358187" y="5072062"/>
            <a:ext cx="500063" cy="214313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" name="Line 498"/>
          <p:cNvSpPr>
            <a:spLocks noChangeShapeType="1"/>
          </p:cNvSpPr>
          <p:nvPr/>
        </p:nvSpPr>
        <p:spPr bwMode="auto">
          <a:xfrm>
            <a:off x="7429500" y="1643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" name="Text Box 506"/>
          <p:cNvSpPr txBox="1">
            <a:spLocks noChangeArrowheads="1"/>
          </p:cNvSpPr>
          <p:nvPr/>
        </p:nvSpPr>
        <p:spPr bwMode="auto">
          <a:xfrm>
            <a:off x="6902649" y="742653"/>
            <a:ext cx="182016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75" b="1" i="1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East</a:t>
            </a:r>
          </a:p>
        </p:txBody>
      </p:sp>
      <p:sp>
        <p:nvSpPr>
          <p:cNvPr id="3177" name="Flowchart: Manual Operation 203"/>
          <p:cNvSpPr>
            <a:spLocks noChangeArrowheads="1"/>
          </p:cNvSpPr>
          <p:nvPr/>
        </p:nvSpPr>
        <p:spPr bwMode="auto">
          <a:xfrm rot="10800000">
            <a:off x="6143625" y="3786188"/>
            <a:ext cx="214313" cy="85725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8" name="Freeform 204"/>
          <p:cNvSpPr>
            <a:spLocks/>
          </p:cNvSpPr>
          <p:nvPr/>
        </p:nvSpPr>
        <p:spPr bwMode="auto">
          <a:xfrm rot="470705">
            <a:off x="6143625" y="3924598"/>
            <a:ext cx="285750" cy="428625"/>
          </a:xfrm>
          <a:custGeom>
            <a:avLst/>
            <a:gdLst>
              <a:gd name="T0" fmla="*/ 1 w 467834"/>
              <a:gd name="T1" fmla="*/ 0 h 819150"/>
              <a:gd name="T2" fmla="*/ 1 w 467834"/>
              <a:gd name="T3" fmla="*/ 0 h 819150"/>
              <a:gd name="T4" fmla="*/ 1 w 467834"/>
              <a:gd name="T5" fmla="*/ 1 h 819150"/>
              <a:gd name="T6" fmla="*/ 1 w 467834"/>
              <a:gd name="T7" fmla="*/ 1 h 819150"/>
              <a:gd name="T8" fmla="*/ 0 w 467834"/>
              <a:gd name="T9" fmla="*/ 1 h 819150"/>
              <a:gd name="T10" fmla="*/ 1 w 467834"/>
              <a:gd name="T11" fmla="*/ 1 h 819150"/>
              <a:gd name="T12" fmla="*/ 1 w 467834"/>
              <a:gd name="T13" fmla="*/ 1 h 819150"/>
              <a:gd name="T14" fmla="*/ 1 w 467834"/>
              <a:gd name="T15" fmla="*/ 1 h 819150"/>
              <a:gd name="T16" fmla="*/ 1 w 467834"/>
              <a:gd name="T17" fmla="*/ 1 h 819150"/>
              <a:gd name="T18" fmla="*/ 1 w 467834"/>
              <a:gd name="T19" fmla="*/ 1 h 819150"/>
              <a:gd name="T20" fmla="*/ 1 w 467834"/>
              <a:gd name="T21" fmla="*/ 1 h 819150"/>
              <a:gd name="T22" fmla="*/ 1 w 467834"/>
              <a:gd name="T23" fmla="*/ 1 h 819150"/>
              <a:gd name="T24" fmla="*/ 1 w 467834"/>
              <a:gd name="T25" fmla="*/ 1 h 819150"/>
              <a:gd name="T26" fmla="*/ 2 w 467834"/>
              <a:gd name="T27" fmla="*/ 1 h 819150"/>
              <a:gd name="T28" fmla="*/ 2 w 467834"/>
              <a:gd name="T29" fmla="*/ 1 h 819150"/>
              <a:gd name="T30" fmla="*/ 3 w 467834"/>
              <a:gd name="T31" fmla="*/ 1 h 819150"/>
              <a:gd name="T32" fmla="*/ 3 w 467834"/>
              <a:gd name="T33" fmla="*/ 1 h 819150"/>
              <a:gd name="T34" fmla="*/ 3 w 467834"/>
              <a:gd name="T35" fmla="*/ 1 h 819150"/>
              <a:gd name="T36" fmla="*/ 3 w 467834"/>
              <a:gd name="T37" fmla="*/ 1 h 819150"/>
              <a:gd name="T38" fmla="*/ 3 w 467834"/>
              <a:gd name="T39" fmla="*/ 1 h 819150"/>
              <a:gd name="T40" fmla="*/ 2 w 467834"/>
              <a:gd name="T41" fmla="*/ 1 h 819150"/>
              <a:gd name="T42" fmla="*/ 2 w 467834"/>
              <a:gd name="T43" fmla="*/ 1 h 819150"/>
              <a:gd name="T44" fmla="*/ 2 w 467834"/>
              <a:gd name="T45" fmla="*/ 1 h 819150"/>
              <a:gd name="T46" fmla="*/ 2 w 467834"/>
              <a:gd name="T47" fmla="*/ 1 h 819150"/>
              <a:gd name="T48" fmla="*/ 2 w 467834"/>
              <a:gd name="T49" fmla="*/ 1 h 819150"/>
              <a:gd name="T50" fmla="*/ 1 w 467834"/>
              <a:gd name="T51" fmla="*/ 1 h 8191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7834"/>
              <a:gd name="T79" fmla="*/ 0 h 819150"/>
              <a:gd name="T80" fmla="*/ 467834 w 467834"/>
              <a:gd name="T81" fmla="*/ 819150 h 8191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7834" h="819150">
                <a:moveTo>
                  <a:pt x="76200" y="0"/>
                </a:moveTo>
                <a:lnTo>
                  <a:pt x="76200" y="0"/>
                </a:lnTo>
                <a:cubicBezTo>
                  <a:pt x="60325" y="25400"/>
                  <a:pt x="42918" y="49904"/>
                  <a:pt x="28575" y="76200"/>
                </a:cubicBezTo>
                <a:cubicBezTo>
                  <a:pt x="23767" y="85014"/>
                  <a:pt x="21808" y="95121"/>
                  <a:pt x="19050" y="104775"/>
                </a:cubicBezTo>
                <a:cubicBezTo>
                  <a:pt x="10082" y="136162"/>
                  <a:pt x="6547" y="157764"/>
                  <a:pt x="0" y="190500"/>
                </a:cubicBezTo>
                <a:cubicBezTo>
                  <a:pt x="3175" y="231775"/>
                  <a:pt x="4390" y="273248"/>
                  <a:pt x="9525" y="314325"/>
                </a:cubicBezTo>
                <a:cubicBezTo>
                  <a:pt x="13515" y="346247"/>
                  <a:pt x="23919" y="343113"/>
                  <a:pt x="38100" y="371475"/>
                </a:cubicBezTo>
                <a:cubicBezTo>
                  <a:pt x="42590" y="380455"/>
                  <a:pt x="44450" y="390525"/>
                  <a:pt x="47625" y="400050"/>
                </a:cubicBezTo>
                <a:cubicBezTo>
                  <a:pt x="44450" y="463550"/>
                  <a:pt x="45388" y="527390"/>
                  <a:pt x="38100" y="590550"/>
                </a:cubicBezTo>
                <a:cubicBezTo>
                  <a:pt x="35798" y="610498"/>
                  <a:pt x="25400" y="628650"/>
                  <a:pt x="19050" y="647700"/>
                </a:cubicBezTo>
                <a:lnTo>
                  <a:pt x="9525" y="676275"/>
                </a:lnTo>
                <a:cubicBezTo>
                  <a:pt x="19050" y="688975"/>
                  <a:pt x="26875" y="703150"/>
                  <a:pt x="38100" y="714375"/>
                </a:cubicBezTo>
                <a:cubicBezTo>
                  <a:pt x="65153" y="741428"/>
                  <a:pt x="107925" y="745485"/>
                  <a:pt x="142875" y="752475"/>
                </a:cubicBezTo>
                <a:cubicBezTo>
                  <a:pt x="213721" y="728860"/>
                  <a:pt x="251898" y="712264"/>
                  <a:pt x="352425" y="752475"/>
                </a:cubicBezTo>
                <a:cubicBezTo>
                  <a:pt x="373270" y="760813"/>
                  <a:pt x="358775" y="796925"/>
                  <a:pt x="361950" y="819150"/>
                </a:cubicBezTo>
                <a:cubicBezTo>
                  <a:pt x="387638" y="742087"/>
                  <a:pt x="360086" y="769610"/>
                  <a:pt x="428625" y="752475"/>
                </a:cubicBezTo>
                <a:cubicBezTo>
                  <a:pt x="438365" y="750040"/>
                  <a:pt x="447675" y="746125"/>
                  <a:pt x="457200" y="742950"/>
                </a:cubicBezTo>
                <a:cubicBezTo>
                  <a:pt x="460375" y="733425"/>
                  <a:pt x="467834" y="724354"/>
                  <a:pt x="466725" y="714375"/>
                </a:cubicBezTo>
                <a:cubicBezTo>
                  <a:pt x="464507" y="694417"/>
                  <a:pt x="459347" y="673565"/>
                  <a:pt x="447675" y="657225"/>
                </a:cubicBezTo>
                <a:cubicBezTo>
                  <a:pt x="441839" y="649055"/>
                  <a:pt x="428080" y="652190"/>
                  <a:pt x="419100" y="647700"/>
                </a:cubicBezTo>
                <a:cubicBezTo>
                  <a:pt x="408861" y="642580"/>
                  <a:pt x="400764" y="633770"/>
                  <a:pt x="390525" y="628650"/>
                </a:cubicBezTo>
                <a:cubicBezTo>
                  <a:pt x="311655" y="589215"/>
                  <a:pt x="415267" y="654670"/>
                  <a:pt x="333375" y="600075"/>
                </a:cubicBezTo>
                <a:cubicBezTo>
                  <a:pt x="327025" y="590550"/>
                  <a:pt x="319884" y="581507"/>
                  <a:pt x="314325" y="571500"/>
                </a:cubicBezTo>
                <a:cubicBezTo>
                  <a:pt x="303982" y="552882"/>
                  <a:pt x="297564" y="532071"/>
                  <a:pt x="285750" y="514350"/>
                </a:cubicBezTo>
                <a:cubicBezTo>
                  <a:pt x="278278" y="503142"/>
                  <a:pt x="265005" y="496736"/>
                  <a:pt x="257175" y="485775"/>
                </a:cubicBezTo>
                <a:cubicBezTo>
                  <a:pt x="236705" y="457117"/>
                  <a:pt x="238125" y="459128"/>
                  <a:pt x="238125" y="438150"/>
                </a:cubicBezTo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9" name="Freeform 207"/>
          <p:cNvSpPr>
            <a:spLocks/>
          </p:cNvSpPr>
          <p:nvPr/>
        </p:nvSpPr>
        <p:spPr bwMode="auto">
          <a:xfrm flipH="1" flipV="1">
            <a:off x="6072188" y="3929062"/>
            <a:ext cx="241102" cy="404813"/>
          </a:xfrm>
          <a:custGeom>
            <a:avLst/>
            <a:gdLst>
              <a:gd name="T0" fmla="*/ 1 w 393100"/>
              <a:gd name="T1" fmla="*/ 1 h 811004"/>
              <a:gd name="T2" fmla="*/ 1 w 393100"/>
              <a:gd name="T3" fmla="*/ 1 h 811004"/>
              <a:gd name="T4" fmla="*/ 1 w 393100"/>
              <a:gd name="T5" fmla="*/ 1 h 811004"/>
              <a:gd name="T6" fmla="*/ 1 w 393100"/>
              <a:gd name="T7" fmla="*/ 1 h 811004"/>
              <a:gd name="T8" fmla="*/ 1 w 393100"/>
              <a:gd name="T9" fmla="*/ 1 h 811004"/>
              <a:gd name="T10" fmla="*/ 1 w 393100"/>
              <a:gd name="T11" fmla="*/ 1 h 811004"/>
              <a:gd name="T12" fmla="*/ 0 w 393100"/>
              <a:gd name="T13" fmla="*/ 1 h 811004"/>
              <a:gd name="T14" fmla="*/ 1 w 393100"/>
              <a:gd name="T15" fmla="*/ 1 h 811004"/>
              <a:gd name="T16" fmla="*/ 1 w 393100"/>
              <a:gd name="T17" fmla="*/ 1 h 811004"/>
              <a:gd name="T18" fmla="*/ 1 w 393100"/>
              <a:gd name="T19" fmla="*/ 1 h 811004"/>
              <a:gd name="T20" fmla="*/ 1 w 393100"/>
              <a:gd name="T21" fmla="*/ 1 h 811004"/>
              <a:gd name="T22" fmla="*/ 1 w 393100"/>
              <a:gd name="T23" fmla="*/ 1 h 811004"/>
              <a:gd name="T24" fmla="*/ 1 w 393100"/>
              <a:gd name="T25" fmla="*/ 1 h 811004"/>
              <a:gd name="T26" fmla="*/ 1 w 393100"/>
              <a:gd name="T27" fmla="*/ 1 h 811004"/>
              <a:gd name="T28" fmla="*/ 2 w 393100"/>
              <a:gd name="T29" fmla="*/ 1 h 811004"/>
              <a:gd name="T30" fmla="*/ 2 w 393100"/>
              <a:gd name="T31" fmla="*/ 1 h 811004"/>
              <a:gd name="T32" fmla="*/ 3 w 393100"/>
              <a:gd name="T33" fmla="*/ 1 h 811004"/>
              <a:gd name="T34" fmla="*/ 3 w 393100"/>
              <a:gd name="T35" fmla="*/ 1 h 811004"/>
              <a:gd name="T36" fmla="*/ 3 w 393100"/>
              <a:gd name="T37" fmla="*/ 1 h 811004"/>
              <a:gd name="T38" fmla="*/ 3 w 393100"/>
              <a:gd name="T39" fmla="*/ 1 h 8110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3100"/>
              <a:gd name="T61" fmla="*/ 0 h 811004"/>
              <a:gd name="T62" fmla="*/ 393100 w 393100"/>
              <a:gd name="T63" fmla="*/ 811004 h 8110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3100" h="811004">
                <a:moveTo>
                  <a:pt x="161925" y="1379"/>
                </a:moveTo>
                <a:lnTo>
                  <a:pt x="161925" y="1379"/>
                </a:lnTo>
                <a:cubicBezTo>
                  <a:pt x="130175" y="4554"/>
                  <a:pt x="96662" y="0"/>
                  <a:pt x="66675" y="10904"/>
                </a:cubicBezTo>
                <a:cubicBezTo>
                  <a:pt x="57239" y="14335"/>
                  <a:pt x="59119" y="29634"/>
                  <a:pt x="57150" y="39479"/>
                </a:cubicBezTo>
                <a:cubicBezTo>
                  <a:pt x="52747" y="61494"/>
                  <a:pt x="52028" y="84139"/>
                  <a:pt x="47625" y="106154"/>
                </a:cubicBezTo>
                <a:cubicBezTo>
                  <a:pt x="45656" y="115999"/>
                  <a:pt x="42976" y="125952"/>
                  <a:pt x="38100" y="134729"/>
                </a:cubicBezTo>
                <a:cubicBezTo>
                  <a:pt x="26981" y="154743"/>
                  <a:pt x="0" y="191879"/>
                  <a:pt x="0" y="191879"/>
                </a:cubicBezTo>
                <a:cubicBezTo>
                  <a:pt x="3175" y="242679"/>
                  <a:pt x="2648" y="293847"/>
                  <a:pt x="9525" y="344279"/>
                </a:cubicBezTo>
                <a:cubicBezTo>
                  <a:pt x="12238" y="364175"/>
                  <a:pt x="28575" y="401429"/>
                  <a:pt x="28575" y="401429"/>
                </a:cubicBezTo>
                <a:cubicBezTo>
                  <a:pt x="25400" y="509379"/>
                  <a:pt x="13059" y="617449"/>
                  <a:pt x="19050" y="725279"/>
                </a:cubicBezTo>
                <a:cubicBezTo>
                  <a:pt x="19685" y="736709"/>
                  <a:pt x="37164" y="739680"/>
                  <a:pt x="47625" y="744329"/>
                </a:cubicBezTo>
                <a:cubicBezTo>
                  <a:pt x="65975" y="752484"/>
                  <a:pt x="85904" y="756517"/>
                  <a:pt x="104775" y="763379"/>
                </a:cubicBezTo>
                <a:cubicBezTo>
                  <a:pt x="120843" y="769222"/>
                  <a:pt x="136776" y="775485"/>
                  <a:pt x="152400" y="782429"/>
                </a:cubicBezTo>
                <a:cubicBezTo>
                  <a:pt x="165375" y="788196"/>
                  <a:pt x="176616" y="798504"/>
                  <a:pt x="190500" y="801479"/>
                </a:cubicBezTo>
                <a:cubicBezTo>
                  <a:pt x="221700" y="808165"/>
                  <a:pt x="254000" y="807829"/>
                  <a:pt x="285750" y="811004"/>
                </a:cubicBezTo>
                <a:cubicBezTo>
                  <a:pt x="295275" y="807829"/>
                  <a:pt x="307225" y="808579"/>
                  <a:pt x="314325" y="801479"/>
                </a:cubicBezTo>
                <a:cubicBezTo>
                  <a:pt x="349853" y="765951"/>
                  <a:pt x="285603" y="763342"/>
                  <a:pt x="361950" y="782429"/>
                </a:cubicBezTo>
                <a:cubicBezTo>
                  <a:pt x="368300" y="791954"/>
                  <a:pt x="369552" y="811004"/>
                  <a:pt x="381000" y="811004"/>
                </a:cubicBezTo>
                <a:cubicBezTo>
                  <a:pt x="391040" y="811004"/>
                  <a:pt x="389899" y="792450"/>
                  <a:pt x="390525" y="782429"/>
                </a:cubicBezTo>
                <a:cubicBezTo>
                  <a:pt x="393100" y="741234"/>
                  <a:pt x="390525" y="699879"/>
                  <a:pt x="390525" y="65860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0" name="Isosceles Triangle 210"/>
          <p:cNvSpPr>
            <a:spLocks noChangeArrowheads="1"/>
          </p:cNvSpPr>
          <p:nvPr/>
        </p:nvSpPr>
        <p:spPr bwMode="auto">
          <a:xfrm>
            <a:off x="6000750" y="4071938"/>
            <a:ext cx="571500" cy="7143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81" name="Isosceles Triangle 212"/>
          <p:cNvSpPr>
            <a:spLocks noChangeArrowheads="1"/>
          </p:cNvSpPr>
          <p:nvPr/>
        </p:nvSpPr>
        <p:spPr bwMode="auto">
          <a:xfrm rot="9595187">
            <a:off x="6118325" y="3915668"/>
            <a:ext cx="250031" cy="70098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82" name="Isosceles Triangle 213"/>
          <p:cNvSpPr>
            <a:spLocks noChangeArrowheads="1"/>
          </p:cNvSpPr>
          <p:nvPr/>
        </p:nvSpPr>
        <p:spPr bwMode="auto">
          <a:xfrm rot="21379933">
            <a:off x="6081118" y="3772794"/>
            <a:ext cx="538758" cy="87064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183" name="Straight Connector 224"/>
          <p:cNvCxnSpPr>
            <a:cxnSpLocks noChangeShapeType="1"/>
            <a:stCxn id="3177" idx="2"/>
            <a:endCxn id="3182" idx="0"/>
          </p:cNvCxnSpPr>
          <p:nvPr/>
        </p:nvCxnSpPr>
        <p:spPr bwMode="auto">
          <a:xfrm rot="5400000" flipH="1" flipV="1">
            <a:off x="6280547" y="3744515"/>
            <a:ext cx="11906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4" name="Text Box 378"/>
          <p:cNvSpPr txBox="1">
            <a:spLocks noChangeArrowheads="1"/>
          </p:cNvSpPr>
          <p:nvPr/>
        </p:nvSpPr>
        <p:spPr bwMode="auto">
          <a:xfrm>
            <a:off x="6215063" y="4286251"/>
            <a:ext cx="354211" cy="3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endParaRPr kumimoji="0" lang="en-US" altLang="en-US" sz="22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185" name="Straight Connector 228"/>
          <p:cNvCxnSpPr>
            <a:cxnSpLocks noChangeShapeType="1"/>
            <a:stCxn id="3182" idx="4"/>
            <a:endCxn id="3182" idx="0"/>
          </p:cNvCxnSpPr>
          <p:nvPr/>
        </p:nvCxnSpPr>
        <p:spPr bwMode="auto">
          <a:xfrm rot="5400000" flipH="1">
            <a:off x="6058793" y="4037707"/>
            <a:ext cx="851297" cy="32444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6" name="Straight Connector 229"/>
          <p:cNvCxnSpPr>
            <a:cxnSpLocks noChangeShapeType="1"/>
            <a:endCxn id="3177" idx="2"/>
          </p:cNvCxnSpPr>
          <p:nvPr/>
        </p:nvCxnSpPr>
        <p:spPr bwMode="auto">
          <a:xfrm rot="5400000" flipH="1" flipV="1">
            <a:off x="5947172" y="3911203"/>
            <a:ext cx="428625" cy="178594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7" name="Straight Connector 233"/>
          <p:cNvCxnSpPr>
            <a:cxnSpLocks noChangeShapeType="1"/>
          </p:cNvCxnSpPr>
          <p:nvPr/>
        </p:nvCxnSpPr>
        <p:spPr bwMode="auto">
          <a:xfrm rot="10800000">
            <a:off x="6072187" y="4214812"/>
            <a:ext cx="214313" cy="21431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8" name="Straight Connector 238"/>
          <p:cNvCxnSpPr>
            <a:cxnSpLocks noChangeShapeType="1"/>
            <a:stCxn id="3182" idx="4"/>
          </p:cNvCxnSpPr>
          <p:nvPr/>
        </p:nvCxnSpPr>
        <p:spPr bwMode="auto">
          <a:xfrm rot="5400000">
            <a:off x="6421934" y="4418707"/>
            <a:ext cx="17859" cy="431602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9" name="Straight Connector 241"/>
          <p:cNvCxnSpPr>
            <a:cxnSpLocks noChangeShapeType="1"/>
            <a:stCxn id="3182" idx="3"/>
          </p:cNvCxnSpPr>
          <p:nvPr/>
        </p:nvCxnSpPr>
        <p:spPr bwMode="auto">
          <a:xfrm rot="16200000" flipH="1">
            <a:off x="6395145" y="4625578"/>
            <a:ext cx="160734" cy="19347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0" name="Straight Connector 242"/>
          <p:cNvCxnSpPr>
            <a:cxnSpLocks noChangeShapeType="1"/>
          </p:cNvCxnSpPr>
          <p:nvPr/>
        </p:nvCxnSpPr>
        <p:spPr bwMode="auto">
          <a:xfrm rot="5400000" flipH="1" flipV="1">
            <a:off x="6143625" y="4500562"/>
            <a:ext cx="214313" cy="714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1" name="Straight Connector 250"/>
          <p:cNvCxnSpPr>
            <a:cxnSpLocks noChangeShapeType="1"/>
          </p:cNvCxnSpPr>
          <p:nvPr/>
        </p:nvCxnSpPr>
        <p:spPr bwMode="auto">
          <a:xfrm rot="10800000">
            <a:off x="6282036" y="3778747"/>
            <a:ext cx="321469" cy="11906"/>
          </a:xfrm>
          <a:prstGeom prst="line">
            <a:avLst/>
          </a:prstGeom>
          <a:noFill/>
          <a:ln w="222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2" name="Straight Connector 255"/>
          <p:cNvCxnSpPr>
            <a:cxnSpLocks noChangeShapeType="1"/>
          </p:cNvCxnSpPr>
          <p:nvPr/>
        </p:nvCxnSpPr>
        <p:spPr bwMode="auto">
          <a:xfrm rot="5400000">
            <a:off x="4859239" y="1607345"/>
            <a:ext cx="534293" cy="34230"/>
          </a:xfrm>
          <a:prstGeom prst="line">
            <a:avLst/>
          </a:prstGeom>
          <a:noFill/>
          <a:ln w="222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3" name="Straight Connector 262"/>
          <p:cNvCxnSpPr>
            <a:cxnSpLocks noChangeShapeType="1"/>
          </p:cNvCxnSpPr>
          <p:nvPr/>
        </p:nvCxnSpPr>
        <p:spPr bwMode="auto">
          <a:xfrm flipV="1">
            <a:off x="5286375" y="2286000"/>
            <a:ext cx="714375" cy="71438"/>
          </a:xfrm>
          <a:prstGeom prst="line">
            <a:avLst/>
          </a:prstGeom>
          <a:noFill/>
          <a:ln w="19050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4" name="Straight Connector 282"/>
          <p:cNvCxnSpPr>
            <a:cxnSpLocks noChangeShapeType="1"/>
          </p:cNvCxnSpPr>
          <p:nvPr/>
        </p:nvCxnSpPr>
        <p:spPr bwMode="auto">
          <a:xfrm rot="16200000" flipH="1">
            <a:off x="5143500" y="2000250"/>
            <a:ext cx="71438" cy="71438"/>
          </a:xfrm>
          <a:prstGeom prst="line">
            <a:avLst/>
          </a:prstGeom>
          <a:noFill/>
          <a:ln w="222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95" name="Straight Connector 287"/>
          <p:cNvCxnSpPr>
            <a:cxnSpLocks noChangeShapeType="1"/>
          </p:cNvCxnSpPr>
          <p:nvPr/>
        </p:nvCxnSpPr>
        <p:spPr bwMode="auto">
          <a:xfrm rot="16200000" flipH="1">
            <a:off x="5072063" y="1928813"/>
            <a:ext cx="108644" cy="3423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96" name="Text Box 506"/>
          <p:cNvSpPr txBox="1">
            <a:spLocks noChangeArrowheads="1"/>
          </p:cNvSpPr>
          <p:nvPr/>
        </p:nvSpPr>
        <p:spPr bwMode="auto">
          <a:xfrm>
            <a:off x="2857500" y="5066110"/>
            <a:ext cx="1887141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75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Central</a:t>
            </a:r>
            <a:r>
              <a:rPr kumimoji="0" lang="en-US" altLang="en-US" sz="2625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182" name="Text Box 506"/>
          <p:cNvSpPr txBox="1">
            <a:spLocks noChangeArrowheads="1"/>
          </p:cNvSpPr>
          <p:nvPr/>
        </p:nvSpPr>
        <p:spPr bwMode="auto">
          <a:xfrm>
            <a:off x="394395" y="1945184"/>
            <a:ext cx="1582043" cy="611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75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West</a:t>
            </a:r>
          </a:p>
        </p:txBody>
      </p:sp>
      <p:sp>
        <p:nvSpPr>
          <p:cNvPr id="3198" name="Freeform 1"/>
          <p:cNvSpPr>
            <a:spLocks/>
          </p:cNvSpPr>
          <p:nvPr/>
        </p:nvSpPr>
        <p:spPr bwMode="auto">
          <a:xfrm>
            <a:off x="5104805" y="1268016"/>
            <a:ext cx="1038820" cy="1089422"/>
          </a:xfrm>
          <a:custGeom>
            <a:avLst/>
            <a:gdLst>
              <a:gd name="T0" fmla="*/ 367260 w 1108105"/>
              <a:gd name="T1" fmla="*/ 85185 h 1162228"/>
              <a:gd name="T2" fmla="*/ 45557 w 1108105"/>
              <a:gd name="T3" fmla="*/ 96537 h 1162228"/>
              <a:gd name="T4" fmla="*/ 0 w 1108105"/>
              <a:gd name="T5" fmla="*/ 653077 h 1162228"/>
              <a:gd name="T6" fmla="*/ 48406 w 1108105"/>
              <a:gd name="T7" fmla="*/ 775168 h 1162228"/>
              <a:gd name="T8" fmla="*/ 122427 w 1108105"/>
              <a:gd name="T9" fmla="*/ 854677 h 1162228"/>
              <a:gd name="T10" fmla="*/ 185054 w 1108105"/>
              <a:gd name="T11" fmla="*/ 1158492 h 1162228"/>
              <a:gd name="T12" fmla="*/ 950886 w 1108105"/>
              <a:gd name="T13" fmla="*/ 1078990 h 1162228"/>
              <a:gd name="T14" fmla="*/ 905330 w 1108105"/>
              <a:gd name="T15" fmla="*/ 982445 h 1162228"/>
              <a:gd name="T16" fmla="*/ 799995 w 1108105"/>
              <a:gd name="T17" fmla="*/ 891583 h 1162228"/>
              <a:gd name="T18" fmla="*/ 740216 w 1108105"/>
              <a:gd name="T19" fmla="*/ 891583 h 1162228"/>
              <a:gd name="T20" fmla="*/ 737367 w 1108105"/>
              <a:gd name="T21" fmla="*/ 752456 h 1162228"/>
              <a:gd name="T22" fmla="*/ 714600 w 1108105"/>
              <a:gd name="T23" fmla="*/ 707025 h 1162228"/>
              <a:gd name="T24" fmla="*/ 777227 w 1108105"/>
              <a:gd name="T25" fmla="*/ 618999 h 1162228"/>
              <a:gd name="T26" fmla="*/ 757287 w 1108105"/>
              <a:gd name="T27" fmla="*/ 440113 h 1162228"/>
              <a:gd name="T28" fmla="*/ 828481 w 1108105"/>
              <a:gd name="T29" fmla="*/ 428752 h 1162228"/>
              <a:gd name="T30" fmla="*/ 916724 w 1108105"/>
              <a:gd name="T31" fmla="*/ 326538 h 1162228"/>
              <a:gd name="T32" fmla="*/ 1107475 w 1108105"/>
              <a:gd name="T33" fmla="*/ 187398 h 1162228"/>
              <a:gd name="T34" fmla="*/ 1002140 w 1108105"/>
              <a:gd name="T35" fmla="*/ 190247 h 1162228"/>
              <a:gd name="T36" fmla="*/ 925270 w 1108105"/>
              <a:gd name="T37" fmla="*/ 159017 h 1162228"/>
              <a:gd name="T38" fmla="*/ 882562 w 1108105"/>
              <a:gd name="T39" fmla="*/ 207275 h 1162228"/>
              <a:gd name="T40" fmla="*/ 765832 w 1108105"/>
              <a:gd name="T41" fmla="*/ 173197 h 1162228"/>
              <a:gd name="T42" fmla="*/ 731670 w 1108105"/>
              <a:gd name="T43" fmla="*/ 198763 h 1162228"/>
              <a:gd name="T44" fmla="*/ 677589 w 1108105"/>
              <a:gd name="T45" fmla="*/ 136291 h 1162228"/>
              <a:gd name="T46" fmla="*/ 597870 w 1108105"/>
              <a:gd name="T47" fmla="*/ 139140 h 1162228"/>
              <a:gd name="T48" fmla="*/ 569405 w 1108105"/>
              <a:gd name="T49" fmla="*/ 164693 h 1162228"/>
              <a:gd name="T50" fmla="*/ 438433 w 1108105"/>
              <a:gd name="T51" fmla="*/ 88021 h 1162228"/>
              <a:gd name="T52" fmla="*/ 424211 w 1108105"/>
              <a:gd name="T53" fmla="*/ 19877 h 1162228"/>
              <a:gd name="T54" fmla="*/ 361562 w 1108105"/>
              <a:gd name="T55" fmla="*/ 0 h 1162228"/>
              <a:gd name="T56" fmla="*/ 367260 w 1108105"/>
              <a:gd name="T57" fmla="*/ 85185 h 11622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108105" h="1162228">
                <a:moveTo>
                  <a:pt x="367470" y="85458"/>
                </a:moveTo>
                <a:lnTo>
                  <a:pt x="45578" y="96852"/>
                </a:lnTo>
                <a:lnTo>
                  <a:pt x="0" y="655177"/>
                </a:lnTo>
                <a:lnTo>
                  <a:pt x="48427" y="777667"/>
                </a:lnTo>
                <a:lnTo>
                  <a:pt x="122490" y="857428"/>
                </a:lnTo>
                <a:lnTo>
                  <a:pt x="185159" y="1162228"/>
                </a:lnTo>
                <a:lnTo>
                  <a:pt x="951432" y="1082467"/>
                </a:lnTo>
                <a:lnTo>
                  <a:pt x="905855" y="985615"/>
                </a:lnTo>
                <a:lnTo>
                  <a:pt x="800457" y="894460"/>
                </a:lnTo>
                <a:lnTo>
                  <a:pt x="740636" y="894460"/>
                </a:lnTo>
                <a:cubicBezTo>
                  <a:pt x="739686" y="847933"/>
                  <a:pt x="738737" y="801405"/>
                  <a:pt x="737787" y="754878"/>
                </a:cubicBezTo>
                <a:lnTo>
                  <a:pt x="714999" y="709301"/>
                </a:lnTo>
                <a:lnTo>
                  <a:pt x="777668" y="620994"/>
                </a:lnTo>
                <a:lnTo>
                  <a:pt x="757728" y="441532"/>
                </a:lnTo>
                <a:lnTo>
                  <a:pt x="828943" y="430138"/>
                </a:lnTo>
                <a:lnTo>
                  <a:pt x="917249" y="327588"/>
                </a:lnTo>
                <a:lnTo>
                  <a:pt x="1108105" y="188007"/>
                </a:lnTo>
                <a:lnTo>
                  <a:pt x="1002707" y="190856"/>
                </a:lnTo>
                <a:lnTo>
                  <a:pt x="925795" y="159521"/>
                </a:lnTo>
                <a:lnTo>
                  <a:pt x="883066" y="207947"/>
                </a:lnTo>
                <a:lnTo>
                  <a:pt x="766273" y="173764"/>
                </a:lnTo>
                <a:lnTo>
                  <a:pt x="732090" y="199402"/>
                </a:lnTo>
                <a:lnTo>
                  <a:pt x="677967" y="136732"/>
                </a:lnTo>
                <a:lnTo>
                  <a:pt x="598206" y="139581"/>
                </a:lnTo>
                <a:lnTo>
                  <a:pt x="569720" y="165218"/>
                </a:lnTo>
                <a:lnTo>
                  <a:pt x="438685" y="88306"/>
                </a:lnTo>
                <a:lnTo>
                  <a:pt x="424442" y="19940"/>
                </a:lnTo>
                <a:lnTo>
                  <a:pt x="361772" y="0"/>
                </a:lnTo>
                <a:lnTo>
                  <a:pt x="367470" y="85458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9" name="TextBox 3"/>
          <p:cNvSpPr txBox="1">
            <a:spLocks noChangeArrowheads="1"/>
          </p:cNvSpPr>
          <p:nvPr/>
        </p:nvSpPr>
        <p:spPr bwMode="auto">
          <a:xfrm>
            <a:off x="1543348" y="2603005"/>
            <a:ext cx="70246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Vacaville</a:t>
            </a:r>
          </a:p>
        </p:txBody>
      </p:sp>
      <p:sp>
        <p:nvSpPr>
          <p:cNvPr id="3200" name="TextBox 4"/>
          <p:cNvSpPr txBox="1">
            <a:spLocks noChangeArrowheads="1"/>
          </p:cNvSpPr>
          <p:nvPr/>
        </p:nvSpPr>
        <p:spPr bwMode="auto">
          <a:xfrm>
            <a:off x="3893344" y="3013771"/>
            <a:ext cx="7917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Denver and Lakewood</a:t>
            </a:r>
          </a:p>
        </p:txBody>
      </p:sp>
      <p:sp>
        <p:nvSpPr>
          <p:cNvPr id="3201" name="TextBox 6"/>
          <p:cNvSpPr txBox="1">
            <a:spLocks noChangeArrowheads="1"/>
          </p:cNvSpPr>
          <p:nvPr/>
        </p:nvSpPr>
        <p:spPr bwMode="auto">
          <a:xfrm>
            <a:off x="5106293" y="4299645"/>
            <a:ext cx="58787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Dallas</a:t>
            </a:r>
          </a:p>
        </p:txBody>
      </p:sp>
      <p:sp>
        <p:nvSpPr>
          <p:cNvPr id="3202" name="TextBox 7"/>
          <p:cNvSpPr txBox="1">
            <a:spLocks noChangeArrowheads="1"/>
          </p:cNvSpPr>
          <p:nvPr/>
        </p:nvSpPr>
        <p:spPr bwMode="auto">
          <a:xfrm>
            <a:off x="5453062" y="1480840"/>
            <a:ext cx="57894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Duluth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75" y="2638723"/>
            <a:ext cx="601266" cy="2005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Vincennes</a:t>
            </a:r>
          </a:p>
        </p:txBody>
      </p:sp>
      <p:sp>
        <p:nvSpPr>
          <p:cNvPr id="3204" name="TextBox 10"/>
          <p:cNvSpPr txBox="1">
            <a:spLocks noChangeArrowheads="1"/>
          </p:cNvSpPr>
          <p:nvPr/>
        </p:nvSpPr>
        <p:spPr bwMode="auto">
          <a:xfrm>
            <a:off x="6407052" y="3303985"/>
            <a:ext cx="7039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Madisonville</a:t>
            </a:r>
          </a:p>
        </p:txBody>
      </p:sp>
      <p:sp>
        <p:nvSpPr>
          <p:cNvPr id="3205" name="TextBox 13"/>
          <p:cNvSpPr txBox="1">
            <a:spLocks noChangeArrowheads="1"/>
          </p:cNvSpPr>
          <p:nvPr/>
        </p:nvSpPr>
        <p:spPr bwMode="auto">
          <a:xfrm>
            <a:off x="6530578" y="3833812"/>
            <a:ext cx="84683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56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Birmingham</a:t>
            </a:r>
            <a:r>
              <a:rPr kumimoji="0" lang="en-US" altLang="en-US" sz="22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06" name="TextBox 14"/>
          <p:cNvSpPr txBox="1">
            <a:spLocks noChangeArrowheads="1"/>
          </p:cNvSpPr>
          <p:nvPr/>
        </p:nvSpPr>
        <p:spPr bwMode="auto">
          <a:xfrm>
            <a:off x="7386341" y="3162598"/>
            <a:ext cx="81855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Norton</a:t>
            </a:r>
          </a:p>
        </p:txBody>
      </p:sp>
      <p:sp>
        <p:nvSpPr>
          <p:cNvPr id="3207" name="TextBox 15"/>
          <p:cNvSpPr txBox="1">
            <a:spLocks noChangeArrowheads="1"/>
          </p:cNvSpPr>
          <p:nvPr/>
        </p:nvSpPr>
        <p:spPr bwMode="auto">
          <a:xfrm>
            <a:off x="7283648" y="3042048"/>
            <a:ext cx="613172" cy="19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56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Pineville</a:t>
            </a:r>
          </a:p>
        </p:txBody>
      </p:sp>
      <p:sp>
        <p:nvSpPr>
          <p:cNvPr id="3208" name="TextBox 17"/>
          <p:cNvSpPr txBox="1">
            <a:spLocks noChangeArrowheads="1"/>
          </p:cNvSpPr>
          <p:nvPr/>
        </p:nvSpPr>
        <p:spPr bwMode="auto">
          <a:xfrm>
            <a:off x="7292579" y="2887266"/>
            <a:ext cx="581918" cy="19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56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Beckley</a:t>
            </a:r>
          </a:p>
        </p:txBody>
      </p:sp>
      <p:sp>
        <p:nvSpPr>
          <p:cNvPr id="3211" name="TextBox 18"/>
          <p:cNvSpPr txBox="1">
            <a:spLocks noChangeArrowheads="1"/>
          </p:cNvSpPr>
          <p:nvPr/>
        </p:nvSpPr>
        <p:spPr bwMode="auto">
          <a:xfrm>
            <a:off x="7362528" y="2748856"/>
            <a:ext cx="654844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9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Morgantown</a:t>
            </a:r>
          </a:p>
        </p:txBody>
      </p:sp>
      <p:sp>
        <p:nvSpPr>
          <p:cNvPr id="3210" name="TextBox 19"/>
          <p:cNvSpPr txBox="1">
            <a:spLocks noChangeArrowheads="1"/>
          </p:cNvSpPr>
          <p:nvPr/>
        </p:nvSpPr>
        <p:spPr bwMode="auto">
          <a:xfrm>
            <a:off x="7548562" y="2460130"/>
            <a:ext cx="70991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New Stanton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465219" y="2317255"/>
            <a:ext cx="70842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Warrendale</a:t>
            </a:r>
          </a:p>
        </p:txBody>
      </p:sp>
      <p:sp>
        <p:nvSpPr>
          <p:cNvPr id="3212" name="TextBox 1"/>
          <p:cNvSpPr txBox="1">
            <a:spLocks noChangeArrowheads="1"/>
          </p:cNvSpPr>
          <p:nvPr/>
        </p:nvSpPr>
        <p:spPr bwMode="auto">
          <a:xfrm rot="643272">
            <a:off x="2733973" y="2312276"/>
            <a:ext cx="254496" cy="43858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3" name="TextBox 11"/>
          <p:cNvSpPr txBox="1">
            <a:spLocks noChangeArrowheads="1"/>
          </p:cNvSpPr>
          <p:nvPr/>
        </p:nvSpPr>
        <p:spPr bwMode="auto">
          <a:xfrm>
            <a:off x="6799958" y="3092648"/>
            <a:ext cx="575964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6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Barbourville</a:t>
            </a:r>
          </a:p>
        </p:txBody>
      </p:sp>
      <p:cxnSp>
        <p:nvCxnSpPr>
          <p:cNvPr id="3214" name="Straight Connector 16"/>
          <p:cNvCxnSpPr>
            <a:cxnSpLocks noChangeShapeType="1"/>
          </p:cNvCxnSpPr>
          <p:nvPr/>
        </p:nvCxnSpPr>
        <p:spPr bwMode="auto">
          <a:xfrm flipH="1" flipV="1">
            <a:off x="7349133" y="3472161"/>
            <a:ext cx="135434" cy="595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5" name="TextBox 30"/>
          <p:cNvSpPr txBox="1">
            <a:spLocks noChangeArrowheads="1"/>
          </p:cNvSpPr>
          <p:nvPr/>
        </p:nvSpPr>
        <p:spPr bwMode="auto">
          <a:xfrm>
            <a:off x="7294067" y="3193851"/>
            <a:ext cx="46136" cy="43858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6" name="TextBox 213"/>
          <p:cNvSpPr txBox="1">
            <a:spLocks noChangeArrowheads="1"/>
          </p:cNvSpPr>
          <p:nvPr/>
        </p:nvSpPr>
        <p:spPr bwMode="auto">
          <a:xfrm>
            <a:off x="7292578" y="3184922"/>
            <a:ext cx="43161" cy="43858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7" name="TextBox 214"/>
          <p:cNvSpPr txBox="1">
            <a:spLocks noChangeArrowheads="1"/>
          </p:cNvSpPr>
          <p:nvPr/>
        </p:nvSpPr>
        <p:spPr bwMode="auto">
          <a:xfrm>
            <a:off x="7291090" y="3159621"/>
            <a:ext cx="58043" cy="43858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8" name="TextBox 215"/>
          <p:cNvSpPr txBox="1">
            <a:spLocks noChangeArrowheads="1"/>
          </p:cNvSpPr>
          <p:nvPr/>
        </p:nvSpPr>
        <p:spPr bwMode="auto">
          <a:xfrm>
            <a:off x="7298531" y="3237012"/>
            <a:ext cx="43161" cy="43858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9" name="TextBox 216"/>
          <p:cNvSpPr txBox="1">
            <a:spLocks noChangeArrowheads="1"/>
          </p:cNvSpPr>
          <p:nvPr/>
        </p:nvSpPr>
        <p:spPr bwMode="auto">
          <a:xfrm flipH="1">
            <a:off x="7320856" y="3199805"/>
            <a:ext cx="41672" cy="43858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Straight Connector 3200"/>
          <p:cNvCxnSpPr/>
          <p:nvPr/>
        </p:nvCxnSpPr>
        <p:spPr bwMode="auto">
          <a:xfrm>
            <a:off x="7302997" y="3147715"/>
            <a:ext cx="95250" cy="773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21" name="Right Triangle 3256"/>
          <p:cNvSpPr>
            <a:spLocks noChangeArrowheads="1"/>
          </p:cNvSpPr>
          <p:nvPr/>
        </p:nvSpPr>
        <p:spPr bwMode="auto">
          <a:xfrm rot="4672337">
            <a:off x="8402836" y="3487043"/>
            <a:ext cx="150316" cy="293192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8" name="Diagonal Stripe 3257"/>
          <p:cNvSpPr/>
          <p:nvPr/>
        </p:nvSpPr>
        <p:spPr bwMode="auto">
          <a:xfrm rot="7876953" flipH="1">
            <a:off x="7181702" y="3496717"/>
            <a:ext cx="142875" cy="43160"/>
          </a:xfrm>
          <a:prstGeom prst="diagStrip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3" name="Flowchart: Decision 3258"/>
          <p:cNvSpPr>
            <a:spLocks noChangeArrowheads="1"/>
          </p:cNvSpPr>
          <p:nvPr/>
        </p:nvSpPr>
        <p:spPr bwMode="auto">
          <a:xfrm rot="1594255">
            <a:off x="7173516" y="3417094"/>
            <a:ext cx="135434" cy="126504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4" name="Isosceles Triangle 3259"/>
          <p:cNvSpPr>
            <a:spLocks noChangeArrowheads="1"/>
          </p:cNvSpPr>
          <p:nvPr/>
        </p:nvSpPr>
        <p:spPr bwMode="auto">
          <a:xfrm>
            <a:off x="7097614" y="1458516"/>
            <a:ext cx="620613" cy="9673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1" name="Diagonal Stripe 3260"/>
          <p:cNvSpPr/>
          <p:nvPr/>
        </p:nvSpPr>
        <p:spPr bwMode="auto">
          <a:xfrm rot="487087">
            <a:off x="7121426" y="3448349"/>
            <a:ext cx="148828" cy="217289"/>
          </a:xfrm>
          <a:prstGeom prst="diagStrip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6" name="Right Triangle 3261"/>
          <p:cNvSpPr>
            <a:spLocks noChangeArrowheads="1"/>
          </p:cNvSpPr>
          <p:nvPr/>
        </p:nvSpPr>
        <p:spPr bwMode="auto">
          <a:xfrm rot="4288988">
            <a:off x="7118450" y="3451324"/>
            <a:ext cx="126504" cy="159247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Trapezoid 228"/>
          <p:cNvSpPr/>
          <p:nvPr/>
        </p:nvSpPr>
        <p:spPr bwMode="auto">
          <a:xfrm rot="13722411">
            <a:off x="7277696" y="3482579"/>
            <a:ext cx="86320" cy="184547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8" name="Isosceles Triangle 229"/>
          <p:cNvSpPr>
            <a:spLocks noChangeArrowheads="1"/>
          </p:cNvSpPr>
          <p:nvPr/>
        </p:nvSpPr>
        <p:spPr bwMode="auto">
          <a:xfrm rot="3374001">
            <a:off x="7380388" y="3457278"/>
            <a:ext cx="90785" cy="84832"/>
          </a:xfrm>
          <a:prstGeom prst="triangle">
            <a:avLst>
              <a:gd name="adj" fmla="val 63588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9" name="TextBox 230"/>
          <p:cNvSpPr txBox="1">
            <a:spLocks noChangeArrowheads="1"/>
          </p:cNvSpPr>
          <p:nvPr/>
        </p:nvSpPr>
        <p:spPr bwMode="auto">
          <a:xfrm>
            <a:off x="7197329" y="3586758"/>
            <a:ext cx="105668" cy="4385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0" name="TextBox 244"/>
          <p:cNvSpPr txBox="1">
            <a:spLocks noChangeArrowheads="1"/>
          </p:cNvSpPr>
          <p:nvPr/>
        </p:nvSpPr>
        <p:spPr bwMode="auto">
          <a:xfrm rot="2508698">
            <a:off x="7329786" y="3342167"/>
            <a:ext cx="72925" cy="4385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1" name="TextBox 246"/>
          <p:cNvSpPr txBox="1">
            <a:spLocks noChangeArrowheads="1"/>
          </p:cNvSpPr>
          <p:nvPr/>
        </p:nvSpPr>
        <p:spPr bwMode="auto">
          <a:xfrm>
            <a:off x="7203282" y="3638848"/>
            <a:ext cx="68461" cy="4385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Trapezoid 231"/>
          <p:cNvSpPr/>
          <p:nvPr/>
        </p:nvSpPr>
        <p:spPr bwMode="auto">
          <a:xfrm rot="8340310">
            <a:off x="7261325" y="3601641"/>
            <a:ext cx="117574" cy="47625"/>
          </a:xfrm>
          <a:prstGeom prst="trapezoid">
            <a:avLst>
              <a:gd name="adj" fmla="val 41092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3" name="Right Triangle 234"/>
          <p:cNvSpPr>
            <a:spLocks noChangeArrowheads="1"/>
          </p:cNvSpPr>
          <p:nvPr/>
        </p:nvSpPr>
        <p:spPr bwMode="auto">
          <a:xfrm rot="16200000">
            <a:off x="7126635" y="3617268"/>
            <a:ext cx="110133" cy="4316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36" y="2826247"/>
            <a:ext cx="1711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6"/>
          <p:cNvCxnSpPr>
            <a:cxnSpLocks noChangeShapeType="1"/>
          </p:cNvCxnSpPr>
          <p:nvPr/>
        </p:nvCxnSpPr>
        <p:spPr bwMode="auto">
          <a:xfrm>
            <a:off x="7289602" y="3000375"/>
            <a:ext cx="7442" cy="34081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4"/>
          <p:cNvCxnSpPr>
            <a:cxnSpLocks noChangeShapeType="1"/>
          </p:cNvCxnSpPr>
          <p:nvPr/>
        </p:nvCxnSpPr>
        <p:spPr bwMode="auto">
          <a:xfrm flipV="1">
            <a:off x="7353598" y="3473649"/>
            <a:ext cx="135433" cy="17115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225"/>
          <p:cNvCxnSpPr>
            <a:cxnSpLocks noChangeShapeType="1"/>
          </p:cNvCxnSpPr>
          <p:nvPr/>
        </p:nvCxnSpPr>
        <p:spPr bwMode="auto">
          <a:xfrm flipV="1">
            <a:off x="6975575" y="3686473"/>
            <a:ext cx="327422" cy="47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Parallelogram 238"/>
          <p:cNvSpPr>
            <a:spLocks noChangeArrowheads="1"/>
          </p:cNvSpPr>
          <p:nvPr/>
        </p:nvSpPr>
        <p:spPr bwMode="auto">
          <a:xfrm rot="8576660">
            <a:off x="2747368" y="3722192"/>
            <a:ext cx="52090" cy="95250"/>
          </a:xfrm>
          <a:prstGeom prst="parallelogram">
            <a:avLst>
              <a:gd name="adj" fmla="val 48593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1" name="Straight Connector 240"/>
          <p:cNvCxnSpPr/>
          <p:nvPr/>
        </p:nvCxnSpPr>
        <p:spPr bwMode="auto">
          <a:xfrm>
            <a:off x="2751833" y="3687961"/>
            <a:ext cx="43160" cy="1086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 flipV="1">
            <a:off x="2766715" y="3796606"/>
            <a:ext cx="41672" cy="461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331024" y="1775520"/>
            <a:ext cx="634008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MN</a:t>
            </a:r>
          </a:p>
        </p:txBody>
      </p:sp>
      <p:pic>
        <p:nvPicPr>
          <p:cNvPr id="11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90" y="2872383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3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36" y="2479477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4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86" y="4168676"/>
            <a:ext cx="171152" cy="1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5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454051"/>
            <a:ext cx="1711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84" y="3905250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7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52" y="2525614"/>
            <a:ext cx="1711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8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97" y="3196828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9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66" y="3210223"/>
            <a:ext cx="1711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0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24" y="2287489"/>
            <a:ext cx="1711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1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50" y="2454176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2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22" y="3171528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3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32" y="2997398"/>
            <a:ext cx="139898" cy="1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4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6" y="2605981"/>
            <a:ext cx="171153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5" name="Picture 252" descr="android - Put a Bitmap on a picture template and add as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01" y="5857875"/>
            <a:ext cx="171152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" name="TextBox 12"/>
          <p:cNvSpPr txBox="1">
            <a:spLocks noChangeArrowheads="1"/>
          </p:cNvSpPr>
          <p:nvPr/>
        </p:nvSpPr>
        <p:spPr bwMode="auto">
          <a:xfrm>
            <a:off x="1123653" y="5840016"/>
            <a:ext cx="1467445" cy="2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Denotes District Offices</a:t>
            </a:r>
          </a:p>
        </p:txBody>
      </p:sp>
      <p:sp>
        <p:nvSpPr>
          <p:cNvPr id="3257" name="TextBox 13"/>
          <p:cNvSpPr txBox="1">
            <a:spLocks noChangeArrowheads="1"/>
          </p:cNvSpPr>
          <p:nvPr/>
        </p:nvSpPr>
        <p:spPr bwMode="auto">
          <a:xfrm>
            <a:off x="7201794" y="3144739"/>
            <a:ext cx="297656" cy="1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KY</a:t>
            </a:r>
          </a:p>
        </p:txBody>
      </p:sp>
      <p:sp>
        <p:nvSpPr>
          <p:cNvPr id="12" name="Parallelogram 14"/>
          <p:cNvSpPr>
            <a:spLocks noChangeArrowheads="1"/>
          </p:cNvSpPr>
          <p:nvPr/>
        </p:nvSpPr>
        <p:spPr bwMode="auto">
          <a:xfrm rot="21126014">
            <a:off x="6883301" y="3451325"/>
            <a:ext cx="321469" cy="258961"/>
          </a:xfrm>
          <a:prstGeom prst="parallelogram">
            <a:avLst>
              <a:gd name="adj" fmla="val 33678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9" name="Rectangle 17"/>
          <p:cNvSpPr>
            <a:spLocks noChangeArrowheads="1"/>
          </p:cNvSpPr>
          <p:nvPr/>
        </p:nvSpPr>
        <p:spPr bwMode="auto">
          <a:xfrm rot="21046554">
            <a:off x="7155657" y="3424536"/>
            <a:ext cx="110133" cy="535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0" name="Rectangle 18"/>
          <p:cNvSpPr>
            <a:spLocks noChangeArrowheads="1"/>
          </p:cNvSpPr>
          <p:nvPr/>
        </p:nvSpPr>
        <p:spPr bwMode="auto">
          <a:xfrm rot="2124093">
            <a:off x="7239000" y="3445372"/>
            <a:ext cx="81856" cy="431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207"/>
          <p:cNvSpPr>
            <a:spLocks noChangeArrowheads="1"/>
          </p:cNvSpPr>
          <p:nvPr/>
        </p:nvSpPr>
        <p:spPr bwMode="auto">
          <a:xfrm rot="7832442">
            <a:off x="7213700" y="3498950"/>
            <a:ext cx="80367" cy="5060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2" name="Rectangle 208"/>
          <p:cNvSpPr>
            <a:spLocks noChangeArrowheads="1"/>
          </p:cNvSpPr>
          <p:nvPr/>
        </p:nvSpPr>
        <p:spPr bwMode="auto">
          <a:xfrm rot="6707264">
            <a:off x="7117706" y="3574108"/>
            <a:ext cx="80367" cy="431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3" name="Rectangle 209"/>
          <p:cNvSpPr>
            <a:spLocks noChangeArrowheads="1"/>
          </p:cNvSpPr>
          <p:nvPr/>
        </p:nvSpPr>
        <p:spPr bwMode="auto">
          <a:xfrm rot="21405342">
            <a:off x="7166075" y="3527227"/>
            <a:ext cx="81855" cy="4167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4" name="Rectangle 210"/>
          <p:cNvSpPr>
            <a:spLocks noChangeArrowheads="1"/>
          </p:cNvSpPr>
          <p:nvPr/>
        </p:nvSpPr>
        <p:spPr bwMode="auto">
          <a:xfrm rot="1482602">
            <a:off x="7073802" y="3626942"/>
            <a:ext cx="80367" cy="5357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5" name="TextBox 226"/>
          <p:cNvSpPr txBox="1">
            <a:spLocks noChangeArrowheads="1"/>
          </p:cNvSpPr>
          <p:nvPr/>
        </p:nvSpPr>
        <p:spPr bwMode="auto">
          <a:xfrm>
            <a:off x="8167688" y="3689450"/>
            <a:ext cx="43755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3266" name="Rectangle 27"/>
          <p:cNvSpPr>
            <a:spLocks noChangeArrowheads="1"/>
          </p:cNvSpPr>
          <p:nvPr/>
        </p:nvSpPr>
        <p:spPr bwMode="auto">
          <a:xfrm>
            <a:off x="7041059" y="3814466"/>
            <a:ext cx="363141" cy="14585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67" name="Straight Connector 22"/>
          <p:cNvCxnSpPr>
            <a:cxnSpLocks noChangeShapeType="1"/>
          </p:cNvCxnSpPr>
          <p:nvPr/>
        </p:nvCxnSpPr>
        <p:spPr bwMode="auto">
          <a:xfrm flipV="1">
            <a:off x="7033618" y="3952875"/>
            <a:ext cx="546200" cy="193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68" name="Right Triangle 28"/>
          <p:cNvSpPr>
            <a:spLocks noChangeArrowheads="1"/>
          </p:cNvSpPr>
          <p:nvPr/>
        </p:nvSpPr>
        <p:spPr bwMode="auto">
          <a:xfrm>
            <a:off x="7413129" y="3814465"/>
            <a:ext cx="136922" cy="12948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Diagonal Stripe 29"/>
          <p:cNvSpPr/>
          <p:nvPr/>
        </p:nvSpPr>
        <p:spPr bwMode="auto">
          <a:xfrm rot="8047142">
            <a:off x="6955483" y="3755678"/>
            <a:ext cx="108644" cy="184547"/>
          </a:xfrm>
          <a:prstGeom prst="diagStrip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0" name="Parallelogram 30"/>
          <p:cNvSpPr>
            <a:spLocks noChangeArrowheads="1"/>
          </p:cNvSpPr>
          <p:nvPr/>
        </p:nvSpPr>
        <p:spPr bwMode="auto">
          <a:xfrm>
            <a:off x="7009805" y="3744516"/>
            <a:ext cx="324445" cy="105668"/>
          </a:xfrm>
          <a:prstGeom prst="parallelogram">
            <a:avLst>
              <a:gd name="adj" fmla="val 3881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1" name="Isosceles Triangle 223"/>
          <p:cNvSpPr>
            <a:spLocks noChangeArrowheads="1"/>
          </p:cNvSpPr>
          <p:nvPr/>
        </p:nvSpPr>
        <p:spPr bwMode="auto">
          <a:xfrm>
            <a:off x="7326809" y="3750469"/>
            <a:ext cx="77391" cy="59531"/>
          </a:xfrm>
          <a:prstGeom prst="triangle">
            <a:avLst>
              <a:gd name="adj" fmla="val 21106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2" name="Right Triangle 224"/>
          <p:cNvSpPr>
            <a:spLocks noChangeArrowheads="1"/>
          </p:cNvSpPr>
          <p:nvPr/>
        </p:nvSpPr>
        <p:spPr bwMode="auto">
          <a:xfrm flipV="1">
            <a:off x="6991946" y="3743028"/>
            <a:ext cx="68461" cy="4316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3" name="Right Triangle 225"/>
          <p:cNvSpPr>
            <a:spLocks noChangeArrowheads="1"/>
          </p:cNvSpPr>
          <p:nvPr/>
        </p:nvSpPr>
        <p:spPr bwMode="auto">
          <a:xfrm rot="10137864">
            <a:off x="7023200" y="3720703"/>
            <a:ext cx="245566" cy="50602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4" name="Parallelogram 226"/>
          <p:cNvSpPr>
            <a:spLocks noChangeArrowheads="1"/>
          </p:cNvSpPr>
          <p:nvPr/>
        </p:nvSpPr>
        <p:spPr bwMode="auto">
          <a:xfrm rot="9100007">
            <a:off x="7186911" y="3722192"/>
            <a:ext cx="99714" cy="41672"/>
          </a:xfrm>
          <a:prstGeom prst="parallelogram">
            <a:avLst>
              <a:gd name="adj" fmla="val 25579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5" name="Right Triangle 227"/>
          <p:cNvSpPr>
            <a:spLocks noChangeArrowheads="1"/>
          </p:cNvSpPr>
          <p:nvPr/>
        </p:nvSpPr>
        <p:spPr bwMode="auto">
          <a:xfrm rot="18067158">
            <a:off x="7227839" y="3684241"/>
            <a:ext cx="55066" cy="53578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76" name="Straight Connector 230"/>
          <p:cNvCxnSpPr>
            <a:cxnSpLocks noChangeShapeType="1"/>
            <a:endCxn id="3268" idx="4"/>
          </p:cNvCxnSpPr>
          <p:nvPr/>
        </p:nvCxnSpPr>
        <p:spPr bwMode="auto">
          <a:xfrm flipV="1">
            <a:off x="7408665" y="3943945"/>
            <a:ext cx="141387" cy="595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6886278" y="3449836"/>
            <a:ext cx="65484" cy="2946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" name="TextBox 237"/>
          <p:cNvSpPr txBox="1">
            <a:spLocks noChangeArrowheads="1"/>
          </p:cNvSpPr>
          <p:nvPr/>
        </p:nvSpPr>
        <p:spPr bwMode="auto">
          <a:xfrm>
            <a:off x="6749356" y="3479601"/>
            <a:ext cx="712886" cy="2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3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3279" name="TextBox 238"/>
          <p:cNvSpPr txBox="1">
            <a:spLocks noChangeArrowheads="1"/>
          </p:cNvSpPr>
          <p:nvPr/>
        </p:nvSpPr>
        <p:spPr bwMode="auto">
          <a:xfrm>
            <a:off x="7151192" y="3857625"/>
            <a:ext cx="486668" cy="2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3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GA</a:t>
            </a:r>
          </a:p>
        </p:txBody>
      </p:sp>
      <p:cxnSp>
        <p:nvCxnSpPr>
          <p:cNvPr id="3280" name="Straight Connector 16"/>
          <p:cNvCxnSpPr>
            <a:cxnSpLocks noChangeShapeType="1"/>
          </p:cNvCxnSpPr>
          <p:nvPr/>
        </p:nvCxnSpPr>
        <p:spPr bwMode="auto">
          <a:xfrm>
            <a:off x="7247930" y="3399235"/>
            <a:ext cx="65484" cy="982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3" name="Minus 242"/>
          <p:cNvSpPr/>
          <p:nvPr/>
        </p:nvSpPr>
        <p:spPr bwMode="auto">
          <a:xfrm rot="3176737">
            <a:off x="7258348" y="3429001"/>
            <a:ext cx="92273" cy="47625"/>
          </a:xfrm>
          <a:prstGeom prst="mathMinus">
            <a:avLst>
              <a:gd name="adj1" fmla="val 37875"/>
            </a:avLst>
          </a:prstGeom>
          <a:solidFill>
            <a:srgbClr val="33CCFF"/>
          </a:solidFill>
          <a:ln w="952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2" name="Parallelogram 243"/>
          <p:cNvSpPr>
            <a:spLocks noChangeArrowheads="1"/>
          </p:cNvSpPr>
          <p:nvPr/>
        </p:nvSpPr>
        <p:spPr bwMode="auto">
          <a:xfrm rot="3167216">
            <a:off x="7276951" y="3405932"/>
            <a:ext cx="43161" cy="41672"/>
          </a:xfrm>
          <a:prstGeom prst="parallelogram">
            <a:avLst>
              <a:gd name="adj" fmla="val 25893"/>
            </a:avLst>
          </a:prstGeom>
          <a:solidFill>
            <a:srgbClr val="33CCFF"/>
          </a:solidFill>
          <a:ln w="9525" algn="ctr">
            <a:solidFill>
              <a:srgbClr val="66CC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66675"/>
            <a:ext cx="9753600" cy="6991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574" y="-7374"/>
            <a:ext cx="9858374" cy="69320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8529338" y="6431978"/>
            <a:ext cx="442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78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0" y="0"/>
            <a:ext cx="9143999" cy="4876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1437005"/>
            <a:ext cx="763015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spc="-25" dirty="0"/>
              <a:t>Powered </a:t>
            </a:r>
            <a:r>
              <a:rPr sz="4200" spc="-5" dirty="0"/>
              <a:t>Haulage </a:t>
            </a:r>
            <a:r>
              <a:rPr sz="4200" spc="-25" dirty="0"/>
              <a:t>Safety</a:t>
            </a:r>
            <a:r>
              <a:rPr sz="4200" spc="-90" dirty="0"/>
              <a:t> </a:t>
            </a:r>
            <a:r>
              <a:rPr sz="4200" spc="-10" dirty="0"/>
              <a:t>Initiative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800" y="2235200"/>
            <a:ext cx="8610600" cy="4537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libri"/>
                <a:cs typeface="Calibri"/>
              </a:rPr>
              <a:t>Powered </a:t>
            </a:r>
            <a:r>
              <a:rPr sz="3200" spc="-5" dirty="0">
                <a:latin typeface="Calibri"/>
                <a:cs typeface="Calibri"/>
              </a:rPr>
              <a:t>Haulage accidents </a:t>
            </a:r>
            <a:r>
              <a:rPr sz="3200" spc="-15" dirty="0">
                <a:latin typeface="Calibri"/>
                <a:cs typeface="Calibri"/>
              </a:rPr>
              <a:t>were </a:t>
            </a:r>
            <a:r>
              <a:rPr sz="3200" spc="-10" dirty="0">
                <a:latin typeface="Calibri"/>
                <a:cs typeface="Calibri"/>
              </a:rPr>
              <a:t>responsible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5" dirty="0">
                <a:latin typeface="Calibri"/>
                <a:cs typeface="Calibri"/>
              </a:rPr>
              <a:t>50%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fatalities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recent </a:t>
            </a:r>
            <a:r>
              <a:rPr sz="3200" spc="-20" dirty="0">
                <a:latin typeface="Calibri"/>
                <a:cs typeface="Calibri"/>
              </a:rPr>
              <a:t>years; </a:t>
            </a:r>
            <a:r>
              <a:rPr lang="en-US" sz="3200" spc="-5" dirty="0" smtClean="0">
                <a:latin typeface="Calibri"/>
                <a:cs typeface="Calibri"/>
              </a:rPr>
              <a:t>7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 smtClean="0">
                <a:latin typeface="Calibri"/>
                <a:cs typeface="Calibri"/>
              </a:rPr>
              <a:t>2</a:t>
            </a:r>
            <a:r>
              <a:rPr lang="en-US" sz="3200" spc="-5" dirty="0">
                <a:latin typeface="Calibri"/>
                <a:cs typeface="Calibri"/>
              </a:rPr>
              <a:t>7</a:t>
            </a:r>
            <a:r>
              <a:rPr sz="3200" spc="75" dirty="0" smtClean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(</a:t>
            </a:r>
            <a:r>
              <a:rPr lang="en-US" sz="3200" spc="-5" dirty="0" smtClean="0">
                <a:latin typeface="Calibri"/>
                <a:cs typeface="Calibri"/>
              </a:rPr>
              <a:t>26</a:t>
            </a:r>
            <a:r>
              <a:rPr sz="3200" spc="-5" dirty="0" smtClean="0">
                <a:latin typeface="Calibri"/>
                <a:cs typeface="Calibri"/>
              </a:rPr>
              <a:t>%)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5" dirty="0" smtClean="0">
                <a:latin typeface="Calibri"/>
                <a:cs typeface="Calibri"/>
              </a:rPr>
              <a:t>201</a:t>
            </a:r>
            <a:r>
              <a:rPr lang="en-US" sz="3200" spc="-5" dirty="0" smtClean="0">
                <a:latin typeface="Calibri"/>
                <a:cs typeface="Calibri"/>
              </a:rPr>
              <a:t>9 and in 2020, 5 of 22 (23%) which continues the trend of improvement</a:t>
            </a:r>
            <a:endParaRPr sz="3200" dirty="0">
              <a:latin typeface="Calibri"/>
              <a:cs typeface="Calibri"/>
            </a:endParaRPr>
          </a:p>
          <a:p>
            <a:pPr marL="12700" marR="1082675">
              <a:lnSpc>
                <a:spcPct val="100000"/>
              </a:lnSpc>
              <a:spcBef>
                <a:spcPts val="765"/>
              </a:spcBef>
            </a:pPr>
            <a:r>
              <a:rPr sz="3200" spc="-15" dirty="0">
                <a:latin typeface="Calibri"/>
                <a:cs typeface="Calibri"/>
              </a:rPr>
              <a:t>Preventing </a:t>
            </a:r>
            <a:r>
              <a:rPr sz="3200" spc="-5" dirty="0">
                <a:latin typeface="Calibri"/>
                <a:cs typeface="Calibri"/>
              </a:rPr>
              <a:t>these accidents 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priority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dirty="0">
                <a:latin typeface="Calibri"/>
                <a:cs typeface="Calibri"/>
              </a:rPr>
              <a:t>MSHA,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focus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on: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Mobile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Equipment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Belt </a:t>
            </a:r>
            <a:r>
              <a:rPr sz="3200" spc="-25" dirty="0">
                <a:latin typeface="Calibri"/>
                <a:cs typeface="Calibri"/>
              </a:rPr>
              <a:t>Conveyors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Seat Belt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Safety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209040"/>
            <a:ext cx="6781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View </a:t>
            </a:r>
            <a:r>
              <a:rPr sz="4200" spc="-25" dirty="0"/>
              <a:t>from </a:t>
            </a:r>
            <a:r>
              <a:rPr sz="4200" spc="-10" dirty="0"/>
              <a:t>the </a:t>
            </a:r>
            <a:r>
              <a:rPr sz="4200" spc="-50" dirty="0"/>
              <a:t>Operator’s</a:t>
            </a:r>
            <a:r>
              <a:rPr sz="4200" spc="310" dirty="0"/>
              <a:t> </a:t>
            </a:r>
            <a:r>
              <a:rPr sz="4200" spc="-20" dirty="0"/>
              <a:t>Cab</a:t>
            </a:r>
          </a:p>
        </p:txBody>
      </p:sp>
      <p:sp>
        <p:nvSpPr>
          <p:cNvPr id="3" name="object 3"/>
          <p:cNvSpPr/>
          <p:nvPr/>
        </p:nvSpPr>
        <p:spPr>
          <a:xfrm>
            <a:off x="670559" y="1955801"/>
            <a:ext cx="7802879" cy="452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075" y="6491563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6629"/>
            <a:ext cx="206375" cy="184666"/>
          </a:xfrm>
        </p:spPr>
        <p:txBody>
          <a:bodyPr/>
          <a:lstStyle/>
          <a:p>
            <a:fld id="{B30DD6E0-652A-4375-94B9-F0D2F9DFC1A7}" type="slidenum">
              <a:rPr lang="en-US" sz="1200" smtClean="0">
                <a:solidFill>
                  <a:schemeClr val="tx1"/>
                </a:solidFill>
              </a:rPr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9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494" y="610783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The MSHA 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904" y="1318450"/>
            <a:ext cx="7274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“to prevent death, illness, and injury from mining and promote safe and healthful workplaces for U.S. miners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42108"/>
            <a:ext cx="3359150" cy="223888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431979"/>
            <a:ext cx="206375" cy="17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41" y="3392513"/>
            <a:ext cx="3397259" cy="2264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 b="30001"/>
          <a:stretch/>
        </p:blipFill>
        <p:spPr>
          <a:xfrm>
            <a:off x="0" y="0"/>
            <a:ext cx="91439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0" y="0"/>
            <a:ext cx="9143999" cy="4876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0" y="1056007"/>
            <a:ext cx="761422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Actual Activity </a:t>
            </a:r>
            <a:r>
              <a:rPr sz="4200" spc="-15" dirty="0"/>
              <a:t>on </a:t>
            </a:r>
            <a:r>
              <a:rPr sz="4200" spc="-5" dirty="0"/>
              <a:t>the</a:t>
            </a:r>
            <a:r>
              <a:rPr sz="4200" spc="-55" dirty="0"/>
              <a:t> </a:t>
            </a:r>
            <a:r>
              <a:rPr sz="4200" spc="-35" dirty="0"/>
              <a:t>Ground</a:t>
            </a:r>
          </a:p>
        </p:txBody>
      </p:sp>
      <p:sp>
        <p:nvSpPr>
          <p:cNvPr id="3" name="object 3"/>
          <p:cNvSpPr/>
          <p:nvPr/>
        </p:nvSpPr>
        <p:spPr>
          <a:xfrm>
            <a:off x="548639" y="2514599"/>
            <a:ext cx="8046719" cy="3810001"/>
          </a:xfrm>
          <a:prstGeom prst="rect">
            <a:avLst/>
          </a:prstGeom>
          <a:blipFill>
            <a:blip r:embed="rId3" cstate="print"/>
            <a:srcRect/>
            <a:stretch>
              <a:fillRect b="-12630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1819287"/>
            <a:ext cx="6781800" cy="5911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0"/>
              </a:spcBef>
            </a:pPr>
            <a:r>
              <a:rPr sz="1850" dirty="0">
                <a:latin typeface="Calibri"/>
                <a:cs typeface="Calibri"/>
              </a:rPr>
              <a:t>Large</a:t>
            </a:r>
            <a:r>
              <a:rPr sz="1850" spc="-1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vehicles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striking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other</a:t>
            </a:r>
            <a:r>
              <a:rPr sz="1850" spc="-10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vehicles</a:t>
            </a:r>
            <a:r>
              <a:rPr sz="1850" spc="-15" dirty="0">
                <a:latin typeface="Calibri"/>
                <a:cs typeface="Calibri"/>
              </a:rPr>
              <a:t> or</a:t>
            </a:r>
            <a:r>
              <a:rPr sz="1850" spc="-20" dirty="0">
                <a:latin typeface="Calibri"/>
                <a:cs typeface="Calibri"/>
              </a:rPr>
              <a:t> pedestrians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have</a:t>
            </a:r>
            <a:r>
              <a:rPr sz="1850" spc="-135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killed</a:t>
            </a:r>
            <a:r>
              <a:rPr sz="1850" spc="6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24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miners  </a:t>
            </a:r>
            <a:r>
              <a:rPr sz="1850" spc="-10" dirty="0">
                <a:latin typeface="Calibri"/>
                <a:cs typeface="Calibri"/>
              </a:rPr>
              <a:t>since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2003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075" y="6491563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5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374" y="461581"/>
            <a:ext cx="33991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Belt</a:t>
            </a:r>
            <a:r>
              <a:rPr spc="-75" dirty="0"/>
              <a:t> </a:t>
            </a:r>
            <a:r>
              <a:rPr spc="-30" dirty="0"/>
              <a:t>Conveyors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447800"/>
            <a:ext cx="7623810" cy="30835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 smtClean="0">
                <a:latin typeface="Calibri"/>
                <a:cs typeface="Calibri"/>
              </a:rPr>
              <a:t>Eight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miners </a:t>
            </a:r>
            <a:r>
              <a:rPr sz="3200" spc="-5" dirty="0">
                <a:latin typeface="Calibri"/>
                <a:cs typeface="Calibri"/>
              </a:rPr>
              <a:t>killed working </a:t>
            </a:r>
            <a:r>
              <a:rPr sz="3200" spc="-10" dirty="0">
                <a:latin typeface="Calibri"/>
                <a:cs typeface="Calibri"/>
              </a:rPr>
              <a:t>around </a:t>
            </a:r>
            <a:r>
              <a:rPr sz="3200" spc="-5" dirty="0">
                <a:latin typeface="Calibri"/>
                <a:cs typeface="Calibri"/>
              </a:rPr>
              <a:t>belt  </a:t>
            </a:r>
            <a:r>
              <a:rPr sz="3200" spc="-25" dirty="0">
                <a:latin typeface="Calibri"/>
                <a:cs typeface="Calibri"/>
              </a:rPr>
              <a:t>conveyors </a:t>
            </a:r>
            <a:r>
              <a:rPr sz="3200" spc="-5" dirty="0">
                <a:latin typeface="Calibri"/>
                <a:cs typeface="Calibri"/>
              </a:rPr>
              <a:t>since </a:t>
            </a:r>
            <a:r>
              <a:rPr sz="3200" dirty="0">
                <a:latin typeface="Calibri"/>
                <a:cs typeface="Calibri"/>
              </a:rPr>
              <a:t>January </a:t>
            </a:r>
            <a:r>
              <a:rPr sz="3200" spc="-5" dirty="0">
                <a:latin typeface="Calibri"/>
                <a:cs typeface="Calibri"/>
              </a:rPr>
              <a:t>2017; </a:t>
            </a:r>
            <a:endParaRPr lang="en-US" sz="32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Since </a:t>
            </a:r>
            <a:r>
              <a:rPr sz="3200" spc="-5" dirty="0">
                <a:latin typeface="Calibri"/>
                <a:cs typeface="Calibri"/>
              </a:rPr>
              <a:t>2008, </a:t>
            </a:r>
            <a:r>
              <a:rPr lang="en-US" sz="3200" spc="-5" dirty="0" smtClean="0">
                <a:latin typeface="Calibri"/>
                <a:cs typeface="Calibri"/>
              </a:rPr>
              <a:t>20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fatalities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5" dirty="0">
                <a:latin typeface="Calibri"/>
                <a:cs typeface="Calibri"/>
              </a:rPr>
              <a:t>than 40  permanent </a:t>
            </a:r>
            <a:r>
              <a:rPr sz="3200" spc="-5" dirty="0" smtClean="0">
                <a:latin typeface="Calibri"/>
                <a:cs typeface="Calibri"/>
              </a:rPr>
              <a:t>injuries</a:t>
            </a:r>
            <a:endParaRPr sz="3200" dirty="0">
              <a:latin typeface="Calibri"/>
              <a:cs typeface="Calibri"/>
            </a:endParaRPr>
          </a:p>
          <a:p>
            <a:pPr marL="354965" marR="109220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Guarding, </a:t>
            </a:r>
            <a:r>
              <a:rPr sz="3200" dirty="0">
                <a:latin typeface="Calibri"/>
                <a:cs typeface="Calibri"/>
              </a:rPr>
              <a:t>lock-out </a:t>
            </a:r>
            <a:r>
              <a:rPr sz="3200" spc="-10" dirty="0">
                <a:latin typeface="Calibri"/>
                <a:cs typeface="Calibri"/>
              </a:rPr>
              <a:t>tag-out, properly </a:t>
            </a:r>
            <a:r>
              <a:rPr sz="3200" spc="-5" dirty="0">
                <a:latin typeface="Calibri"/>
                <a:cs typeface="Calibri"/>
              </a:rPr>
              <a:t>using  </a:t>
            </a:r>
            <a:r>
              <a:rPr sz="3200" spc="-20" dirty="0">
                <a:latin typeface="Calibri"/>
                <a:cs typeface="Calibri"/>
              </a:rPr>
              <a:t>crossovers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spc="-10" dirty="0">
                <a:latin typeface="Calibri"/>
                <a:cs typeface="Calibri"/>
              </a:rPr>
              <a:t>essential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safety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58200" y="6488895"/>
            <a:ext cx="206375" cy="184666"/>
          </a:xfrm>
        </p:spPr>
        <p:txBody>
          <a:bodyPr/>
          <a:lstStyle/>
          <a:p>
            <a:fld id="{B30DD6E0-652A-4375-94B9-F0D2F9DFC1A7}" type="slidenum">
              <a:rPr lang="en-US" sz="1200" smtClean="0">
                <a:solidFill>
                  <a:schemeClr val="tx1"/>
                </a:solidFill>
              </a:rPr>
              <a:t>21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126" y="200616"/>
            <a:ext cx="3556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Seat </a:t>
            </a:r>
            <a:r>
              <a:rPr dirty="0"/>
              <a:t>Belt</a:t>
            </a:r>
            <a:r>
              <a:rPr spc="-105" dirty="0"/>
              <a:t> </a:t>
            </a:r>
            <a:r>
              <a:rPr spc="-25" dirty="0"/>
              <a:t>Safety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066800"/>
            <a:ext cx="4114800" cy="5198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Three </a:t>
            </a:r>
            <a:r>
              <a:rPr sz="2800" spc="-20" dirty="0">
                <a:latin typeface="Calibri"/>
                <a:cs typeface="Calibri"/>
              </a:rPr>
              <a:t>fatalities </a:t>
            </a:r>
            <a:r>
              <a:rPr sz="2800" spc="-10" dirty="0">
                <a:latin typeface="Calibri"/>
                <a:cs typeface="Calibri"/>
              </a:rPr>
              <a:t>in 2017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2018, </a:t>
            </a:r>
            <a:r>
              <a:rPr lang="en-US" sz="2800" spc="-10" dirty="0" smtClean="0">
                <a:latin typeface="Calibri"/>
                <a:cs typeface="Calibri"/>
              </a:rPr>
              <a:t>3 more in 2019, no incidents in 2020 </a:t>
            </a:r>
            <a:r>
              <a:rPr sz="2800" spc="-5" dirty="0" smtClean="0">
                <a:latin typeface="Calibri"/>
                <a:cs typeface="Calibri"/>
              </a:rPr>
              <a:t>and </a:t>
            </a:r>
            <a:r>
              <a:rPr lang="en-US" sz="2800" spc="-5" dirty="0" smtClean="0">
                <a:latin typeface="Calibri"/>
                <a:cs typeface="Calibri"/>
              </a:rPr>
              <a:t>41</a:t>
            </a:r>
            <a:r>
              <a:rPr sz="2800" spc="-5" dirty="0" smtClean="0">
                <a:latin typeface="Calibri"/>
                <a:cs typeface="Calibri"/>
              </a:rPr>
              <a:t>  </a:t>
            </a:r>
            <a:r>
              <a:rPr sz="2800" spc="-20" dirty="0">
                <a:latin typeface="Calibri"/>
                <a:cs typeface="Calibri"/>
              </a:rPr>
              <a:t>fatalities </a:t>
            </a:r>
            <a:r>
              <a:rPr sz="2800" spc="-5" dirty="0">
                <a:latin typeface="Calibri"/>
                <a:cs typeface="Calibri"/>
              </a:rPr>
              <a:t>since </a:t>
            </a:r>
            <a:r>
              <a:rPr sz="2800" spc="-10" dirty="0">
                <a:latin typeface="Calibri"/>
                <a:cs typeface="Calibri"/>
              </a:rPr>
              <a:t>2007,  </a:t>
            </a:r>
            <a:r>
              <a:rPr sz="2800" spc="-20" dirty="0">
                <a:latin typeface="Calibri"/>
                <a:cs typeface="Calibri"/>
              </a:rPr>
              <a:t>involved miners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wearing seat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belts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1117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6000+ MSHA citations  issued </a:t>
            </a:r>
            <a:r>
              <a:rPr sz="2800" spc="-25" dirty="0">
                <a:latin typeface="Calibri"/>
                <a:cs typeface="Calibri"/>
              </a:rPr>
              <a:t>for failure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wear seatbelts </a:t>
            </a:r>
            <a:r>
              <a:rPr sz="2800" spc="-5" dirty="0">
                <a:latin typeface="Calibri"/>
                <a:cs typeface="Calibri"/>
              </a:rPr>
              <a:t>since  </a:t>
            </a:r>
            <a:r>
              <a:rPr sz="2800" spc="-10" dirty="0">
                <a:latin typeface="Calibri"/>
                <a:cs typeface="Calibri"/>
              </a:rPr>
              <a:t>2007 </a:t>
            </a:r>
            <a:r>
              <a:rPr sz="2800" spc="-15" dirty="0">
                <a:latin typeface="Calibri"/>
                <a:cs typeface="Calibri"/>
              </a:rPr>
              <a:t>(most </a:t>
            </a:r>
            <a:r>
              <a:rPr sz="2800" spc="-10" dirty="0">
                <a:latin typeface="Calibri"/>
                <a:cs typeface="Calibri"/>
              </a:rPr>
              <a:t>in MNM  mines)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746504"/>
            <a:ext cx="5029199" cy="415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105817" y="6488895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3284"/>
            <a:ext cx="6422071" cy="677108"/>
          </a:xfrm>
        </p:spPr>
        <p:txBody>
          <a:bodyPr/>
          <a:lstStyle/>
          <a:p>
            <a:pPr algn="ctr"/>
            <a:r>
              <a:rPr lang="en-US" dirty="0" smtClean="0"/>
              <a:t>ELECTROCUTIONS of 2020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4856286" cy="45858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Three </a:t>
            </a:r>
            <a:r>
              <a:rPr lang="en-US" sz="2000" b="1" dirty="0" smtClean="0"/>
              <a:t>FATAL</a:t>
            </a:r>
            <a:r>
              <a:rPr lang="en-US" sz="2000" dirty="0" smtClean="0"/>
              <a:t> ELECTROCUTIONS In Over </a:t>
            </a:r>
            <a:r>
              <a:rPr lang="en-US" sz="2000" b="1" dirty="0" smtClean="0"/>
              <a:t>SIX </a:t>
            </a:r>
            <a:r>
              <a:rPr lang="en-US" sz="2000" dirty="0" smtClean="0"/>
              <a:t>WEEKS in 2019: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Two in West Virginia (Coal – District 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in Louisiana (M/NM – South Central)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ear miss situations such as  “victim in Florida contacted high voltage by placing head in electrical box”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recent in 2020, One in Georgia (SE)</a:t>
            </a:r>
          </a:p>
          <a:p>
            <a:r>
              <a:rPr lang="en-US" sz="2000" b="1" dirty="0" smtClean="0"/>
              <a:t>All have somethings in common: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No Lock Out/Tag 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Not protected with appropriate PPE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Working on electrical equipment without Certified or Qualified persons present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Working – Not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C:\Users\Vicini.James.M\AppData\Local\Microsoft\Windows\INetCache\Content.Word\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713285" cy="3889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52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/>
          <a:stretch/>
        </p:blipFill>
        <p:spPr>
          <a:xfrm>
            <a:off x="1" y="4876800"/>
            <a:ext cx="9143999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6"/>
          </a:xfrm>
        </p:spPr>
        <p:txBody>
          <a:bodyPr/>
          <a:lstStyle/>
          <a:p>
            <a:pPr algn="ctr"/>
            <a:r>
              <a:rPr lang="en-US" dirty="0" smtClean="0"/>
              <a:t>Fall from Equipment Fatalities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3886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From 2015 to present</a:t>
            </a:r>
            <a:r>
              <a:rPr lang="en-US" sz="2000" dirty="0"/>
              <a:t>, there have been seven fatalities involving miners falling from </a:t>
            </a:r>
            <a:r>
              <a:rPr lang="en-US" sz="2000" dirty="0" smtClean="0"/>
              <a:t>equipment.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Three were attempting to mount/dismount </a:t>
            </a:r>
            <a:r>
              <a:rPr lang="en-US" sz="2000" dirty="0" smtClean="0"/>
              <a:t>equipment.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One victim was not tied off in an aerial lift while doing maintenance.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Three of these fatalities have occurred this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Two </a:t>
            </a:r>
            <a:r>
              <a:rPr lang="en-US" sz="1800" dirty="0"/>
              <a:t>involved closing the hatch of a bulk tanker truck.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One involved falling from the top of a trailer while installing a tarp.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Root </a:t>
            </a:r>
            <a:r>
              <a:rPr lang="en-US" sz="2000" dirty="0"/>
              <a:t>causes include not providing safe access, not wearing PPE, inadequate policies and oversight, and inadequate training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8610600" y="6400799"/>
            <a:ext cx="2286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lang="en-US" sz="1450" spc="-10" smtClean="0">
                <a:solidFill>
                  <a:schemeClr val="bg1"/>
                </a:solidFill>
              </a:rPr>
              <a:pPr marL="38100">
                <a:lnSpc>
                  <a:spcPts val="1470"/>
                </a:lnSpc>
              </a:pPr>
              <a:t>24</a:t>
            </a:fld>
            <a:endParaRPr lang="en-US" sz="1450"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726" y="1"/>
            <a:ext cx="563867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15" dirty="0" smtClean="0"/>
              <a:t>Contractors</a:t>
            </a:r>
            <a:endParaRPr spc="-25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58200" y="6488895"/>
            <a:ext cx="206375" cy="184666"/>
          </a:xfrm>
        </p:spPr>
        <p:txBody>
          <a:bodyPr/>
          <a:lstStyle/>
          <a:p>
            <a:fld id="{B30DD6E0-652A-4375-94B9-F0D2F9DFC1A7}" type="slidenum">
              <a:rPr lang="en-US" sz="1200" smtClean="0">
                <a:solidFill>
                  <a:schemeClr val="tx1"/>
                </a:solidFill>
              </a:rPr>
              <a:t>25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228601"/>
            <a:ext cx="8991598" cy="488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3035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US" sz="2800" spc="-5" dirty="0" smtClean="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600" spc="-5" dirty="0" smtClean="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spc="-5" dirty="0" smtClean="0">
                <a:latin typeface="Calibri"/>
                <a:cs typeface="Calibri"/>
              </a:rPr>
              <a:t>15 of 37 (41%) Fatalities in 2019 &amp; 2020 combined were contractors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dirty="0" smtClean="0">
                <a:latin typeface="Calibri"/>
                <a:cs typeface="Calibri"/>
              </a:rPr>
              <a:t>Contractors represent approx. 25% of workforce</a:t>
            </a:r>
            <a:endParaRPr sz="2600" dirty="0">
              <a:latin typeface="Calibri"/>
              <a:cs typeface="Calibri"/>
            </a:endParaRPr>
          </a:p>
          <a:p>
            <a:pPr marL="355600" marR="133223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spc="-10" dirty="0" smtClean="0">
                <a:latin typeface="Calibri"/>
                <a:cs typeface="Calibri"/>
              </a:rPr>
              <a:t>Mine Act defines “operator” to include both </a:t>
            </a:r>
            <a:r>
              <a:rPr lang="en-US" sz="2600" spc="-10" dirty="0" smtClean="0">
                <a:cs typeface="Calibri"/>
              </a:rPr>
              <a:t>owner /production </a:t>
            </a:r>
            <a:r>
              <a:rPr lang="en-US" sz="2600" spc="-10" dirty="0" smtClean="0">
                <a:latin typeface="Calibri"/>
                <a:cs typeface="Calibri"/>
              </a:rPr>
              <a:t>operators and independent contractors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spc="-15" dirty="0" smtClean="0">
                <a:latin typeface="Calibri"/>
                <a:cs typeface="Calibri"/>
              </a:rPr>
              <a:t>Operator &amp; Contractor have equal responsibility for compliance with laws, standards &amp; regulations</a:t>
            </a:r>
            <a:endParaRPr sz="2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dirty="0" smtClean="0">
                <a:latin typeface="Calibri"/>
                <a:cs typeface="Calibri"/>
              </a:rPr>
              <a:t>Most (if not all) contractor fatalities correlate with training deficiencies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0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83"/>
            <a:ext cx="9143999" cy="6324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304800" y="1524000"/>
            <a:ext cx="9448800" cy="491224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636" lvl="1">
              <a:lnSpc>
                <a:spcPct val="100000"/>
              </a:lnSpc>
              <a:spcBef>
                <a:spcPts val="765"/>
              </a:spcBef>
              <a:tabLst>
                <a:tab pos="596900" algn="l"/>
              </a:tabLst>
            </a:pPr>
            <a:endParaRPr lang="en-US" sz="2400" dirty="0" smtClean="0">
              <a:latin typeface="Calibri"/>
              <a:cs typeface="Calibri"/>
            </a:endParaRPr>
          </a:p>
          <a:p>
            <a:pPr marL="381636" lvl="1">
              <a:lnSpc>
                <a:spcPct val="100000"/>
              </a:lnSpc>
              <a:spcBef>
                <a:spcPts val="765"/>
              </a:spcBef>
              <a:tabLst>
                <a:tab pos="596900" algn="l"/>
              </a:tabLst>
            </a:pPr>
            <a:r>
              <a:rPr lang="en-US" sz="2400" dirty="0" smtClean="0">
                <a:latin typeface="Calibri"/>
                <a:cs typeface="Calibri"/>
              </a:rPr>
              <a:t>1. </a:t>
            </a:r>
            <a:r>
              <a:rPr lang="en-US" sz="2400" b="1" dirty="0" smtClean="0">
                <a:latin typeface="Calibri"/>
                <a:cs typeface="Calibri"/>
              </a:rPr>
              <a:t>Powered Haulage </a:t>
            </a:r>
            <a:r>
              <a:rPr lang="en-US" sz="2400" dirty="0" smtClean="0">
                <a:latin typeface="Calibri"/>
                <a:cs typeface="Calibri"/>
              </a:rPr>
              <a:t>– proposal projected in 2020.</a:t>
            </a:r>
          </a:p>
          <a:p>
            <a:pPr marL="684213" lvl="1" indent="-303213">
              <a:lnSpc>
                <a:spcPct val="100000"/>
              </a:lnSpc>
              <a:spcBef>
                <a:spcPts val="765"/>
              </a:spcBef>
              <a:tabLst>
                <a:tab pos="596900" algn="l"/>
              </a:tabLst>
            </a:pPr>
            <a:r>
              <a:rPr lang="en-US" sz="2400" dirty="0" smtClean="0">
                <a:latin typeface="Calibri"/>
                <a:cs typeface="Calibri"/>
              </a:rPr>
              <a:t>2. </a:t>
            </a:r>
            <a:r>
              <a:rPr lang="en-US" sz="2400" b="1" dirty="0" smtClean="0">
                <a:latin typeface="Calibri"/>
                <a:cs typeface="Calibri"/>
              </a:rPr>
              <a:t>Permissible Survey Eq </a:t>
            </a:r>
            <a:r>
              <a:rPr lang="en-US" sz="2400" dirty="0" smtClean="0">
                <a:latin typeface="Calibri"/>
                <a:cs typeface="Calibri"/>
              </a:rPr>
              <a:t>– working on proposed rule-estimated for 2020.</a:t>
            </a:r>
          </a:p>
          <a:p>
            <a:pPr marL="684213" lvl="1" indent="-303213">
              <a:lnSpc>
                <a:spcPct val="100000"/>
              </a:lnSpc>
              <a:spcBef>
                <a:spcPts val="765"/>
              </a:spcBef>
              <a:tabLst>
                <a:tab pos="596900" algn="l"/>
              </a:tabLst>
            </a:pPr>
            <a:r>
              <a:rPr lang="en-US" sz="2400" dirty="0" smtClean="0">
                <a:latin typeface="Calibri"/>
                <a:cs typeface="Calibri"/>
              </a:rPr>
              <a:t>3. </a:t>
            </a:r>
            <a:r>
              <a:rPr lang="en-US" sz="2400" b="1" dirty="0" smtClean="0">
                <a:latin typeface="Calibri"/>
                <a:cs typeface="Calibri"/>
              </a:rPr>
              <a:t>Part 18 Approvals</a:t>
            </a:r>
            <a:r>
              <a:rPr lang="en-US" sz="2400" dirty="0" smtClean="0">
                <a:latin typeface="Calibri"/>
                <a:cs typeface="Calibri"/>
              </a:rPr>
              <a:t> - Streamlining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for Electronic product approvals    	  	 proposed rule in 2020. </a:t>
            </a:r>
          </a:p>
          <a:p>
            <a:pPr marL="684213" lvl="1" indent="-287338">
              <a:lnSpc>
                <a:spcPct val="100000"/>
              </a:lnSpc>
              <a:spcBef>
                <a:spcPts val="765"/>
              </a:spcBef>
              <a:tabLst>
                <a:tab pos="596900" algn="l"/>
              </a:tabLst>
            </a:pPr>
            <a:r>
              <a:rPr lang="en-US" sz="2400" dirty="0" smtClean="0">
                <a:latin typeface="Calibri"/>
                <a:cs typeface="Calibri"/>
              </a:rPr>
              <a:t>4. </a:t>
            </a:r>
            <a:r>
              <a:rPr lang="en-US" sz="2400" b="1" dirty="0" smtClean="0">
                <a:latin typeface="Calibri"/>
                <a:cs typeface="Calibri"/>
              </a:rPr>
              <a:t>Guidance </a:t>
            </a:r>
            <a:r>
              <a:rPr lang="en-US" sz="2400" dirty="0" smtClean="0">
                <a:latin typeface="Calibri"/>
                <a:cs typeface="Calibri"/>
              </a:rPr>
              <a:t>– updating and streamlining MSHA program handbooks is underway to comply with Executive </a:t>
            </a:r>
            <a:r>
              <a:rPr lang="en-US" sz="2400" dirty="0">
                <a:latin typeface="Calibri"/>
                <a:cs typeface="Calibri"/>
              </a:rPr>
              <a:t>O</a:t>
            </a:r>
            <a:r>
              <a:rPr lang="en-US" sz="2400" dirty="0" smtClean="0">
                <a:latin typeface="Calibri"/>
                <a:cs typeface="Calibri"/>
              </a:rPr>
              <a:t>rder and best practices.</a:t>
            </a:r>
          </a:p>
          <a:p>
            <a:pPr marL="381636" lvl="1">
              <a:spcBef>
                <a:spcPts val="765"/>
              </a:spcBef>
              <a:tabLst>
                <a:tab pos="596900" algn="l"/>
              </a:tabLst>
            </a:pPr>
            <a:r>
              <a:rPr lang="en-US" sz="2400" dirty="0" smtClean="0">
                <a:solidFill>
                  <a:prstClr val="black"/>
                </a:solidFill>
                <a:cs typeface="Calibri"/>
              </a:rPr>
              <a:t>5. </a:t>
            </a:r>
            <a:r>
              <a:rPr lang="en-US" sz="2400" b="1" dirty="0">
                <a:solidFill>
                  <a:prstClr val="black"/>
                </a:solidFill>
                <a:cs typeface="Calibri"/>
              </a:rPr>
              <a:t>Respirable Quartz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– had public session w/ NIOSH.  Spring regulatory 	 agenda will detail next action.   </a:t>
            </a:r>
            <a:r>
              <a:rPr lang="en-US" sz="2400" dirty="0" smtClean="0">
                <a:solidFill>
                  <a:prstClr val="black"/>
                </a:solidFill>
                <a:cs typeface="Calibri"/>
              </a:rPr>
              <a:t>Workshop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held October </a:t>
            </a:r>
            <a:r>
              <a:rPr lang="en-US" sz="2400" dirty="0" smtClean="0">
                <a:solidFill>
                  <a:prstClr val="black"/>
                </a:solidFill>
                <a:cs typeface="Calibri"/>
              </a:rPr>
              <a:t>22 &amp; 23, 	 	 2020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. </a:t>
            </a:r>
          </a:p>
          <a:p>
            <a:pPr marL="684213" lvl="1" indent="-287338">
              <a:lnSpc>
                <a:spcPct val="100000"/>
              </a:lnSpc>
              <a:spcBef>
                <a:spcPts val="765"/>
              </a:spcBef>
              <a:tabLst>
                <a:tab pos="596900" algn="l"/>
              </a:tabLst>
            </a:pPr>
            <a:endParaRPr lang="en-US" sz="3200" dirty="0" smtClean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38201"/>
            <a:ext cx="60960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4000" spc="-15" dirty="0" smtClean="0"/>
              <a:t>Regulations and Guidance	</a:t>
            </a:r>
            <a:br>
              <a:rPr lang="en-US" sz="4000" spc="-15" dirty="0" smtClean="0"/>
            </a:br>
            <a:r>
              <a:rPr lang="en-US" sz="4000" spc="-15" dirty="0"/>
              <a:t/>
            </a:r>
            <a:br>
              <a:rPr lang="en-US" sz="4000" spc="-15" dirty="0"/>
            </a:br>
            <a:r>
              <a:rPr lang="en-US" sz="4000" spc="-15" dirty="0" smtClean="0"/>
              <a:t>	</a:t>
            </a:r>
            <a:r>
              <a:rPr lang="en-US" sz="4000" dirty="0"/>
              <a:t/>
            </a:r>
            <a:br>
              <a:rPr lang="en-US" sz="4000" dirty="0"/>
            </a:br>
            <a:endParaRPr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07716"/>
          </a:xfrm>
        </p:spPr>
        <p:txBody>
          <a:bodyPr/>
          <a:lstStyle/>
          <a:p>
            <a:pPr algn="ctr"/>
            <a:r>
              <a:rPr lang="en-US" dirty="0" smtClean="0"/>
              <a:t>STEPS INTO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387798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Revision of dust rule is being worked on now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Standards should be common, where applicable,  between MNM and Coal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PPE should be utilized (and credited) to drive further improvements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Dust sampling should move to a “targeted” approach for operations with a poor history of compliance, example 103i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Sampling frequency increase – MNM 5  4  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99A5042E-4DB1-4373-811A-CD53AE60C60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0" y="50292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477000" y="5029197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1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454" y="2247550"/>
            <a:ext cx="34918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Q</a:t>
            </a:r>
            <a:r>
              <a:rPr sz="6000" dirty="0"/>
              <a:t>u</a:t>
            </a:r>
            <a:r>
              <a:rPr sz="6000" spc="-5" dirty="0"/>
              <a:t>e</a:t>
            </a:r>
            <a:r>
              <a:rPr sz="6000" spc="-70" dirty="0"/>
              <a:t>s</a:t>
            </a:r>
            <a:r>
              <a:rPr sz="6000" spc="-10" dirty="0"/>
              <a:t>t</a:t>
            </a:r>
            <a:r>
              <a:rPr sz="6000" dirty="0"/>
              <a:t>ions?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58200" y="6488895"/>
            <a:ext cx="206375" cy="184666"/>
          </a:xfrm>
        </p:spPr>
        <p:txBody>
          <a:bodyPr/>
          <a:lstStyle/>
          <a:p>
            <a:fld id="{B30DD6E0-652A-4375-94B9-F0D2F9DFC1A7}" type="slidenum">
              <a:rPr lang="en-US" sz="1200" smtClean="0">
                <a:solidFill>
                  <a:schemeClr val="tx1"/>
                </a:solidFill>
              </a:rPr>
              <a:t>28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0" y="0"/>
            <a:ext cx="9143999" cy="48768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514" y="377762"/>
            <a:ext cx="3696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5" dirty="0"/>
              <a:t>MSHA’s </a:t>
            </a:r>
            <a:r>
              <a:rPr sz="5400" spc="-100" dirty="0"/>
              <a:t>Tools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73785"/>
            <a:ext cx="7105015" cy="337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54685" indent="-3429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5" dirty="0">
                <a:latin typeface="Calibri"/>
                <a:cs typeface="Calibri"/>
              </a:rPr>
              <a:t>Fair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20" dirty="0">
                <a:latin typeface="Calibri"/>
                <a:cs typeface="Calibri"/>
              </a:rPr>
              <a:t>consistent enforcement,  </a:t>
            </a:r>
            <a:r>
              <a:rPr sz="3600" spc="-5" dirty="0">
                <a:latin typeface="Calibri"/>
                <a:cs typeface="Calibri"/>
              </a:rPr>
              <a:t>including </a:t>
            </a:r>
            <a:r>
              <a:rPr sz="3600" spc="-10" dirty="0">
                <a:latin typeface="Calibri"/>
                <a:cs typeface="Calibri"/>
              </a:rPr>
              <a:t>mandated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inspections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Compliance and </a:t>
            </a:r>
            <a:r>
              <a:rPr sz="3600" spc="-10" dirty="0">
                <a:latin typeface="Calibri"/>
                <a:cs typeface="Calibri"/>
              </a:rPr>
              <a:t>technical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assistance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40" dirty="0">
                <a:latin typeface="Calibri"/>
                <a:cs typeface="Calibri"/>
              </a:rPr>
              <a:t>Training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education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Rulemaking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5" dirty="0">
                <a:latin typeface="Calibri"/>
                <a:cs typeface="Calibri"/>
              </a:rPr>
              <a:t>policy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guidance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ED42C85F-415C-48C5-BF84-8B7746219CF0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 flipH="1">
            <a:off x="8153400" y="6248400"/>
            <a:ext cx="228600" cy="381000"/>
          </a:xfrm>
        </p:spPr>
        <p:txBody>
          <a:bodyPr/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76200"/>
            <a:ext cx="876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U.S. Mining Fatalities 1912-2020 YTD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358" y="2159578"/>
            <a:ext cx="56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3,679</a:t>
            </a:r>
          </a:p>
        </p:txBody>
      </p:sp>
      <p:sp>
        <p:nvSpPr>
          <p:cNvPr id="8" name="Down Arrow 7"/>
          <p:cNvSpPr/>
          <p:nvPr/>
        </p:nvSpPr>
        <p:spPr>
          <a:xfrm>
            <a:off x="7391400" y="4648200"/>
            <a:ext cx="1714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27389"/>
              </p:ext>
            </p:extLst>
          </p:nvPr>
        </p:nvGraphicFramePr>
        <p:xfrm>
          <a:off x="574962" y="838200"/>
          <a:ext cx="742603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4343400"/>
            <a:ext cx="1619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 smtClean="0">
                <a:solidFill>
                  <a:prstClr val="black"/>
                </a:solidFill>
                <a:latin typeface="Calibri" panose="020F0502020204030204"/>
              </a:rPr>
              <a:t>22 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Fatalities in 2020</a:t>
            </a:r>
          </a:p>
        </p:txBody>
      </p:sp>
    </p:spTree>
    <p:extLst>
      <p:ext uri="{BB962C8B-B14F-4D97-AF65-F5344CB8AC3E}">
        <p14:creationId xmlns:p14="http://schemas.microsoft.com/office/powerpoint/2010/main" val="14954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46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4" y="1329676"/>
            <a:ext cx="5772149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Mining Injury Rates &amp; Fatalities      	</a:t>
            </a:r>
            <a:br>
              <a:rPr lang="en-US" sz="2400" dirty="0"/>
            </a:br>
            <a:r>
              <a:rPr lang="en-US" sz="2400" dirty="0" smtClean="0"/>
              <a:t>2008-2020 YTD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B30DD6E0-652A-4375-94B9-F0D2F9DFC1A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6172200" y="5657851"/>
            <a:ext cx="1600200" cy="2738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817" y="5702838"/>
            <a:ext cx="3491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2020 Injury Rate for </a:t>
            </a:r>
            <a:r>
              <a:rPr lang="en-US" sz="900" dirty="0" smtClean="0"/>
              <a:t>Q1-2 </a:t>
            </a:r>
            <a:r>
              <a:rPr lang="en-US" sz="900" dirty="0"/>
              <a:t>2020 only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969359" y="2211172"/>
          <a:ext cx="7205281" cy="345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59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24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850" y="990600"/>
            <a:ext cx="577215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MSHA Data for 2019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530963"/>
              </p:ext>
            </p:extLst>
          </p:nvPr>
        </p:nvGraphicFramePr>
        <p:xfrm>
          <a:off x="1409699" y="1752600"/>
          <a:ext cx="6324600" cy="400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9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of Mines Reporting Employment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  12,928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-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Coal</a:t>
                      </a:r>
                      <a:r>
                        <a:rPr lang="en-US" sz="1800" b="1" baseline="0" dirty="0" smtClean="0"/>
                        <a:t> Mines Only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1,131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- Metal/Nonmetal Mines Only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  11,797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Industry Employment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200" b="1" baseline="0" dirty="0" smtClean="0"/>
                        <a:t>(Operator &amp; Contractor)</a:t>
                      </a:r>
                      <a:endParaRPr lang="en-US" sz="12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330,872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9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MSHA Inspections/Employees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38,258/1,790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6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Citations &amp; Orders Issued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99,617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Dollars Assessed (</a:t>
                      </a:r>
                      <a:r>
                        <a:rPr lang="en-US" sz="1800" b="1" baseline="0" dirty="0" smtClean="0"/>
                        <a:t>m</a:t>
                      </a:r>
                      <a:r>
                        <a:rPr lang="en-US" sz="1800" b="1" dirty="0" smtClean="0"/>
                        <a:t>illions)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    $51.4</a:t>
                      </a:r>
                      <a:endParaRPr lang="en-US" sz="1800" b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B30DD6E0-652A-4375-94B9-F0D2F9DFC1A7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29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254" y="762000"/>
            <a:ext cx="4047490" cy="696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MSHA’s Mine Portfolio (CY 2019)*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73874"/>
              </p:ext>
            </p:extLst>
          </p:nvPr>
        </p:nvGraphicFramePr>
        <p:xfrm>
          <a:off x="2000250" y="2257959"/>
          <a:ext cx="5467350" cy="345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98">
                  <a:extLst>
                    <a:ext uri="{9D8B030D-6E8A-4147-A177-3AD203B41FA5}">
                      <a16:colId xmlns:a16="http://schemas.microsoft.com/office/drawing/2014/main" val="3028539620"/>
                    </a:ext>
                  </a:extLst>
                </a:gridCol>
                <a:gridCol w="1761702">
                  <a:extLst>
                    <a:ext uri="{9D8B030D-6E8A-4147-A177-3AD203B41FA5}">
                      <a16:colId xmlns:a16="http://schemas.microsoft.com/office/drawing/2014/main" val="296895885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777495226"/>
                    </a:ext>
                  </a:extLst>
                </a:gridCol>
              </a:tblGrid>
              <a:tr h="6706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Mine Type  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Number of Mines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Share of Total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421946"/>
                  </a:ext>
                </a:extLst>
              </a:tr>
              <a:tr h="59274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UG Coal Only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388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2.8%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0714853"/>
                  </a:ext>
                </a:extLst>
              </a:tr>
              <a:tr h="66683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UG MNM Only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241</a:t>
                      </a:r>
                    </a:p>
                    <a:p>
                      <a:pPr algn="ctr"/>
                      <a:endParaRPr lang="en-US" sz="18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8151895"/>
                  </a:ext>
                </a:extLst>
              </a:tr>
              <a:tr h="60522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UG</a:t>
                      </a:r>
                      <a:r>
                        <a:rPr lang="en-US" sz="1800" b="1" baseline="0" dirty="0" smtClean="0"/>
                        <a:t> Total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4.5%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4136120"/>
                  </a:ext>
                </a:extLst>
              </a:tr>
              <a:tr h="55111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All Surface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12,493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89.5%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9869252"/>
                  </a:ext>
                </a:extLst>
              </a:tr>
              <a:tr h="37046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Facilities Only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841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6.0%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09081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2988" y="6431979"/>
            <a:ext cx="206375" cy="184666"/>
          </a:xfrm>
        </p:spPr>
        <p:txBody>
          <a:bodyPr/>
          <a:lstStyle/>
          <a:p>
            <a:fld id="{ED42C85F-415C-48C5-BF84-8B7746219CF0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50" y="5715001"/>
            <a:ext cx="546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Includes mines that either reported employment or an injury; or received an inspection or citation.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12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1380312" y="857250"/>
            <a:ext cx="634365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885950" y="228601"/>
            <a:ext cx="5372100" cy="6858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100" dirty="0">
                <a:solidFill>
                  <a:prstClr val="black"/>
                </a:solidFill>
                <a:latin typeface="Calibri"/>
              </a:rPr>
              <a:t>Coal - Number of Valid MSHA &amp; Operator Respirable Dust Samples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67200" y="2130427"/>
            <a:ext cx="2057400" cy="677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2989" y="6431979"/>
            <a:ext cx="206375" cy="184666"/>
          </a:xfrm>
        </p:spPr>
        <p:txBody>
          <a:bodyPr/>
          <a:lstStyle/>
          <a:p>
            <a:fld id="{99A5042E-4DB1-4373-811A-CD53AE60C605}" type="slidenum">
              <a:rPr lang="en-US" sz="1200" smtClean="0">
                <a:solidFill>
                  <a:schemeClr val="bg1"/>
                </a:solidFill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11643"/>
              </p:ext>
            </p:extLst>
          </p:nvPr>
        </p:nvGraphicFramePr>
        <p:xfrm>
          <a:off x="76200" y="9906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1512" y="4086790"/>
            <a:ext cx="834251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Calibri"/>
              </a:rPr>
              <a:t>1.5 mg/m³ standard in effect 8/1/16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1" y="5819734"/>
            <a:ext cx="2438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 dirty="0">
                <a:solidFill>
                  <a:prstClr val="black"/>
                </a:solidFill>
                <a:latin typeface="Calibri"/>
              </a:rPr>
              <a:t>*    2020 figure is a proration from 8/31/2020 count of </a:t>
            </a:r>
            <a:r>
              <a:rPr lang="en-US" sz="825" b="1" dirty="0">
                <a:solidFill>
                  <a:prstClr val="black"/>
                </a:solidFill>
                <a:latin typeface="Calibri"/>
              </a:rPr>
              <a:t>73,343</a:t>
            </a:r>
            <a:endParaRPr lang="en-US" sz="675" dirty="0">
              <a:solidFill>
                <a:prstClr val="black"/>
              </a:solidFill>
              <a:latin typeface="Calibri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675" dirty="0">
                <a:solidFill>
                  <a:prstClr val="black"/>
                </a:solidFill>
                <a:latin typeface="Calibri"/>
              </a:rPr>
              <a:t>Data as of 9/1/2020</a:t>
            </a:r>
          </a:p>
        </p:txBody>
      </p:sp>
    </p:spTree>
    <p:extLst>
      <p:ext uri="{BB962C8B-B14F-4D97-AF65-F5344CB8AC3E}">
        <p14:creationId xmlns:p14="http://schemas.microsoft.com/office/powerpoint/2010/main" val="25960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Average DO* Dust Concentration in Underground Coal Mines, by MSHA and Operator Samples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2968" y="980805"/>
          <a:ext cx="8991600" cy="522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9"/>
          <p:cNvSpPr txBox="1"/>
          <p:nvPr/>
        </p:nvSpPr>
        <p:spPr>
          <a:xfrm>
            <a:off x="60402" y="5940209"/>
            <a:ext cx="782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* Designated occupations (DO) exposed to the highest levels of respirable coal mine dust.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543800" y="1219200"/>
            <a:ext cx="0" cy="36576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8412988" y="6431979"/>
            <a:ext cx="206375" cy="156068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6E22EE0233646A5C118A51AC18362" ma:contentTypeVersion="10" ma:contentTypeDescription="Create a new document." ma:contentTypeScope="" ma:versionID="9efcd19613cd7fd631e80ac1825b84b8">
  <xsd:schema xmlns:xsd="http://www.w3.org/2001/XMLSchema" xmlns:xs="http://www.w3.org/2001/XMLSchema" xmlns:p="http://schemas.microsoft.com/office/2006/metadata/properties" xmlns:ns3="9d0f0bc6-254f-4262-abe7-8caef82bad50" xmlns:ns4="89550809-3de9-4a9d-8393-5cdf00c38d12" targetNamespace="http://schemas.microsoft.com/office/2006/metadata/properties" ma:root="true" ma:fieldsID="65149ccf9e28980f66d58ce5918ae30d" ns3:_="" ns4:_="">
    <xsd:import namespace="9d0f0bc6-254f-4262-abe7-8caef82bad50"/>
    <xsd:import namespace="89550809-3de9-4a9d-8393-5cdf00c38d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f0bc6-254f-4262-abe7-8caef82ba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50809-3de9-4a9d-8393-5cdf00c38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196B43-A232-4380-B9C9-B5E9F55C3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f0bc6-254f-4262-abe7-8caef82bad50"/>
    <ds:schemaRef ds:uri="89550809-3de9-4a9d-8393-5cdf00c38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06C897-464F-4981-B557-D48228961125}">
  <ds:schemaRefs>
    <ds:schemaRef ds:uri="9d0f0bc6-254f-4262-abe7-8caef82bad5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9550809-3de9-4a9d-8393-5cdf00c38d1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C73F00-6E06-4086-BBDF-13175A751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9473</TotalTime>
  <Words>1219</Words>
  <Application>Microsoft Office PowerPoint</Application>
  <PresentationFormat>On-screen Show (4:3)</PresentationFormat>
  <Paragraphs>303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Maven Pro</vt:lpstr>
      <vt:lpstr>Times New Roman</vt:lpstr>
      <vt:lpstr>Office Theme</vt:lpstr>
      <vt:lpstr>16_Custom Design</vt:lpstr>
      <vt:lpstr>1_Office Theme</vt:lpstr>
      <vt:lpstr>2_Office Theme</vt:lpstr>
      <vt:lpstr>3_Office Theme</vt:lpstr>
      <vt:lpstr>PowerPoint Presentation</vt:lpstr>
      <vt:lpstr>The MSHA Mission</vt:lpstr>
      <vt:lpstr>MSHA’s Tools</vt:lpstr>
      <vt:lpstr>PowerPoint Presentation</vt:lpstr>
      <vt:lpstr>Mining Injury Rates &amp; Fatalities        2008-2020 YTD</vt:lpstr>
      <vt:lpstr>MSHA Data for 2019</vt:lpstr>
      <vt:lpstr>MSHA’s Mine Portfolio (CY 2019)* </vt:lpstr>
      <vt:lpstr>PowerPoint Presentation</vt:lpstr>
      <vt:lpstr>Average DO* Dust Concentration in Underground Coal Mines, by MSHA and Operator Samples</vt:lpstr>
      <vt:lpstr>Coal - MSHA &amp; Operator Respirable Dust Samples % &gt; Standard  </vt:lpstr>
      <vt:lpstr>PowerPoint Presentation</vt:lpstr>
      <vt:lpstr>UG Coal -MSHA Average Designated Occupation* </vt:lpstr>
      <vt:lpstr>Coal - MSHA Quartz Samples % &gt;100 µg/m³</vt:lpstr>
      <vt:lpstr>PowerPoint Presentation</vt:lpstr>
      <vt:lpstr>PowerPoint Presentation</vt:lpstr>
      <vt:lpstr>One MSHA Initiative </vt:lpstr>
      <vt:lpstr>PowerPoint Presentation</vt:lpstr>
      <vt:lpstr>Powered Haulage Safety Initiative</vt:lpstr>
      <vt:lpstr>View from the Operator’s Cab</vt:lpstr>
      <vt:lpstr>Actual Activity on the Ground</vt:lpstr>
      <vt:lpstr>Belt Conveyors</vt:lpstr>
      <vt:lpstr>Seat Belt Safety</vt:lpstr>
      <vt:lpstr>ELECTROCUTIONS of 2020 </vt:lpstr>
      <vt:lpstr>Fall from Equipment Fatalities</vt:lpstr>
      <vt:lpstr>Contractors</vt:lpstr>
      <vt:lpstr>Regulations and Guidance     </vt:lpstr>
      <vt:lpstr>STEPS INTO FUTURE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Neal Merrifield  Administrator  Metal and Nonmetal Mine Safety and Health Mine Safety &amp; Health Administration</dc:title>
  <dc:creator>kirk.lewis</dc:creator>
  <cp:lastModifiedBy>Rush, Trina - MSHA</cp:lastModifiedBy>
  <cp:revision>272</cp:revision>
  <cp:lastPrinted>2020-10-26T14:22:56Z</cp:lastPrinted>
  <dcterms:created xsi:type="dcterms:W3CDTF">2019-09-06T17:41:49Z</dcterms:created>
  <dcterms:modified xsi:type="dcterms:W3CDTF">2020-10-26T15:34:01Z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2019-02-26T00:00:00Z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2019-09-06T00:00:00Z</vt:filetime>
  </property>
  <property fmtid="{D5CDD505-2E9C-101B-9397-08002B2CF9AE}" pid="5" name="ContentTypeId">
    <vt:lpwstr>0x010100EE56E22EE0233646A5C118A51AC18362</vt:lpwstr>
  </property>
</Properties>
</file>