
<file path=[Content_Types].xml><?xml version="1.0" encoding="utf-8"?>
<Types xmlns="http://schemas.openxmlformats.org/package/2006/content-types">
  <Default Extension="png" ContentType="image/png"/>
  <Default Extension="bin"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5"/>
    <p:sldMasterId id="2147483713" r:id="rId6"/>
    <p:sldMasterId id="2147483717" r:id="rId7"/>
    <p:sldMasterId id="2147483819" r:id="rId8"/>
    <p:sldMasterId id="2147483824" r:id="rId9"/>
    <p:sldMasterId id="2147483829" r:id="rId10"/>
    <p:sldMasterId id="2147483836" r:id="rId11"/>
    <p:sldMasterId id="2147483849" r:id="rId12"/>
    <p:sldMasterId id="2147483876" r:id="rId13"/>
    <p:sldMasterId id="2147483914" r:id="rId14"/>
  </p:sldMasterIdLst>
  <p:notesMasterIdLst>
    <p:notesMasterId r:id="rId34"/>
  </p:notesMasterIdLst>
  <p:handoutMasterIdLst>
    <p:handoutMasterId r:id="rId35"/>
  </p:handoutMasterIdLst>
  <p:sldIdLst>
    <p:sldId id="600" r:id="rId15"/>
    <p:sldId id="854" r:id="rId16"/>
    <p:sldId id="842" r:id="rId17"/>
    <p:sldId id="863" r:id="rId18"/>
    <p:sldId id="855" r:id="rId19"/>
    <p:sldId id="837" r:id="rId20"/>
    <p:sldId id="834" r:id="rId21"/>
    <p:sldId id="856" r:id="rId22"/>
    <p:sldId id="864" r:id="rId23"/>
    <p:sldId id="869" r:id="rId24"/>
    <p:sldId id="865" r:id="rId25"/>
    <p:sldId id="870" r:id="rId26"/>
    <p:sldId id="871" r:id="rId27"/>
    <p:sldId id="846" r:id="rId28"/>
    <p:sldId id="849" r:id="rId29"/>
    <p:sldId id="850" r:id="rId30"/>
    <p:sldId id="860" r:id="rId31"/>
    <p:sldId id="853" r:id="rId32"/>
    <p:sldId id="80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gunsola, Olayinka" initials="OO" lastIdx="2" clrIdx="0">
    <p:extLst>
      <p:ext uri="{19B8F6BF-5375-455C-9EA6-DF929625EA0E}">
        <p15:presenceInfo xmlns:p15="http://schemas.microsoft.com/office/powerpoint/2012/main" userId="S-1-5-21-2844929807-1687724802-988633214-5895" providerId="AD"/>
      </p:ext>
    </p:extLst>
  </p:cmAuthor>
  <p:cmAuthor id="2" name="Johnson, Nancy" initials="JN" lastIdx="6" clrIdx="1">
    <p:extLst>
      <p:ext uri="{19B8F6BF-5375-455C-9EA6-DF929625EA0E}">
        <p15:presenceInfo xmlns:p15="http://schemas.microsoft.com/office/powerpoint/2012/main" userId="S-1-5-21-2844929807-1687724802-988633214-5849" providerId="AD"/>
      </p:ext>
    </p:extLst>
  </p:cmAuthor>
  <p:cmAuthor id="3" name="Winberg, Steven" initials="WS" lastIdx="12" clrIdx="2">
    <p:extLst>
      <p:ext uri="{19B8F6BF-5375-455C-9EA6-DF929625EA0E}">
        <p15:presenceInfo xmlns:p15="http://schemas.microsoft.com/office/powerpoint/2012/main" userId="S-1-5-21-2844929807-1687724802-988633214-229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8B400"/>
    <a:srgbClr val="CCCC00"/>
    <a:srgbClr val="008000"/>
    <a:srgbClr val="009900"/>
    <a:srgbClr val="339933"/>
    <a:srgbClr val="0066FF"/>
    <a:srgbClr val="002060"/>
    <a:srgbClr val="3333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0" autoAdjust="0"/>
    <p:restoredTop sz="50288" autoAdjust="0"/>
  </p:normalViewPr>
  <p:slideViewPr>
    <p:cSldViewPr>
      <p:cViewPr varScale="1">
        <p:scale>
          <a:sx n="58" d="100"/>
          <a:sy n="58" d="100"/>
        </p:scale>
        <p:origin x="326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80" d="100"/>
          <a:sy n="80" d="100"/>
        </p:scale>
        <p:origin x="3960" y="3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spPr>
            <a:solidFill>
              <a:srgbClr val="68A042"/>
            </a:solidFill>
          </c:spPr>
          <c:dPt>
            <c:idx val="0"/>
            <c:bubble3D val="0"/>
            <c:spPr>
              <a:solidFill>
                <a:srgbClr val="67A041"/>
              </a:solidFill>
              <a:ln w="19050">
                <a:solidFill>
                  <a:schemeClr val="lt1"/>
                </a:solidFill>
              </a:ln>
              <a:effectLst/>
            </c:spPr>
            <c:extLst xmlns:c16r2="http://schemas.microsoft.com/office/drawing/2015/06/chart">
              <c:ext xmlns:c16="http://schemas.microsoft.com/office/drawing/2014/chart" uri="{C3380CC4-5D6E-409C-BE32-E72D297353CC}">
                <c16:uniqueId val="{00000001-26F5-425B-84FD-1ADB62EFF56F}"/>
              </c:ext>
            </c:extLst>
          </c:dPt>
          <c:dPt>
            <c:idx val="1"/>
            <c:bubble3D val="0"/>
            <c:spPr>
              <a:solidFill>
                <a:srgbClr val="D90000"/>
              </a:solidFill>
              <a:ln w="19050">
                <a:solidFill>
                  <a:schemeClr val="lt1"/>
                </a:solidFill>
              </a:ln>
              <a:effectLst/>
            </c:spPr>
            <c:extLst xmlns:c16r2="http://schemas.microsoft.com/office/drawing/2015/06/chart">
              <c:ext xmlns:c16="http://schemas.microsoft.com/office/drawing/2014/chart" uri="{C3380CC4-5D6E-409C-BE32-E72D297353CC}">
                <c16:uniqueId val="{00000003-26F5-425B-84FD-1ADB62EFF56F}"/>
              </c:ext>
            </c:extLst>
          </c:dPt>
          <c:dPt>
            <c:idx val="2"/>
            <c:bubble3D val="0"/>
            <c:spPr>
              <a:solidFill>
                <a:srgbClr val="E4752A"/>
              </a:solidFill>
              <a:ln w="19050">
                <a:solidFill>
                  <a:schemeClr val="lt1"/>
                </a:solidFill>
              </a:ln>
              <a:effectLst/>
            </c:spPr>
            <c:extLst xmlns:c16r2="http://schemas.microsoft.com/office/drawing/2015/06/chart">
              <c:ext xmlns:c16="http://schemas.microsoft.com/office/drawing/2014/chart" uri="{C3380CC4-5D6E-409C-BE32-E72D297353CC}">
                <c16:uniqueId val="{00000005-26F5-425B-84FD-1ADB62EFF56F}"/>
              </c:ext>
            </c:extLst>
          </c:dPt>
          <c:cat>
            <c:strRef>
              <c:f>Sheet1!$A$2:$A$4</c:f>
              <c:strCache>
                <c:ptCount val="3"/>
                <c:pt idx="0">
                  <c:v>1st Qtr</c:v>
                </c:pt>
                <c:pt idx="1">
                  <c:v>2nd Qtr</c:v>
                </c:pt>
                <c:pt idx="2">
                  <c:v>3rd Qtr</c:v>
                </c:pt>
              </c:strCache>
            </c:strRef>
          </c:cat>
          <c:val>
            <c:numRef>
              <c:f>Sheet1!$B$2:$B$4</c:f>
              <c:numCache>
                <c:formatCode>General</c:formatCode>
                <c:ptCount val="3"/>
                <c:pt idx="0">
                  <c:v>19</c:v>
                </c:pt>
                <c:pt idx="1">
                  <c:v>9</c:v>
                </c:pt>
                <c:pt idx="2">
                  <c:v>9</c:v>
                </c:pt>
              </c:numCache>
            </c:numRef>
          </c:val>
          <c:extLst xmlns:c16r2="http://schemas.microsoft.com/office/drawing/2015/06/chart">
            <c:ext xmlns:c16="http://schemas.microsoft.com/office/drawing/2014/chart" uri="{C3380CC4-5D6E-409C-BE32-E72D297353CC}">
              <c16:uniqueId val="{00000006-26F5-425B-84FD-1ADB62EFF5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73393792701976E-2"/>
          <c:y val="6.1095623181170677E-2"/>
          <c:w val="0.8975372849794554"/>
          <c:h val="0.8311518909810125"/>
        </c:manualLayout>
      </c:layout>
      <c:barChart>
        <c:barDir val="col"/>
        <c:grouping val="stacked"/>
        <c:varyColors val="0"/>
        <c:ser>
          <c:idx val="0"/>
          <c:order val="0"/>
          <c:tx>
            <c:strRef>
              <c:f>Sheet1!$B$1</c:f>
              <c:strCache>
                <c:ptCount val="1"/>
                <c:pt idx="0">
                  <c:v>Coke Plants</c:v>
                </c:pt>
              </c:strCache>
            </c:strRef>
          </c:tx>
          <c:spPr>
            <a:solidFill>
              <a:schemeClr val="accent1"/>
            </a:solidFill>
            <a:ln>
              <a:noFill/>
            </a:ln>
            <a:effectLst/>
          </c:spPr>
          <c:invertIfNegative val="0"/>
          <c:dLbls>
            <c:dLbl>
              <c:idx val="1"/>
              <c:tx>
                <c:rich>
                  <a:bodyPr/>
                  <a:lstStyle/>
                  <a:p>
                    <a:fld id="{F7689ABC-9725-4B1B-88FE-D7224A96831E}" type="VALUE">
                      <a:rPr lang="en-US" b="1">
                        <a:solidFill>
                          <a:schemeClr val="bg1"/>
                        </a:solidFill>
                      </a:rPr>
                      <a:pPr/>
                      <a:t>[VALUE]</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797-454E-BE39-96FE5A21BE3A}"/>
                </c:ex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Commercial</c:v>
                </c:pt>
                <c:pt idx="1">
                  <c:v>Industrial</c:v>
                </c:pt>
                <c:pt idx="2">
                  <c:v>Electric Power</c:v>
                </c:pt>
              </c:strCache>
            </c:strRef>
          </c:cat>
          <c:val>
            <c:numRef>
              <c:f>Sheet1!$B$2:$B$4</c:f>
              <c:numCache>
                <c:formatCode>General</c:formatCode>
                <c:ptCount val="3"/>
                <c:pt idx="1">
                  <c:v>17.899999999999999</c:v>
                </c:pt>
              </c:numCache>
            </c:numRef>
          </c:val>
          <c:extLst xmlns:c16r2="http://schemas.microsoft.com/office/drawing/2015/06/chart">
            <c:ext xmlns:c16="http://schemas.microsoft.com/office/drawing/2014/chart" uri="{C3380CC4-5D6E-409C-BE32-E72D297353CC}">
              <c16:uniqueId val="{00000001-A797-454E-BE39-96FE5A21BE3A}"/>
            </c:ext>
          </c:extLst>
        </c:ser>
        <c:ser>
          <c:idx val="1"/>
          <c:order val="1"/>
          <c:tx>
            <c:strRef>
              <c:f>Sheet1!$C$1</c:f>
              <c:strCache>
                <c:ptCount val="1"/>
                <c:pt idx="0">
                  <c:v>Other</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A797-454E-BE39-96FE5A21BE3A}"/>
              </c:ext>
            </c:extLst>
          </c:dPt>
          <c:dLbls>
            <c:dLbl>
              <c:idx val="0"/>
              <c:layout>
                <c:manualLayout>
                  <c:x val="0"/>
                  <c:y val="-5.3680961786246921E-2"/>
                </c:manualLayout>
              </c:layout>
              <c:tx>
                <c:rich>
                  <a:bodyPr/>
                  <a:lstStyle/>
                  <a:p>
                    <a:fld id="{801C88B9-27F6-4637-9D2A-B10E6CBBF390}" type="VALUE">
                      <a:rPr lang="en-US" sz="1350" b="1"/>
                      <a:pPr/>
                      <a:t>[VALUE]</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797-454E-BE39-96FE5A21BE3A}"/>
                </c:ext>
                <c:ext xmlns:c15="http://schemas.microsoft.com/office/drawing/2012/chart" uri="{CE6537A1-D6FC-4f65-9D91-7224C49458BB}">
                  <c15:dlblFieldTable/>
                  <c15:showDataLabelsRange val="0"/>
                </c:ext>
              </c:extLst>
            </c:dLbl>
            <c:dLbl>
              <c:idx val="1"/>
              <c:tx>
                <c:rich>
                  <a:bodyPr/>
                  <a:lstStyle/>
                  <a:p>
                    <a:fld id="{04B49A89-86D2-4511-8D80-4512B720D7CA}" type="VALUE">
                      <a:rPr lang="en-US" b="1">
                        <a:solidFill>
                          <a:schemeClr val="bg1"/>
                        </a:solidFill>
                      </a:rPr>
                      <a:pPr/>
                      <a:t>[VALUE]</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797-454E-BE39-96FE5A21BE3A}"/>
                </c:ex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Commercial</c:v>
                </c:pt>
                <c:pt idx="1">
                  <c:v>Industrial</c:v>
                </c:pt>
                <c:pt idx="2">
                  <c:v>Electric Power</c:v>
                </c:pt>
              </c:strCache>
            </c:strRef>
          </c:cat>
          <c:val>
            <c:numRef>
              <c:f>Sheet1!$C$2:$C$4</c:f>
              <c:numCache>
                <c:formatCode>General</c:formatCode>
                <c:ptCount val="3"/>
                <c:pt idx="0">
                  <c:v>0.9</c:v>
                </c:pt>
                <c:pt idx="1">
                  <c:v>29.1</c:v>
                </c:pt>
              </c:numCache>
            </c:numRef>
          </c:val>
          <c:extLst xmlns:c16r2="http://schemas.microsoft.com/office/drawing/2015/06/chart">
            <c:ext xmlns:c16="http://schemas.microsoft.com/office/drawing/2014/chart" uri="{C3380CC4-5D6E-409C-BE32-E72D297353CC}">
              <c16:uniqueId val="{00000005-A797-454E-BE39-96FE5A21BE3A}"/>
            </c:ext>
          </c:extLst>
        </c:ser>
        <c:ser>
          <c:idx val="2"/>
          <c:order val="2"/>
          <c:tx>
            <c:strRef>
              <c:f>Sheet1!$D$1</c:f>
              <c:strCache>
                <c:ptCount val="1"/>
                <c:pt idx="0">
                  <c:v>Electric Power</c:v>
                </c:pt>
              </c:strCache>
            </c:strRef>
          </c:tx>
          <c:spPr>
            <a:solidFill>
              <a:schemeClr val="accent3"/>
            </a:solidFill>
            <a:ln>
              <a:noFill/>
            </a:ln>
            <a:effectLst/>
          </c:spPr>
          <c:invertIfNegative val="0"/>
          <c:dLbls>
            <c:dLbl>
              <c:idx val="2"/>
              <c:layout>
                <c:manualLayout>
                  <c:x val="2.3849728370616803E-3"/>
                  <c:y val="-0.35190852726539645"/>
                </c:manualLayout>
              </c:layout>
              <c:tx>
                <c:rich>
                  <a:bodyPr/>
                  <a:lstStyle/>
                  <a:p>
                    <a:fld id="{68C3262C-A746-4E7A-9DC8-BD0F1F2F2A9B}" type="VALUE">
                      <a:rPr lang="en-US" sz="1350" b="1"/>
                      <a:pPr/>
                      <a:t>[VALUE]</a:t>
                    </a:fld>
                    <a:endParaRPr lang="en-U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797-454E-BE39-96FE5A21BE3A}"/>
                </c:ext>
                <c:ext xmlns:c15="http://schemas.microsoft.com/office/drawing/2012/chart" uri="{CE6537A1-D6FC-4f65-9D91-7224C49458BB}">
                  <c15:layout>
                    <c:manualLayout>
                      <c:w val="0.11519116463993112"/>
                      <c:h val="8.9035957086227455E-2"/>
                    </c:manualLayout>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Commercial</c:v>
                </c:pt>
                <c:pt idx="1">
                  <c:v>Industrial</c:v>
                </c:pt>
                <c:pt idx="2">
                  <c:v>Electric Power</c:v>
                </c:pt>
              </c:strCache>
            </c:strRef>
          </c:cat>
          <c:val>
            <c:numRef>
              <c:f>Sheet1!$D$2:$D$4</c:f>
              <c:numCache>
                <c:formatCode>General</c:formatCode>
                <c:ptCount val="3"/>
                <c:pt idx="2">
                  <c:v>539.4</c:v>
                </c:pt>
              </c:numCache>
            </c:numRef>
          </c:val>
          <c:extLst xmlns:c16r2="http://schemas.microsoft.com/office/drawing/2015/06/chart">
            <c:ext xmlns:c16="http://schemas.microsoft.com/office/drawing/2014/chart" uri="{C3380CC4-5D6E-409C-BE32-E72D297353CC}">
              <c16:uniqueId val="{00000007-A797-454E-BE39-96FE5A21BE3A}"/>
            </c:ext>
          </c:extLst>
        </c:ser>
        <c:dLbls>
          <c:dLblPos val="ctr"/>
          <c:showLegendKey val="0"/>
          <c:showVal val="1"/>
          <c:showCatName val="0"/>
          <c:showSerName val="0"/>
          <c:showPercent val="0"/>
          <c:showBubbleSize val="0"/>
        </c:dLbls>
        <c:gapWidth val="150"/>
        <c:overlap val="100"/>
        <c:axId val="582061104"/>
        <c:axId val="582060320"/>
      </c:barChart>
      <c:catAx>
        <c:axId val="5820611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n-US"/>
          </a:p>
        </c:txPr>
        <c:crossAx val="582060320"/>
        <c:crosses val="autoZero"/>
        <c:auto val="1"/>
        <c:lblAlgn val="ctr"/>
        <c:lblOffset val="100"/>
        <c:noMultiLvlLbl val="0"/>
      </c:catAx>
      <c:valAx>
        <c:axId val="582060320"/>
        <c:scaling>
          <c:orientation val="minMax"/>
          <c:max val="549"/>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Million Short Tons (</a:t>
                </a:r>
                <a:r>
                  <a:rPr lang="en-US" dirty="0" err="1"/>
                  <a:t>MMst</a:t>
                </a:r>
                <a:r>
                  <a:rPr lang="en-US" dirty="0"/>
                  <a:t>)</a:t>
                </a:r>
              </a:p>
            </c:rich>
          </c:tx>
          <c:layout>
            <c:manualLayout>
              <c:xMode val="edge"/>
              <c:yMode val="edge"/>
              <c:x val="8.2680569598060942E-4"/>
              <c:y val="0.1765842548401034"/>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82061104"/>
        <c:crosses val="autoZero"/>
        <c:crossBetween val="between"/>
      </c:valAx>
      <c:spPr>
        <a:noFill/>
        <a:ln>
          <a:noFill/>
        </a:ln>
        <a:effectLst/>
      </c:spPr>
    </c:plotArea>
    <c:legend>
      <c:legendPos val="b"/>
      <c:layout>
        <c:manualLayout>
          <c:xMode val="edge"/>
          <c:yMode val="edge"/>
          <c:x val="0.16256587297354616"/>
          <c:y val="0.18137026408168336"/>
          <c:w val="0.36959974320588523"/>
          <c:h val="6.10291011397694E-2"/>
        </c:manualLayout>
      </c:layout>
      <c:overlay val="0"/>
      <c:spPr>
        <a:solidFill>
          <a:schemeClr val="bg1"/>
        </a:solidFill>
        <a:ln>
          <a:solidFill>
            <a:schemeClr val="tx1">
              <a:lumMod val="65000"/>
              <a:lumOff val="35000"/>
            </a:schemeClr>
          </a:solid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10-16T12:55:04.601" idx="11">
    <p:pos x="10" y="10"/>
    <p:text>Need a little bit more info on what industries are in the green "other" category</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10-16T13:00:39.879" idx="12">
    <p:pos x="10" y="10"/>
    <p:text>Are we sure that the European countries coal (both coking and steam) are not also included in the Netherlands number.  Also, why the colors and different font sizes?  No sure that I understand the second talking point  Are we saying that the European 36% number is not correct?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2EE6BD5-6383-4700-814E-4DDCC2A1AD89}" type="datetimeFigureOut">
              <a:rPr lang="en-US" smtClean="0"/>
              <a:t>10/20/2020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E387E4-8C78-4517-9C99-E2BB67709809}" type="slidenum">
              <a:rPr lang="en-US" smtClean="0"/>
              <a:t>‹#›</a:t>
            </a:fld>
            <a:endParaRPr lang="en-US" dirty="0"/>
          </a:p>
        </p:txBody>
      </p:sp>
    </p:spTree>
    <p:extLst>
      <p:ext uri="{BB962C8B-B14F-4D97-AF65-F5344CB8AC3E}">
        <p14:creationId xmlns:p14="http://schemas.microsoft.com/office/powerpoint/2010/main" val="4227031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B9EDFB-DE1F-475C-90A6-E50A8B06962A}" type="datetimeFigureOut">
              <a:rPr lang="en-US" smtClean="0"/>
              <a:t>10/20/2020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AF00F2-B5DF-4D14-9163-F04557C80CDB}" type="slidenum">
              <a:rPr lang="en-US" smtClean="0"/>
              <a:t>‹#›</a:t>
            </a:fld>
            <a:endParaRPr lang="en-US" dirty="0"/>
          </a:p>
        </p:txBody>
      </p:sp>
    </p:spTree>
    <p:extLst>
      <p:ext uri="{BB962C8B-B14F-4D97-AF65-F5344CB8AC3E}">
        <p14:creationId xmlns:p14="http://schemas.microsoft.com/office/powerpoint/2010/main" val="61056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appreciate the opportunity to talk to you today about what the Department of Energy is doing to address the challenges to coal – and to expand </a:t>
            </a:r>
            <a:r>
              <a:rPr lang="en-US" dirty="0" smtClean="0"/>
              <a:t>the </a:t>
            </a:r>
            <a:r>
              <a:rPr lang="en-US" dirty="0"/>
              <a:t>opportunities for that vast resource.</a:t>
            </a:r>
          </a:p>
          <a:p>
            <a:endParaRPr lang="en-US" dirty="0"/>
          </a:p>
          <a:p>
            <a:r>
              <a:rPr lang="en-US" dirty="0"/>
              <a:t>I want to start by thanking the MCPA</a:t>
            </a:r>
            <a:r>
              <a:rPr lang="en-US" baseline="0" dirty="0"/>
              <a:t> and the SSEB </a:t>
            </a:r>
            <a:r>
              <a:rPr lang="en-US" dirty="0"/>
              <a:t>for the work you do to support coal and the coal industry.  That work – and your consistently strong voice for coal – is more important than ever as we look at where coal is today, and we see the global trends for coal. </a:t>
            </a:r>
          </a:p>
          <a:p>
            <a:endParaRPr lang="en-US" dirty="0"/>
          </a:p>
          <a:p>
            <a:r>
              <a:rPr lang="en-US" dirty="0"/>
              <a:t>This challenging environment requires a clear-eyed response if coal is to have a bright future in the 21st century.  And that response must be two-fold.  We need to address the challenges to coal as a power source, but we also need to explore ways to utilize coal beyond power generation and steel production.</a:t>
            </a:r>
          </a:p>
          <a:p>
            <a:endParaRPr lang="en-US" dirty="0"/>
          </a:p>
          <a:p>
            <a:r>
              <a:rPr lang="en-US" dirty="0"/>
              <a:t>So, at the</a:t>
            </a:r>
            <a:r>
              <a:rPr lang="en-US" baseline="0" dirty="0"/>
              <a:t> Department of Energy</a:t>
            </a:r>
            <a:r>
              <a:rPr lang="en-US" dirty="0"/>
              <a:t>, we’re pursuing four technical pathways to secure the future of coal in the 21st century.</a:t>
            </a:r>
          </a:p>
          <a:p>
            <a:endParaRPr lang="en-US" dirty="0"/>
          </a:p>
          <a:p>
            <a:endParaRPr lang="en-US" dirty="0"/>
          </a:p>
        </p:txBody>
      </p:sp>
      <p:sp>
        <p:nvSpPr>
          <p:cNvPr id="4" name="Slide Number Placeholder 3"/>
          <p:cNvSpPr>
            <a:spLocks noGrp="1"/>
          </p:cNvSpPr>
          <p:nvPr>
            <p:ph type="sldNum" sz="quarter" idx="10"/>
          </p:nvPr>
        </p:nvSpPr>
        <p:spPr/>
        <p:txBody>
          <a:bodyPr/>
          <a:lstStyle/>
          <a:p>
            <a:fld id="{D0E5B08D-7E9E-4F26-8301-A44CB4E8BFCD}" type="slidenum">
              <a:rPr lang="en-US" smtClean="0"/>
              <a:t>1</a:t>
            </a:fld>
            <a:endParaRPr lang="en-US" dirty="0"/>
          </a:p>
        </p:txBody>
      </p:sp>
    </p:spTree>
    <p:extLst>
      <p:ext uri="{BB962C8B-B14F-4D97-AF65-F5344CB8AC3E}">
        <p14:creationId xmlns:p14="http://schemas.microsoft.com/office/powerpoint/2010/main" val="319727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almost all the coal utilized in this country is in the electric power sector.</a:t>
            </a:r>
            <a:r>
              <a:rPr lang="en-US" baseline="0" dirty="0" smtClean="0"/>
              <a:t> Utilization of metallurgical coal is a small percentage of total coal consumption.</a:t>
            </a:r>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t>10</a:t>
            </a:fld>
            <a:endParaRPr lang="en-US" dirty="0"/>
          </a:p>
        </p:txBody>
      </p:sp>
    </p:spTree>
    <p:extLst>
      <p:ext uri="{BB962C8B-B14F-4D97-AF65-F5344CB8AC3E}">
        <p14:creationId xmlns:p14="http://schemas.microsoft.com/office/powerpoint/2010/main" val="301050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closer look at metallurgical coal consumption. As you know, demand for metallurgical coal is correlated with the demand for steel. </a:t>
            </a:r>
            <a:endParaRPr lang="en-US" dirty="0" smtClean="0"/>
          </a:p>
          <a:p>
            <a:endParaRPr lang="en-US" baseline="0" dirty="0"/>
          </a:p>
          <a:p>
            <a:r>
              <a:rPr lang="en-US" baseline="0" dirty="0" smtClean="0"/>
              <a:t>Our U.S. s</a:t>
            </a:r>
            <a:r>
              <a:rPr lang="en-US" dirty="0" smtClean="0"/>
              <a:t>teel </a:t>
            </a:r>
            <a:r>
              <a:rPr lang="en-US" dirty="0"/>
              <a:t>i</a:t>
            </a:r>
            <a:r>
              <a:rPr lang="en-US" dirty="0" smtClean="0"/>
              <a:t>ndustry was</a:t>
            </a:r>
            <a:r>
              <a:rPr lang="en-US" baseline="0" dirty="0" smtClean="0"/>
              <a:t> a target of </a:t>
            </a:r>
            <a:r>
              <a:rPr lang="en-US" dirty="0" smtClean="0"/>
              <a:t>President</a:t>
            </a:r>
            <a:r>
              <a:rPr lang="en-US" baseline="0" dirty="0" smtClean="0"/>
              <a:t> Trump’s</a:t>
            </a:r>
            <a:r>
              <a:rPr lang="en-US" dirty="0" smtClean="0"/>
              <a:t> </a:t>
            </a:r>
            <a:r>
              <a:rPr lang="en-US" dirty="0"/>
              <a:t>“Buy American, Hire American” Executive Order, and </a:t>
            </a:r>
            <a:r>
              <a:rPr lang="en-US" dirty="0" smtClean="0"/>
              <a:t>played</a:t>
            </a:r>
            <a:r>
              <a:rPr lang="en-US" baseline="0" dirty="0" smtClean="0"/>
              <a:t> a role in</a:t>
            </a:r>
            <a:r>
              <a:rPr lang="en-US" dirty="0" smtClean="0"/>
              <a:t> </a:t>
            </a:r>
            <a:r>
              <a:rPr lang="en-US" dirty="0"/>
              <a:t>his efforts to streamline and improve the regulatory process for energy infrastructure development. </a:t>
            </a:r>
          </a:p>
        </p:txBody>
      </p:sp>
      <p:sp>
        <p:nvSpPr>
          <p:cNvPr id="4" name="Slide Number Placeholder 3"/>
          <p:cNvSpPr>
            <a:spLocks noGrp="1"/>
          </p:cNvSpPr>
          <p:nvPr>
            <p:ph type="sldNum" sz="quarter" idx="10"/>
          </p:nvPr>
        </p:nvSpPr>
        <p:spPr/>
        <p:txBody>
          <a:bodyPr/>
          <a:lstStyle/>
          <a:p>
            <a:fld id="{96AF00F2-B5DF-4D14-9163-F04557C80CDB}" type="slidenum">
              <a:rPr lang="en-US" smtClean="0"/>
              <a:t>11</a:t>
            </a:fld>
            <a:endParaRPr lang="en-US" dirty="0"/>
          </a:p>
        </p:txBody>
      </p:sp>
    </p:spTree>
    <p:extLst>
      <p:ext uri="{BB962C8B-B14F-4D97-AF65-F5344CB8AC3E}">
        <p14:creationId xmlns:p14="http://schemas.microsoft.com/office/powerpoint/2010/main" val="221178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countries, especially those utilizing metallurgical coal for steelmaking, want our coal exports. Take a look at this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53 </a:t>
            </a:r>
            <a:r>
              <a:rPr lang="en-US" baseline="0" dirty="0" smtClean="0"/>
              <a:t>percent of US coal exports went to just 5 countries, India, Japan, the Netherlands (Europe), Brazil and South Korea.</a:t>
            </a:r>
          </a:p>
          <a:p>
            <a:endParaRPr lang="en-US" baseline="0" dirty="0" smtClean="0"/>
          </a:p>
          <a:p>
            <a:r>
              <a:rPr lang="en-US" baseline="0" dirty="0" smtClean="0"/>
              <a:t>But it is interesting to note that Brazil imports the greatest amount of US coking coal. Brazil is incidentally the third-largest energy consumer in the Americas, behind the United States and Canada. </a:t>
            </a:r>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t>12</a:t>
            </a:fld>
            <a:endParaRPr lang="en-US" dirty="0"/>
          </a:p>
        </p:txBody>
      </p:sp>
    </p:spTree>
    <p:extLst>
      <p:ext uri="{BB962C8B-B14F-4D97-AF65-F5344CB8AC3E}">
        <p14:creationId xmlns:p14="http://schemas.microsoft.com/office/powerpoint/2010/main" val="199544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sum up, with</a:t>
            </a:r>
            <a:r>
              <a:rPr lang="en-US" baseline="0" dirty="0" smtClean="0"/>
              <a:t> a key fact for your group today – the US currently exports three-quarters of its metallurgical coal. Our coal is much in demand in other countries. </a:t>
            </a:r>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t>13</a:t>
            </a:fld>
            <a:endParaRPr lang="en-US" dirty="0"/>
          </a:p>
        </p:txBody>
      </p:sp>
    </p:spTree>
    <p:extLst>
      <p:ext uri="{BB962C8B-B14F-4D97-AF65-F5344CB8AC3E}">
        <p14:creationId xmlns:p14="http://schemas.microsoft.com/office/powerpoint/2010/main" val="77199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 want to turn </a:t>
            </a:r>
            <a:r>
              <a:rPr lang="en-US" dirty="0" smtClean="0"/>
              <a:t>now to </a:t>
            </a:r>
            <a:r>
              <a:rPr lang="en-US" dirty="0"/>
              <a:t>other </a:t>
            </a:r>
            <a:r>
              <a:rPr lang="en-US" dirty="0" smtClean="0"/>
              <a:t>markets and other opportunities </a:t>
            </a:r>
            <a:r>
              <a:rPr lang="en-US" dirty="0"/>
              <a:t>we’re pursuing to utilize coal.  </a:t>
            </a:r>
          </a:p>
          <a:p>
            <a:r>
              <a:rPr lang="en-US" dirty="0"/>
              <a:t> </a:t>
            </a:r>
          </a:p>
          <a:p>
            <a:r>
              <a:rPr lang="en-US" dirty="0"/>
              <a:t>Last year, the National Coal Council released a report titled, “Coal in a New Carbon Age.” This report outlines the growing opportunities to utilize coal in ways that go beyond fueling power plants or steel production – opportunities that include the development of advanced materials and advanced manufacturing, which can provide a strong future for coal.</a:t>
            </a:r>
          </a:p>
          <a:p>
            <a:endParaRPr lang="en-US" dirty="0"/>
          </a:p>
          <a:p>
            <a:r>
              <a:rPr lang="en-US" dirty="0"/>
              <a:t>Building out these markets could have enormous benefits for our national and energy security, in addition to economic </a:t>
            </a:r>
            <a:r>
              <a:rPr lang="en-US" dirty="0" smtClean="0"/>
              <a:t>growth </a:t>
            </a:r>
            <a:r>
              <a:rPr lang="en-US" dirty="0"/>
              <a:t>for the coal industry and for industrial and manufacturing sectors.</a:t>
            </a:r>
          </a:p>
          <a:p>
            <a:endParaRPr lang="en-US" dirty="0"/>
          </a:p>
          <a:p>
            <a:r>
              <a:rPr lang="en-US" dirty="0"/>
              <a:t>The opportunities opened up by coal-to-products are </a:t>
            </a:r>
            <a:r>
              <a:rPr lang="en-US" dirty="0" smtClean="0"/>
              <a:t>compelling.</a:t>
            </a:r>
            <a:endParaRPr lang="en-US" dirty="0"/>
          </a:p>
          <a:p>
            <a:endParaRPr lang="en-US" dirty="0"/>
          </a:p>
          <a:p>
            <a:r>
              <a:rPr lang="en-US" dirty="0"/>
              <a:t>The U.S. currently produces about 750 million tons of coal per year, more than 90% of which is used for power generation. </a:t>
            </a:r>
          </a:p>
          <a:p>
            <a:endParaRPr lang="en-US" dirty="0"/>
          </a:p>
          <a:p>
            <a:r>
              <a:rPr lang="en-US" dirty="0"/>
              <a:t>The global market for coal-to-products is estimated to consume 300-400 million tons of coal annually. Utilization of domestic U.S. coal for coal-to-products applications has the potential to be on the same order of magnitude as that projected for coal power generation applications.</a:t>
            </a:r>
          </a:p>
          <a:p>
            <a:endParaRPr lang="en-US" dirty="0"/>
          </a:p>
          <a:p>
            <a:r>
              <a:rPr lang="en-US" dirty="0"/>
              <a:t>The Office of Fossil Energy has an active research and development program focusing on the value of coal as a feedstock and developing new high-value products derived from coal.  </a:t>
            </a:r>
          </a:p>
          <a:p>
            <a:endParaRPr lang="en-US" dirty="0"/>
          </a:p>
          <a:p>
            <a:r>
              <a:rPr lang="en-US" dirty="0"/>
              <a:t>Research includes testing of laboratory and </a:t>
            </a:r>
            <a:r>
              <a:rPr lang="en-US" dirty="0" smtClean="0"/>
              <a:t>pilot-scale </a:t>
            </a:r>
            <a:r>
              <a:rPr lang="en-US" dirty="0"/>
              <a:t>technologies that produce upgraded coal feedstocks and additional revenue producing products including: nanomaterials, carbon fiber, battery/electrode materials, carbon materials for 3D printing applications, carbon additives for manufacturing composites, and carbon-based construction materials.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E5B08D-7E9E-4F26-8301-A44CB4E8BFC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0734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a:t>
            </a:r>
            <a:r>
              <a:rPr lang="en-US" dirty="0" smtClean="0"/>
              <a:t>xamples </a:t>
            </a:r>
            <a:r>
              <a:rPr lang="en-US" dirty="0"/>
              <a:t>of </a:t>
            </a:r>
            <a:r>
              <a:rPr lang="en-US" dirty="0" smtClean="0"/>
              <a:t>coal-to-products – take</a:t>
            </a:r>
            <a:r>
              <a:rPr lang="en-US" baseline="0" dirty="0" smtClean="0"/>
              <a:t> a look at </a:t>
            </a:r>
            <a:r>
              <a:rPr lang="en-US" dirty="0" smtClean="0"/>
              <a:t>coal foams.</a:t>
            </a:r>
            <a:r>
              <a:rPr lang="en-US" baseline="0" dirty="0" smtClean="0"/>
              <a:t> The carbon from coal is permanently captured in these foam products, incidentally. </a:t>
            </a:r>
            <a:endParaRPr lang="en-US" dirty="0"/>
          </a:p>
        </p:txBody>
      </p:sp>
      <p:sp>
        <p:nvSpPr>
          <p:cNvPr id="4" name="Slide Number Placeholder 3"/>
          <p:cNvSpPr>
            <a:spLocks noGrp="1"/>
          </p:cNvSpPr>
          <p:nvPr>
            <p:ph type="sldNum" sz="quarter" idx="10"/>
          </p:nvPr>
        </p:nvSpPr>
        <p:spPr/>
        <p:txBody>
          <a:bodyPr/>
          <a:lstStyle/>
          <a:p>
            <a:fld id="{D0E5B08D-7E9E-4F26-8301-A44CB4E8BFCD}" type="slidenum">
              <a:rPr lang="en-US" smtClean="0"/>
              <a:t>15</a:t>
            </a:fld>
            <a:endParaRPr lang="en-US"/>
          </a:p>
        </p:txBody>
      </p:sp>
    </p:spTree>
    <p:extLst>
      <p:ext uri="{BB962C8B-B14F-4D97-AF65-F5344CB8AC3E}">
        <p14:creationId xmlns:p14="http://schemas.microsoft.com/office/powerpoint/2010/main" val="36556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of coal-to-products</a:t>
            </a:r>
            <a:r>
              <a:rPr lang="en-US" baseline="0" dirty="0" smtClean="0"/>
              <a:t> are the carbon components of a new building industry, exchanging lumber and cement for coal-based products. </a:t>
            </a:r>
            <a:endParaRPr lang="en-US" dirty="0"/>
          </a:p>
        </p:txBody>
      </p:sp>
      <p:sp>
        <p:nvSpPr>
          <p:cNvPr id="4" name="Slide Number Placeholder 3"/>
          <p:cNvSpPr>
            <a:spLocks noGrp="1"/>
          </p:cNvSpPr>
          <p:nvPr>
            <p:ph type="sldNum" sz="quarter" idx="10"/>
          </p:nvPr>
        </p:nvSpPr>
        <p:spPr/>
        <p:txBody>
          <a:bodyPr/>
          <a:lstStyle/>
          <a:p>
            <a:fld id="{D0E5B08D-7E9E-4F26-8301-A44CB4E8BFCD}" type="slidenum">
              <a:rPr lang="en-US" smtClean="0"/>
              <a:t>16</a:t>
            </a:fld>
            <a:endParaRPr lang="en-US"/>
          </a:p>
        </p:txBody>
      </p:sp>
    </p:spTree>
    <p:extLst>
      <p:ext uri="{BB962C8B-B14F-4D97-AF65-F5344CB8AC3E}">
        <p14:creationId xmlns:p14="http://schemas.microsoft.com/office/powerpoint/2010/main" val="106554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Perhaps the most important use of coal as a product right now is</a:t>
            </a:r>
            <a:r>
              <a:rPr lang="en-US" b="0" baseline="0" dirty="0" smtClean="0"/>
              <a:t> as a</a:t>
            </a:r>
            <a:r>
              <a:rPr lang="en-US" b="0" dirty="0" smtClean="0"/>
              <a:t> </a:t>
            </a:r>
            <a:r>
              <a:rPr lang="en-US" b="0" dirty="0"/>
              <a:t>domestic supply of critical minerals – including rare earth elements – from coal and coal by-products.</a:t>
            </a:r>
          </a:p>
          <a:p>
            <a:endParaRPr lang="en-US" b="0" dirty="0"/>
          </a:p>
          <a:p>
            <a:r>
              <a:rPr lang="en-US" b="0" dirty="0"/>
              <a:t>America’s vast coal resources are an extremely promising source of domestic rare earth elements and </a:t>
            </a:r>
            <a:r>
              <a:rPr lang="en-US" b="0" dirty="0" smtClean="0"/>
              <a:t>critical </a:t>
            </a:r>
            <a:r>
              <a:rPr lang="en-US" b="0" dirty="0"/>
              <a:t>minerals.</a:t>
            </a:r>
          </a:p>
          <a:p>
            <a:endParaRPr lang="en-US" b="0" dirty="0"/>
          </a:p>
          <a:p>
            <a:r>
              <a:rPr lang="en-US" b="0" dirty="0"/>
              <a:t>In fact, we’ve already found that recoverable coal reserves in basins in Appalachia could produce nearly 5 million metric tons of REEs.  And our initial assessments estimate that coal deposits in western state basins in Montana, Wyoming, Utah, New Mexico, Arizona, and Colorado could produce 6 million metric tons of REEs.  </a:t>
            </a:r>
          </a:p>
          <a:p>
            <a:endParaRPr lang="en-US" b="0" dirty="0"/>
          </a:p>
          <a:p>
            <a:r>
              <a:rPr lang="en-US" b="0" dirty="0"/>
              <a:t>And there could be several million additional tons of REEs available in coal ash and coal mine refuse.  </a:t>
            </a:r>
          </a:p>
          <a:p>
            <a:r>
              <a:rPr lang="en-US" b="0" dirty="0"/>
              <a:t> </a:t>
            </a:r>
          </a:p>
          <a:p>
            <a:r>
              <a:rPr lang="en-US" b="0" dirty="0"/>
              <a:t>So, we know the resources are there.  The challenge, of course, is that extracting, separating, and processing REEs is difficult, and new technologies are needed to help us take advantage of this tremendous potential.  </a:t>
            </a:r>
          </a:p>
          <a:p>
            <a:endParaRPr lang="en-US" b="0" dirty="0"/>
          </a:p>
          <a:p>
            <a:r>
              <a:rPr lang="en-US" b="0" dirty="0"/>
              <a:t>That’s where our critical minerals research and development program comes in.  </a:t>
            </a:r>
            <a:r>
              <a:rPr lang="en-US" b="0" dirty="0" smtClean="0"/>
              <a:t>It’s a vitally important initiative at DOE right</a:t>
            </a:r>
            <a:r>
              <a:rPr lang="en-US" b="0" baseline="0" dirty="0" smtClean="0"/>
              <a:t> </a:t>
            </a:r>
            <a:r>
              <a:rPr lang="en-US" b="0" dirty="0" smtClean="0"/>
              <a:t>now. </a:t>
            </a:r>
            <a:endParaRPr lang="en-US" b="0" dirty="0"/>
          </a:p>
          <a:p>
            <a:endParaRPr lang="en-US" b="0" dirty="0"/>
          </a:p>
          <a:p>
            <a:r>
              <a:rPr lang="en-US" b="0" dirty="0"/>
              <a:t>Our ultimate goal is to validate the commercial domestic production of critical minerals, including rare earths, from coal and coal by-products in the 2030 to 2035 </a:t>
            </a:r>
            <a:r>
              <a:rPr lang="en-US" b="0" dirty="0" smtClean="0"/>
              <a:t>time frame</a:t>
            </a:r>
            <a:r>
              <a:rPr lang="en-US" b="0" dirty="0"/>
              <a:t>.  </a:t>
            </a:r>
          </a:p>
          <a:p>
            <a:endParaRPr lang="en-US" b="0" dirty="0"/>
          </a:p>
          <a:p>
            <a:r>
              <a:rPr lang="en-US" b="0" dirty="0"/>
              <a:t>We currently have a number of other bench- and pilot-scale projects focused on rare earth recovery and production.  We’re also moving forward with projects to develop conceptual designs for commercially viable extraction technologies. </a:t>
            </a:r>
            <a:endParaRPr lang="en-US" b="1" dirty="0"/>
          </a:p>
          <a:p>
            <a:endParaRPr lang="en-US" b="0" dirty="0"/>
          </a:p>
          <a:p>
            <a:r>
              <a:rPr lang="en-US" b="0" dirty="0"/>
              <a:t>We also recently announced a $122 million regional initiative to produce rare earths and critical minerals from U.S. basins.  </a:t>
            </a:r>
          </a:p>
          <a:p>
            <a:endParaRPr lang="en-US" b="1" dirty="0"/>
          </a:p>
        </p:txBody>
      </p:sp>
      <p:sp>
        <p:nvSpPr>
          <p:cNvPr id="4" name="Slide Number Placeholder 3"/>
          <p:cNvSpPr>
            <a:spLocks noGrp="1"/>
          </p:cNvSpPr>
          <p:nvPr>
            <p:ph type="sldNum" sz="quarter" idx="10"/>
          </p:nvPr>
        </p:nvSpPr>
        <p:spPr/>
        <p:txBody>
          <a:bodyPr/>
          <a:lstStyle/>
          <a:p>
            <a:fld id="{96AF00F2-B5DF-4D14-9163-F04557C80CDB}" type="slidenum">
              <a:rPr lang="en-US" smtClean="0"/>
              <a:t>17</a:t>
            </a:fld>
            <a:endParaRPr lang="en-US" dirty="0"/>
          </a:p>
        </p:txBody>
      </p:sp>
    </p:spTree>
    <p:extLst>
      <p:ext uri="{BB962C8B-B14F-4D97-AF65-F5344CB8AC3E}">
        <p14:creationId xmlns:p14="http://schemas.microsoft.com/office/powerpoint/2010/main" val="386449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technology development will continue to drive global energy transformation, and it will help us address the environmental challenges to coal. </a:t>
            </a:r>
          </a:p>
          <a:p>
            <a:endParaRPr lang="en-US" dirty="0"/>
          </a:p>
          <a:p>
            <a:r>
              <a:rPr lang="en-US" dirty="0"/>
              <a:t>It will also open up opportunities to use coal to produce high-value products and fuels, like hydrogen – and to provide consumers around the world with cleaner, affordable choices across the power and transportation sectors.</a:t>
            </a:r>
          </a:p>
          <a:p>
            <a:endParaRPr lang="en-US" dirty="0"/>
          </a:p>
          <a:p>
            <a:r>
              <a:rPr lang="en-US" dirty="0"/>
              <a:t>But, to get there, new technologies need to be tested and proven.  Innovative processes need to be refined.  The groundwork for the next generation of power plants needs to be laid.  CCUS technologies need to be commercialized and deployed.  And new markets for coal need to be explored and developed.</a:t>
            </a:r>
          </a:p>
          <a:p>
            <a:endParaRPr lang="en-US" dirty="0"/>
          </a:p>
          <a:p>
            <a:r>
              <a:rPr lang="en-US" dirty="0"/>
              <a:t>Our research will help do this.  But collaboration with </a:t>
            </a:r>
            <a:r>
              <a:rPr lang="en-US" dirty="0" smtClean="0"/>
              <a:t>industry</a:t>
            </a:r>
            <a:r>
              <a:rPr lang="en-US" baseline="0" dirty="0" smtClean="0"/>
              <a:t> and with researchers </a:t>
            </a:r>
            <a:r>
              <a:rPr lang="en-US" dirty="0" smtClean="0"/>
              <a:t>is </a:t>
            </a:r>
            <a:r>
              <a:rPr lang="en-US" dirty="0"/>
              <a:t>critical to achieving these goals.  </a:t>
            </a:r>
            <a:r>
              <a:rPr lang="en-US" dirty="0" smtClean="0"/>
              <a:t>Your</a:t>
            </a:r>
            <a:r>
              <a:rPr lang="en-US" baseline="0" dirty="0" smtClean="0"/>
              <a:t> leadership </a:t>
            </a:r>
            <a:r>
              <a:rPr lang="en-US" dirty="0" smtClean="0"/>
              <a:t>will </a:t>
            </a:r>
            <a:r>
              <a:rPr lang="en-US" dirty="0"/>
              <a:t>continue to be essential to securing a bright 21st-century future for coal.  So, we look forward to working with you to realize coal’s full potential – and to write the next chapter for this abundant and versatile resource.</a:t>
            </a:r>
          </a:p>
          <a:p>
            <a:endParaRPr lang="en-US" dirty="0"/>
          </a:p>
          <a:p>
            <a:r>
              <a:rPr lang="en-US" dirty="0"/>
              <a:t>Thank you.</a:t>
            </a:r>
          </a:p>
          <a:p>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t>18</a:t>
            </a:fld>
            <a:endParaRPr lang="en-US" dirty="0"/>
          </a:p>
        </p:txBody>
      </p:sp>
    </p:spTree>
    <p:extLst>
      <p:ext uri="{BB962C8B-B14F-4D97-AF65-F5344CB8AC3E}">
        <p14:creationId xmlns:p14="http://schemas.microsoft.com/office/powerpoint/2010/main" val="87210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defRP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3F63E80-715D-4489-8A45-37C8FFB1793A}"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83623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Developing the Coal FIRST power plants of the future;</a:t>
            </a:r>
          </a:p>
          <a:p>
            <a:endParaRPr lang="en-US" dirty="0"/>
          </a:p>
          <a:p>
            <a:r>
              <a:rPr lang="en-US" dirty="0"/>
              <a:t>Advancing CCUS;</a:t>
            </a:r>
          </a:p>
          <a:p>
            <a:endParaRPr lang="en-US" dirty="0"/>
          </a:p>
          <a:p>
            <a:r>
              <a:rPr lang="en-US" dirty="0"/>
              <a:t>Using our massive coal resources to advance a hydrogen economy; and </a:t>
            </a:r>
          </a:p>
          <a:p>
            <a:endParaRPr lang="en-US" dirty="0"/>
          </a:p>
          <a:p>
            <a:r>
              <a:rPr lang="en-US" dirty="0" smtClean="0"/>
              <a:t>Developing</a:t>
            </a:r>
            <a:r>
              <a:rPr lang="en-US" baseline="0" dirty="0" smtClean="0"/>
              <a:t> </a:t>
            </a:r>
            <a:r>
              <a:rPr lang="en-US" dirty="0" smtClean="0"/>
              <a:t>valuable products, including a valuable domestic supply of critical minerals and rare earth elements. </a:t>
            </a:r>
            <a:endParaRPr lang="en-US" dirty="0"/>
          </a:p>
          <a:p>
            <a:endParaRPr lang="en-US" dirty="0"/>
          </a:p>
          <a:p>
            <a:r>
              <a:rPr lang="en-US" dirty="0"/>
              <a:t>So, I’d like to focus my discussion today on these pathways.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t>2</a:t>
            </a:fld>
            <a:endParaRPr lang="en-US" dirty="0"/>
          </a:p>
        </p:txBody>
      </p:sp>
    </p:spTree>
    <p:extLst>
      <p:ext uri="{BB962C8B-B14F-4D97-AF65-F5344CB8AC3E}">
        <p14:creationId xmlns:p14="http://schemas.microsoft.com/office/powerpoint/2010/main" val="190690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0" algn="l"/>
              </a:tabLst>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latin typeface="Courier New" panose="02070309020205020404" pitchFamily="49" charset="0"/>
              <a:ea typeface="Times New Roman" panose="02020603050405020304" pitchFamily="18" charset="0"/>
              <a:cs typeface="Times New Roman" panose="02020603050405020304" pitchFamily="18" charset="0"/>
            </a:endParaRPr>
          </a:p>
          <a:p>
            <a:r>
              <a:rPr lang="en-US" sz="1100" baseline="0" dirty="0"/>
              <a:t>The fundamental changes to the operating and economic environment in which coal plants function are expected to persist into the next decade and beyond. </a:t>
            </a:r>
          </a:p>
          <a:p>
            <a:endParaRPr lang="en-US" sz="1100" baseline="0" dirty="0"/>
          </a:p>
          <a:p>
            <a:r>
              <a:rPr lang="en-US" sz="1100" baseline="0" dirty="0" smtClean="0"/>
              <a:t>First things </a:t>
            </a:r>
            <a:r>
              <a:rPr lang="en-US" sz="1100" baseline="0" dirty="0"/>
              <a:t>first – it’s critical that baseload power sources like coal continue to provide grid stability and reliability.  That’s why my office – the Office of Fossil Energy – is focused on developing the smaller, modular coal-fired power plants of the future through an initiative we call Coal FIRST (Flexible, Innovative, Resilient, Small, and Transformative).  </a:t>
            </a:r>
          </a:p>
          <a:p>
            <a:endParaRPr lang="en-US" sz="1100" baseline="0" dirty="0"/>
          </a:p>
          <a:p>
            <a:r>
              <a:rPr lang="en-US" sz="1100" baseline="0" dirty="0"/>
              <a:t>Through Coal FIRST, we’re working to develop plants that are:</a:t>
            </a:r>
          </a:p>
          <a:p>
            <a:r>
              <a:rPr lang="en-US" sz="1100" baseline="0" dirty="0"/>
              <a:t>•	Small – in the range of 50 to 350 MW; </a:t>
            </a:r>
          </a:p>
          <a:p>
            <a:r>
              <a:rPr lang="en-US" sz="1100" baseline="0" dirty="0"/>
              <a:t>•	Highly efficient – north of 40 percent, which, by the way, would make carbon capture easier and less expensive;  </a:t>
            </a:r>
          </a:p>
          <a:p>
            <a:r>
              <a:rPr lang="en-US" sz="1100" baseline="0" dirty="0"/>
              <a:t>•	Nimble and flexible, and capable of load-following to meet the demands of an evolving grid, with the ability to ramp up and down as demand 	dictates; and</a:t>
            </a:r>
          </a:p>
          <a:p>
            <a:r>
              <a:rPr lang="en-US" sz="1100" baseline="0" dirty="0"/>
              <a:t>•	Modular – which will lower costs, reduce project cycle time, and allow for standardization of design.</a:t>
            </a:r>
          </a:p>
          <a:p>
            <a:endParaRPr lang="en-US" sz="1100" baseline="0" dirty="0"/>
          </a:p>
          <a:p>
            <a:r>
              <a:rPr lang="en-US" sz="1100" baseline="0" dirty="0"/>
              <a:t>Because of their modularity, size, and flexibility, these plants can be sited wherever they’re needed – near coal mines or near industrial facilities, for instance.     </a:t>
            </a:r>
          </a:p>
          <a:p>
            <a:endParaRPr lang="en-US" sz="1100" baseline="0" dirty="0"/>
          </a:p>
          <a:p>
            <a:r>
              <a:rPr lang="en-US" sz="1100" baseline="0" dirty="0"/>
              <a:t>And one other thing, our Coal FIRST initiative is the only R&amp;D effort in the world that is attempting to develop a coal-fired powered plant of the future that will have near-zero or net negative CO2 emissions when using biomass. </a:t>
            </a:r>
          </a:p>
          <a:p>
            <a:endParaRPr lang="en-US" sz="1100" baseline="0" dirty="0"/>
          </a:p>
        </p:txBody>
      </p:sp>
      <p:sp>
        <p:nvSpPr>
          <p:cNvPr id="4" name="Slide Number Placeholder 3"/>
          <p:cNvSpPr>
            <a:spLocks noGrp="1"/>
          </p:cNvSpPr>
          <p:nvPr>
            <p:ph type="sldNum" sz="quarter" idx="10"/>
          </p:nvPr>
        </p:nvSpPr>
        <p:spPr/>
        <p:txBody>
          <a:bodyPr/>
          <a:lstStyle/>
          <a:p>
            <a:fld id="{96AF00F2-B5DF-4D14-9163-F04557C80CDB}" type="slidenum">
              <a:rPr lang="en-US" smtClean="0">
                <a:solidFill>
                  <a:prstClr val="black"/>
                </a:solidFill>
              </a:rPr>
              <a:pPr/>
              <a:t>3</a:t>
            </a:fld>
            <a:endParaRPr lang="en-US" dirty="0">
              <a:solidFill>
                <a:prstClr val="black"/>
              </a:solidFill>
            </a:endParaRPr>
          </a:p>
        </p:txBody>
      </p:sp>
      <p:sp>
        <p:nvSpPr>
          <p:cNvPr id="5" name="TextBox 4"/>
          <p:cNvSpPr txBox="1"/>
          <p:nvPr/>
        </p:nvSpPr>
        <p:spPr>
          <a:xfrm>
            <a:off x="1066800" y="4572000"/>
            <a:ext cx="5029200" cy="2292935"/>
          </a:xfrm>
          <a:prstGeom prst="rect">
            <a:avLst/>
          </a:prstGeom>
          <a:noFill/>
        </p:spPr>
        <p:txBody>
          <a:bodyPr wrap="square" rtlCol="0">
            <a:spAutoFit/>
          </a:bodyPr>
          <a:lstStyle/>
          <a:p>
            <a:r>
              <a:rPr lang="en-US" sz="1100" b="1" dirty="0">
                <a:solidFill>
                  <a:prstClr val="black"/>
                </a:solidFill>
              </a:rPr>
              <a:t>Why Coal FIRST? </a:t>
            </a:r>
            <a:endParaRPr lang="en-US" sz="1100" dirty="0">
              <a:solidFill>
                <a:prstClr val="black"/>
              </a:solidFill>
            </a:endParaRPr>
          </a:p>
          <a:p>
            <a:r>
              <a:rPr lang="en-US" sz="1100" dirty="0">
                <a:solidFill>
                  <a:prstClr val="black"/>
                </a:solidFill>
              </a:rPr>
              <a:t>Coal FIRST (</a:t>
            </a:r>
            <a:r>
              <a:rPr lang="en-US" sz="1100" i="1" dirty="0">
                <a:solidFill>
                  <a:prstClr val="black"/>
                </a:solidFill>
              </a:rPr>
              <a:t>Coal Plant of the Future</a:t>
            </a:r>
            <a:r>
              <a:rPr lang="en-US" sz="1100" dirty="0">
                <a:solidFill>
                  <a:prstClr val="black"/>
                </a:solidFill>
              </a:rPr>
              <a:t>) is a flagship initiative for FE that will provide zero/near-zero CO</a:t>
            </a:r>
            <a:r>
              <a:rPr lang="en-US" sz="1100" baseline="-25000" dirty="0">
                <a:solidFill>
                  <a:prstClr val="black"/>
                </a:solidFill>
              </a:rPr>
              <a:t>2</a:t>
            </a:r>
            <a:r>
              <a:rPr lang="en-US" sz="1100" dirty="0">
                <a:solidFill>
                  <a:prstClr val="black"/>
                </a:solidFill>
              </a:rPr>
              <a:t> emissions for coal power plants. A recent report from the International Energy Agency (IEA) indicates that coal will be the largest source of electricity production in the world by 2040, and likely well into the future.  IEA also has stated that any solution for CO</a:t>
            </a:r>
            <a:r>
              <a:rPr lang="en-US" sz="1100" baseline="-25000" dirty="0">
                <a:solidFill>
                  <a:prstClr val="black"/>
                </a:solidFill>
              </a:rPr>
              <a:t>2</a:t>
            </a:r>
            <a:r>
              <a:rPr lang="en-US" sz="1100" dirty="0">
                <a:solidFill>
                  <a:prstClr val="black"/>
                </a:solidFill>
              </a:rPr>
              <a:t> emissions must include carbon capture, one of the key traits for a Coal FIRST unit. The need for considerable dispatchable generation, critical ancillary services, and grid reliability—combined with potentially higher future natural gas prices and energy security concerns, such as onsite fuel availability during extreme weather events also creates the opportunity for advanced coal-fired generation in both domestic and international markets. </a:t>
            </a:r>
          </a:p>
          <a:p>
            <a:endParaRPr lang="en-US" sz="1100" dirty="0">
              <a:solidFill>
                <a:prstClr val="black"/>
              </a:solidFill>
            </a:endParaRPr>
          </a:p>
          <a:p>
            <a:endParaRPr lang="en-US" sz="1100" dirty="0">
              <a:solidFill>
                <a:prstClr val="black"/>
              </a:solidFill>
            </a:endParaRPr>
          </a:p>
        </p:txBody>
      </p:sp>
    </p:spTree>
    <p:extLst>
      <p:ext uri="{BB962C8B-B14F-4D97-AF65-F5344CB8AC3E}">
        <p14:creationId xmlns:p14="http://schemas.microsoft.com/office/powerpoint/2010/main" val="82940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Coal </a:t>
            </a:r>
            <a:r>
              <a:rPr lang="en-US" dirty="0"/>
              <a:t>FIRST is versatile and it can meet the 21st century’s evolving energy needs – not only here but around the world, where it can help reduce energy poverty and provide affordable electricity and opportunities for economic prosperity to people worldwide.</a:t>
            </a:r>
          </a:p>
          <a:p>
            <a:endParaRPr lang="en-US" dirty="0"/>
          </a:p>
          <a:p>
            <a:r>
              <a:rPr lang="en-US" dirty="0"/>
              <a:t>In Africa, it can power communities </a:t>
            </a:r>
            <a:r>
              <a:rPr lang="en-US" dirty="0" smtClean="0"/>
              <a:t>that</a:t>
            </a:r>
            <a:r>
              <a:rPr lang="en-US" baseline="0" dirty="0" smtClean="0"/>
              <a:t> currently have</a:t>
            </a:r>
            <a:r>
              <a:rPr lang="en-US" dirty="0" smtClean="0"/>
              <a:t> </a:t>
            </a:r>
            <a:r>
              <a:rPr lang="en-US" dirty="0"/>
              <a:t>little </a:t>
            </a:r>
            <a:r>
              <a:rPr lang="en-US" dirty="0" smtClean="0"/>
              <a:t>or </a:t>
            </a:r>
            <a:r>
              <a:rPr lang="en-US" dirty="0"/>
              <a:t>no electricity.  </a:t>
            </a:r>
            <a:endParaRPr lang="en-US" dirty="0" smtClean="0"/>
          </a:p>
          <a:p>
            <a:endParaRPr lang="en-US" dirty="0"/>
          </a:p>
          <a:p>
            <a:r>
              <a:rPr lang="en-US" dirty="0"/>
              <a:t>Australia has plenty of </a:t>
            </a:r>
            <a:r>
              <a:rPr lang="en-US" dirty="0" smtClean="0"/>
              <a:t>coal, </a:t>
            </a:r>
            <a:r>
              <a:rPr lang="en-US" dirty="0"/>
              <a:t>so they can easily transfer their fuel source and power industry through Coal FIRST technologies to achieve significant </a:t>
            </a:r>
            <a:r>
              <a:rPr lang="en-US" dirty="0" smtClean="0"/>
              <a:t>reductions </a:t>
            </a:r>
            <a:r>
              <a:rPr lang="en-US" dirty="0"/>
              <a:t>in </a:t>
            </a:r>
            <a:r>
              <a:rPr lang="en-US" dirty="0" smtClean="0"/>
              <a:t>their carbon footprint</a:t>
            </a:r>
            <a:r>
              <a:rPr lang="en-US" dirty="0"/>
              <a:t>.</a:t>
            </a:r>
          </a:p>
          <a:p>
            <a:endParaRPr lang="en-US" dirty="0"/>
          </a:p>
          <a:p>
            <a:r>
              <a:rPr lang="en-US" dirty="0"/>
              <a:t>In Asia-Pacific, </a:t>
            </a:r>
            <a:r>
              <a:rPr lang="en-US" dirty="0" smtClean="0"/>
              <a:t>coal </a:t>
            </a:r>
            <a:r>
              <a:rPr lang="en-US" dirty="0"/>
              <a:t>can be used for both power and hydrogen production.  </a:t>
            </a:r>
            <a:endParaRPr lang="en-US" dirty="0" smtClean="0"/>
          </a:p>
          <a:p>
            <a:r>
              <a:rPr lang="en-US" dirty="0" smtClean="0"/>
              <a:t>In the </a:t>
            </a:r>
            <a:r>
              <a:rPr lang="en-US" dirty="0"/>
              <a:t>US and Western Europe, it can also be used to produce hydrogen for transportation and storage.</a:t>
            </a:r>
          </a:p>
          <a:p>
            <a:endParaRPr lang="en-US" dirty="0"/>
          </a:p>
          <a:p>
            <a:r>
              <a:rPr lang="en-US" dirty="0"/>
              <a:t>So, we see an </a:t>
            </a:r>
            <a:r>
              <a:rPr lang="en-US" dirty="0" smtClean="0"/>
              <a:t>export </a:t>
            </a:r>
            <a:r>
              <a:rPr lang="en-US" dirty="0"/>
              <a:t>opportunity for Coal FIRST technologies. At the same time, exporting these technologies to countries that import coal could strengthen and expand the markets for American coal.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89365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We’re moving rapidly on </a:t>
            </a:r>
            <a:r>
              <a:rPr lang="en-US" dirty="0" smtClean="0"/>
              <a:t>the</a:t>
            </a:r>
            <a:r>
              <a:rPr lang="en-US" baseline="0" dirty="0" smtClean="0"/>
              <a:t> Coal FIRST</a:t>
            </a:r>
            <a:r>
              <a:rPr lang="en-US" dirty="0" smtClean="0"/>
              <a:t> </a:t>
            </a:r>
            <a:r>
              <a:rPr lang="en-US" dirty="0"/>
              <a:t>initiative. This year:</a:t>
            </a:r>
          </a:p>
          <a:p>
            <a:endParaRPr lang="en-US" dirty="0"/>
          </a:p>
          <a:p>
            <a:r>
              <a:rPr lang="en-US" dirty="0" smtClean="0"/>
              <a:t>We selected </a:t>
            </a:r>
            <a:r>
              <a:rPr lang="en-US" dirty="0"/>
              <a:t>7 Pre-FEED Studies from 13 Conceptual</a:t>
            </a:r>
            <a:r>
              <a:rPr lang="en-US" baseline="0" dirty="0"/>
              <a:t> Designs</a:t>
            </a:r>
          </a:p>
          <a:p>
            <a:endParaRPr lang="en-US" baseline="0" dirty="0"/>
          </a:p>
          <a:p>
            <a:r>
              <a:rPr lang="en-US" baseline="0" dirty="0" smtClean="0"/>
              <a:t>In February </a:t>
            </a:r>
            <a:r>
              <a:rPr lang="en-US" baseline="0" dirty="0"/>
              <a:t>2020 - Up to $64 million in federal funding for Critical Components for Coal FIRST plants</a:t>
            </a:r>
          </a:p>
          <a:p>
            <a:endParaRPr lang="en-US" baseline="0" dirty="0"/>
          </a:p>
          <a:p>
            <a:r>
              <a:rPr lang="en-US" dirty="0" smtClean="0"/>
              <a:t>In May </a:t>
            </a:r>
            <a:r>
              <a:rPr lang="en-US" dirty="0"/>
              <a:t>2020 – Draft FOA committing approximately $81 million in federal funding for Design Development and System Integration Design Studies for Coal FIRST concepts. Final FOA </a:t>
            </a:r>
            <a:r>
              <a:rPr lang="en-US" dirty="0" smtClean="0"/>
              <a:t>during </a:t>
            </a:r>
            <a:r>
              <a:rPr lang="en-US" dirty="0"/>
              <a:t>third quarter of 2020.</a:t>
            </a:r>
          </a:p>
          <a:p>
            <a:endParaRPr lang="en-US" dirty="0"/>
          </a:p>
          <a:p>
            <a:endParaRPr lang="en-US" dirty="0"/>
          </a:p>
        </p:txBody>
      </p:sp>
      <p:sp>
        <p:nvSpPr>
          <p:cNvPr id="4" name="Slide Number Placeholder 3"/>
          <p:cNvSpPr>
            <a:spLocks noGrp="1"/>
          </p:cNvSpPr>
          <p:nvPr>
            <p:ph type="sldNum" sz="quarter" idx="10"/>
          </p:nvPr>
        </p:nvSpPr>
        <p:spPr/>
        <p:txBody>
          <a:bodyPr/>
          <a:lstStyle/>
          <a:p>
            <a:pPr defTabSz="985901">
              <a:defRPr/>
            </a:pPr>
            <a:fld id="{F8FFDCAC-0D37-4275-B5B0-9F5254370F96}" type="slidenum">
              <a:rPr lang="en-US">
                <a:solidFill>
                  <a:prstClr val="black"/>
                </a:solidFill>
              </a:rPr>
              <a:pPr defTabSz="985901">
                <a:defRPr/>
              </a:pPr>
              <a:t>5</a:t>
            </a:fld>
            <a:endParaRPr lang="en-US">
              <a:solidFill>
                <a:prstClr val="black"/>
              </a:solidFill>
            </a:endParaRPr>
          </a:p>
        </p:txBody>
      </p:sp>
    </p:spTree>
    <p:extLst>
      <p:ext uri="{BB962C8B-B14F-4D97-AF65-F5344CB8AC3E}">
        <p14:creationId xmlns:p14="http://schemas.microsoft.com/office/powerpoint/2010/main" val="192214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fact is that coal plants will have to operate with lower </a:t>
            </a:r>
            <a:r>
              <a:rPr lang="en-US" dirty="0" smtClean="0"/>
              <a:t>CO</a:t>
            </a:r>
            <a:r>
              <a:rPr lang="en-US" baseline="-25000" dirty="0" smtClean="0"/>
              <a:t>2</a:t>
            </a:r>
            <a:r>
              <a:rPr lang="en-US" dirty="0" smtClean="0"/>
              <a:t> </a:t>
            </a:r>
            <a:r>
              <a:rPr lang="en-US" dirty="0"/>
              <a:t>emissions.  And the only realistic path to getting there is by commercializing and deploying carbon capture, utilization, and storage technologies – or CCUS.</a:t>
            </a:r>
          </a:p>
          <a:p>
            <a:endParaRPr lang="en-US" dirty="0"/>
          </a:p>
          <a:p>
            <a:r>
              <a:rPr lang="en-US" dirty="0" smtClean="0"/>
              <a:t>As we </a:t>
            </a:r>
            <a:r>
              <a:rPr lang="en-US" dirty="0"/>
              <a:t>look across the energy and environmental landscapes, we see that developing and commercially deploying CCUS is more important than ever. This is a global imperative, so we continue to work with our international partners, including Australia, Norway, Saudi Arabia, and a number of others, to advance </a:t>
            </a:r>
            <a:r>
              <a:rPr lang="en-US" dirty="0" smtClean="0"/>
              <a:t>CCUS.</a:t>
            </a:r>
            <a:endParaRPr lang="en-US" dirty="0"/>
          </a:p>
          <a:p>
            <a:endParaRPr lang="en-US" dirty="0"/>
          </a:p>
          <a:p>
            <a:r>
              <a:rPr lang="en-US" dirty="0"/>
              <a:t>But, I want to make an important point here.  CCUS isn’t just about coal anymore.  For those who understand the enormity of the challenge, you know that it never was just about coal.  It’s also about capturing CO</a:t>
            </a:r>
            <a:r>
              <a:rPr lang="en-US" baseline="-25000" dirty="0"/>
              <a:t>2</a:t>
            </a:r>
            <a:r>
              <a:rPr lang="en-US" dirty="0"/>
              <a:t>  from natural gas power generation and numerous industrial processes.  And, at the Department of Energy, we’re even leveraging our R&amp;D to develop Direct Air Capture technologies.</a:t>
            </a:r>
          </a:p>
          <a:p>
            <a:r>
              <a:rPr lang="en-US" dirty="0"/>
              <a:t> </a:t>
            </a:r>
          </a:p>
          <a:p>
            <a:r>
              <a:rPr lang="en-US" dirty="0"/>
              <a:t>So, I’d like to talk for a few minutes about our CCUS R&amp;D </a:t>
            </a:r>
            <a:r>
              <a:rPr lang="en-US" dirty="0" smtClean="0"/>
              <a:t>program;</a:t>
            </a:r>
            <a:r>
              <a:rPr lang="en-US" baseline="0" dirty="0" smtClean="0"/>
              <a:t> </a:t>
            </a:r>
            <a:r>
              <a:rPr lang="en-US" dirty="0" smtClean="0"/>
              <a:t>we’ve </a:t>
            </a:r>
            <a:r>
              <a:rPr lang="en-US" dirty="0"/>
              <a:t>invested more than $800 million </a:t>
            </a:r>
            <a:r>
              <a:rPr lang="en-US" dirty="0" smtClean="0"/>
              <a:t>in the program during </a:t>
            </a:r>
            <a:r>
              <a:rPr lang="en-US" dirty="0"/>
              <a:t>the Trump Administration.  </a:t>
            </a:r>
          </a:p>
          <a:p>
            <a:endParaRPr lang="en-US" dirty="0"/>
          </a:p>
          <a:p>
            <a:r>
              <a:rPr lang="en-US" dirty="0"/>
              <a:t>We’ve had some impressive successes, and we’ve moved a number of cutting-edge CCUS technologies to market.  </a:t>
            </a:r>
          </a:p>
          <a:p>
            <a:endParaRPr lang="en-US" dirty="0"/>
          </a:p>
          <a:p>
            <a:r>
              <a:rPr lang="en-US" dirty="0"/>
              <a:t>But, as with any transformational technology, we’ve had some </a:t>
            </a:r>
            <a:r>
              <a:rPr lang="en-US" dirty="0" smtClean="0"/>
              <a:t>bumps </a:t>
            </a:r>
            <a:r>
              <a:rPr lang="en-US" dirty="0"/>
              <a:t>along the way.  There are still some technical hurdles to commercializing these technologies – the most significant being the costs associated with carbon capture.  We’ve reduced it from around $60 a ton to about $45 a ton, and our ultimate goal is to get the cost to $30 a ton.  And our Carbon Capture R&amp;D is moving us closer to that goal.</a:t>
            </a:r>
          </a:p>
          <a:p>
            <a:endParaRPr lang="en-US" dirty="0"/>
          </a:p>
          <a:p>
            <a:endParaRPr lang="en-US" dirty="0"/>
          </a:p>
          <a:p>
            <a:r>
              <a:rPr lang="en-US" dirty="0"/>
              <a:t>We’re also developing pathways to safely store CO</a:t>
            </a:r>
            <a:r>
              <a:rPr lang="en-US" baseline="-25000" dirty="0"/>
              <a:t>2</a:t>
            </a:r>
            <a:r>
              <a:rPr lang="en-US" dirty="0"/>
              <a:t>.</a:t>
            </a:r>
          </a:p>
          <a:p>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463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t>
            </a:r>
            <a:r>
              <a:rPr lang="en-US" dirty="0" smtClean="0"/>
              <a:t>investigating </a:t>
            </a:r>
            <a:r>
              <a:rPr lang="en-US" dirty="0"/>
              <a:t>ways to extract an economic benefit or additional value from CO</a:t>
            </a:r>
            <a:r>
              <a:rPr lang="en-US" baseline="-25000" dirty="0"/>
              <a:t>2</a:t>
            </a:r>
            <a:r>
              <a:rPr lang="en-US" dirty="0"/>
              <a:t>.  Of course, EOR is the most near-term application.</a:t>
            </a:r>
          </a:p>
          <a:p>
            <a:endParaRPr lang="en-US" dirty="0"/>
          </a:p>
          <a:p>
            <a:r>
              <a:rPr lang="en-US" dirty="0"/>
              <a:t>But, in addition to EOR, we’re</a:t>
            </a:r>
            <a:r>
              <a:rPr lang="en-US" baseline="0" dirty="0"/>
              <a:t> also</a:t>
            </a:r>
            <a:r>
              <a:rPr lang="en-US" dirty="0"/>
              <a:t> investing in novel catalysts and other physical conversion technologies to open up a number of possibilities to use CO</a:t>
            </a:r>
            <a:r>
              <a:rPr lang="en-US" baseline="-25000" dirty="0"/>
              <a:t>2</a:t>
            </a:r>
            <a:r>
              <a:rPr lang="en-US" dirty="0"/>
              <a:t> to make commercial products, including carbon fibers, high-value chemicals, and plastics.</a:t>
            </a:r>
          </a:p>
          <a:p>
            <a:endParaRPr lang="en-US" dirty="0"/>
          </a:p>
          <a:p>
            <a:r>
              <a:rPr lang="en-US" dirty="0"/>
              <a:t>Look at plastics as</a:t>
            </a:r>
            <a:r>
              <a:rPr lang="en-US" baseline="0" dirty="0"/>
              <a:t> an example. W</a:t>
            </a:r>
            <a:r>
              <a:rPr lang="en-US" dirty="0"/>
              <a:t>e’ve funded multiple projects at various technology readiness scales to develop novel ways to produce plastics or intermediate feedstocks for plastic production.  </a:t>
            </a:r>
            <a:endParaRPr lang="en-US" dirty="0" smtClean="0"/>
          </a:p>
          <a:p>
            <a:r>
              <a:rPr lang="en-US" dirty="0" smtClean="0"/>
              <a:t>For </a:t>
            </a:r>
            <a:r>
              <a:rPr lang="en-US" dirty="0"/>
              <a:t>example, researchers at our lab, the National Energy Technology Laboratory, have developed a new catalyst that can selectively convert syngas from CO</a:t>
            </a:r>
            <a:r>
              <a:rPr lang="en-US" baseline="-25000" dirty="0"/>
              <a:t>2 </a:t>
            </a:r>
            <a:r>
              <a:rPr lang="en-US" dirty="0"/>
              <a:t>and other agents into olefins – </a:t>
            </a:r>
            <a:r>
              <a:rPr lang="en-US" dirty="0" smtClean="0"/>
              <a:t>which</a:t>
            </a:r>
            <a:r>
              <a:rPr lang="en-US" baseline="0" dirty="0" smtClean="0"/>
              <a:t> </a:t>
            </a:r>
            <a:r>
              <a:rPr lang="en-US" dirty="0" smtClean="0"/>
              <a:t>are </a:t>
            </a:r>
            <a:r>
              <a:rPr lang="en-US" dirty="0"/>
              <a:t>widely used as building blocks in the manufacture of plastics. And one </a:t>
            </a:r>
            <a:r>
              <a:rPr lang="en-US" dirty="0" smtClean="0"/>
              <a:t>aspect</a:t>
            </a:r>
            <a:r>
              <a:rPr lang="en-US" baseline="0" dirty="0" smtClean="0"/>
              <a:t> of that research </a:t>
            </a:r>
            <a:r>
              <a:rPr lang="en-US" dirty="0" smtClean="0"/>
              <a:t>is </a:t>
            </a:r>
            <a:r>
              <a:rPr lang="en-US" dirty="0"/>
              <a:t>the development of </a:t>
            </a:r>
            <a:r>
              <a:rPr lang="en-US" dirty="0" err="1"/>
              <a:t>nano</a:t>
            </a:r>
            <a:r>
              <a:rPr lang="en-US" dirty="0"/>
              <a:t>-catalysts to convert CO</a:t>
            </a:r>
            <a:r>
              <a:rPr lang="en-US" baseline="-25000" dirty="0"/>
              <a:t>2</a:t>
            </a:r>
            <a:r>
              <a:rPr lang="en-US" dirty="0"/>
              <a:t> to materials, including polymers.</a:t>
            </a:r>
          </a:p>
          <a:p>
            <a:endParaRPr lang="en-US" dirty="0"/>
          </a:p>
          <a:p>
            <a:r>
              <a:rPr lang="en-US" dirty="0"/>
              <a:t>So, we have an exceptional opportunity to reduce CO</a:t>
            </a:r>
            <a:r>
              <a:rPr lang="en-US" baseline="-25000" dirty="0"/>
              <a:t>2 </a:t>
            </a:r>
            <a:r>
              <a:rPr lang="en-US" dirty="0"/>
              <a:t>emissions and realize the full potential of carbon utilization, and cutting</a:t>
            </a:r>
            <a:r>
              <a:rPr lang="en-US" baseline="0" dirty="0"/>
              <a:t> edge R&amp;D will help us get there.</a:t>
            </a:r>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E5B08D-7E9E-4F26-8301-A44CB4E8BFC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0419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thing – CCUS can also help enable a hydrogen economy.  In fact, one of our major CCUS projects – in Port Arthur, Texas – combines carbon capture with steam methane reforming to produce hydrogen.  </a:t>
            </a:r>
          </a:p>
          <a:p>
            <a:endParaRPr lang="en-US" dirty="0"/>
          </a:p>
          <a:p>
            <a:r>
              <a:rPr lang="en-US" dirty="0"/>
              <a:t>Hydrogen plays a key role in the Department of Energy’s strategy to ensure affordable, secure and clean energy from all of our domestic resources.  </a:t>
            </a:r>
          </a:p>
          <a:p>
            <a:endParaRPr lang="en-US" dirty="0"/>
          </a:p>
          <a:p>
            <a:r>
              <a:rPr lang="en-US" dirty="0"/>
              <a:t>But no other fuel requires more integration of our energy systems – fossil, nuclear, and renewable – and it will take an integrated approach from all energy sectors to realize the full potential and benefits of hydrogen.</a:t>
            </a:r>
          </a:p>
          <a:p>
            <a:endParaRPr lang="en-US" dirty="0"/>
          </a:p>
          <a:p>
            <a:r>
              <a:rPr lang="en-US" dirty="0"/>
              <a:t>To meet this challenge, the Department of Energy has developed a Hydrogen Program Plan.  This Plan provides a strategic framework that incorporates the research, development, and demonstration efforts across the Department – including the work being done in the Office of Fossil Energy – to advance the production, transport, storage and use of hydrogen across all sectors of the economy.  </a:t>
            </a:r>
          </a:p>
          <a:p>
            <a:endParaRPr lang="en-US" dirty="0"/>
          </a:p>
          <a:p>
            <a:r>
              <a:rPr lang="en-US" dirty="0"/>
              <a:t>This Plan represents DOE’s commitment to develop the technologies that can enable a hydrogen transition in the United States. And it underscores the importance of collaboration with our stakeholders in industry, academia, and the states to achieve that goal.</a:t>
            </a:r>
          </a:p>
          <a:p>
            <a:endParaRPr lang="en-US" dirty="0"/>
          </a:p>
          <a:p>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t>8</a:t>
            </a:fld>
            <a:endParaRPr lang="en-US" dirty="0"/>
          </a:p>
        </p:txBody>
      </p:sp>
    </p:spTree>
    <p:extLst>
      <p:ext uri="{BB962C8B-B14F-4D97-AF65-F5344CB8AC3E}">
        <p14:creationId xmlns:p14="http://schemas.microsoft.com/office/powerpoint/2010/main" val="85631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Production of hydrogen from gas and coal with CCUS can reduce emissions to near zero – and at the lowest cost. </a:t>
            </a:r>
          </a:p>
          <a:p>
            <a:endParaRPr lang="en-US" dirty="0"/>
          </a:p>
          <a:p>
            <a:r>
              <a:rPr lang="en-US" dirty="0"/>
              <a:t>So, we’re leveraging our investments –</a:t>
            </a:r>
            <a:r>
              <a:rPr lang="en-US" baseline="0" dirty="0"/>
              <a:t> as well as</a:t>
            </a:r>
            <a:r>
              <a:rPr lang="en-US" dirty="0"/>
              <a:t> the low cost of natural gas and our expertise in the production, transportation, storage and use of hydrogen –</a:t>
            </a:r>
            <a:r>
              <a:rPr lang="en-US" baseline="0" dirty="0"/>
              <a:t> </a:t>
            </a:r>
            <a:r>
              <a:rPr lang="en-US" dirty="0"/>
              <a:t>to jump start a low cost and carbon free H2 economy with CCUS.</a:t>
            </a:r>
          </a:p>
          <a:p>
            <a:endParaRPr lang="en-US" dirty="0"/>
          </a:p>
          <a:p>
            <a:r>
              <a:rPr lang="en-US" dirty="0"/>
              <a:t>And, as I mentioned, this is where we see additional benefits of Coal FIRST technologies – particularly modular gasification combined with CCUS, which can advance hydrogen production from coal, with near-zero emissions and at the lowest cost.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6AF00F2-B5DF-4D14-9163-F04557C80CD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5896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bin"/><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bin"/><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image" Target="../media/image11.bin"/><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bin"/><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bin"/><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9.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image" Target="../media/image11.bin"/><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4"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5"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6"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7"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4267200"/>
            <a:ext cx="2377440" cy="2372237"/>
          </a:xfrm>
          <a:prstGeom prst="rect">
            <a:avLst/>
          </a:prstGeom>
        </p:spPr>
      </p:pic>
    </p:spTree>
    <p:extLst>
      <p:ext uri="{BB962C8B-B14F-4D97-AF65-F5344CB8AC3E}">
        <p14:creationId xmlns:p14="http://schemas.microsoft.com/office/powerpoint/2010/main" val="158852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a:spLocks noGrp="1"/>
          </p:cNvSpPr>
          <p:nvPr>
            <p:ph type="sldNum" sz="quarter" idx="12"/>
          </p:nvPr>
        </p:nvSpPr>
        <p:spPr>
          <a:xfrm>
            <a:off x="8534400" y="6492875"/>
            <a:ext cx="472440" cy="365125"/>
          </a:xfrm>
        </p:spPr>
        <p:txBody>
          <a:bodyPr/>
          <a:lstStyle>
            <a:lvl1pPr>
              <a:defRPr>
                <a:solidFill>
                  <a:schemeClr val="bg1"/>
                </a:solidFill>
              </a:defRPr>
            </a:lvl1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1070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06C684F4-06A4-49ED-B3B6-41954A1871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9793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43" name="Straight Connector 42"/>
          <p:cNvCxnSpPr/>
          <p:nvPr userDrawn="1"/>
        </p:nvCxnSpPr>
        <p:spPr>
          <a:xfrm>
            <a:off x="1" y="753618"/>
            <a:ext cx="7393781"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2971" y="1544980"/>
            <a:ext cx="868569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02971" y="260268"/>
            <a:ext cx="8685691" cy="600980"/>
          </a:xfrm>
        </p:spPr>
        <p:txBody>
          <a:bodyPr anchor="b">
            <a:normAutofit/>
          </a:bodyPr>
          <a:lstStyle>
            <a:lvl1pPr algn="l">
              <a:defRPr sz="3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02971" y="778081"/>
            <a:ext cx="8685691" cy="373510"/>
          </a:xfrm>
        </p:spPr>
        <p:txBody>
          <a:bodyPr>
            <a:noAutofit/>
          </a:bodyPr>
          <a:lstStyle>
            <a:lvl1pPr marL="0" indent="0" algn="l">
              <a:buNone/>
              <a:defRPr sz="1350" b="0">
                <a:solidFill>
                  <a:srgbClr val="373838"/>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585" y="260268"/>
            <a:ext cx="1438076" cy="762875"/>
          </a:xfrm>
          <a:prstGeom prst="rect">
            <a:avLst/>
          </a:prstGeom>
        </p:spPr>
      </p:pic>
      <p:sp>
        <p:nvSpPr>
          <p:cNvPr id="51" name="Rectangle 50"/>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2" name="Rectangle 51"/>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3" name="Rectangle 52"/>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prstClr val="white"/>
                </a:solidFill>
                <a:latin typeface="Century Gothic" panose="020B0502020202020204" pitchFamily="34" charset="0"/>
              </a:rPr>
              <a:pPr/>
              <a:t>‹#›</a:t>
            </a:fld>
            <a:endParaRPr lang="en-US" sz="1350" dirty="0">
              <a:solidFill>
                <a:prstClr val="white"/>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23973644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9144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585" y="260268"/>
            <a:ext cx="1438076" cy="762875"/>
          </a:xfrm>
          <a:prstGeom prst="rect">
            <a:avLst/>
          </a:prstGeom>
        </p:spPr>
      </p:pic>
      <p:sp>
        <p:nvSpPr>
          <p:cNvPr id="51" name="Rectangle 50"/>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Rectangle 51"/>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ectangle 52"/>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prstClr val="white"/>
                </a:solidFill>
                <a:latin typeface="Century Gothic" panose="020B0502020202020204" pitchFamily="34" charset="0"/>
              </a:rPr>
              <a:pPr/>
              <a:t>‹#›</a:t>
            </a:fld>
            <a:endParaRPr lang="en-US" sz="1350" dirty="0">
              <a:solidFill>
                <a:prstClr val="white"/>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13506854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37418"/>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217470" y="56410"/>
            <a:ext cx="7162800" cy="522142"/>
          </a:xfrm>
        </p:spPr>
        <p:txBody>
          <a:bodyPr>
            <a:normAutofit/>
          </a:bodyPr>
          <a:lstStyle>
            <a:lvl1pPr algn="l">
              <a:defRPr sz="2400" b="1" i="0">
                <a:solidFill>
                  <a:schemeClr val="bg1"/>
                </a:solidFill>
                <a:latin typeface="+mj-lt"/>
                <a:cs typeface="Arial" pitchFamily="34" charset="0"/>
              </a:defRPr>
            </a:lvl1pPr>
          </a:lstStyle>
          <a:p>
            <a:r>
              <a:rPr lang="en-US" dirty="0"/>
              <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377" indent="-457189">
              <a:spcBef>
                <a:spcPts val="300"/>
              </a:spcBef>
              <a:spcAft>
                <a:spcPts val="300"/>
              </a:spcAft>
              <a:buFont typeface="Arial" pitchFamily="34" charset="0"/>
              <a:buChar char="●"/>
              <a:defRPr sz="1600">
                <a:solidFill>
                  <a:srgbClr val="002060"/>
                </a:solidFill>
                <a:latin typeface="+mn-lt"/>
                <a:cs typeface="Arial" pitchFamily="34" charset="0"/>
              </a:defRPr>
            </a:lvl2pPr>
            <a:lvl3pPr marL="1371566" indent="-457189">
              <a:buFont typeface="Courier New" pitchFamily="49" charset="0"/>
              <a:buChar char="o"/>
              <a:defRPr sz="1500" baseline="0">
                <a:solidFill>
                  <a:srgbClr val="002060"/>
                </a:solidFill>
                <a:latin typeface="+mn-lt"/>
              </a:defRPr>
            </a:lvl3pPr>
            <a:lvl4pPr marL="1828754" indent="-457189">
              <a:buFont typeface="+mj-lt"/>
              <a:buNone/>
              <a:defRPr sz="1700">
                <a:solidFill>
                  <a:srgbClr val="002060"/>
                </a:solidFill>
              </a:defRPr>
            </a:lvl4pPr>
            <a:lvl5pPr marL="2285943" indent="-457189">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16" name="Picture 15"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9"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5243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chemeClr val="tx2"/>
          </a:solidFill>
          <a:ln w="9525">
            <a:noFill/>
            <a:miter lim="800000"/>
            <a:headEnd/>
            <a:tailEnd/>
          </a:ln>
          <a:effectLst/>
        </p:spPr>
        <p:txBody>
          <a:bodyPr wrap="none" anchor="ctr"/>
          <a:lstStyle/>
          <a:p>
            <a:pPr algn="ctr">
              <a:defRPr/>
            </a:pPr>
            <a:endParaRPr lang="en-US" dirty="0">
              <a:solidFill>
                <a:prstClr val="black"/>
              </a:solidFill>
            </a:endParaRPr>
          </a:p>
        </p:txBody>
      </p:sp>
      <p:sp>
        <p:nvSpPr>
          <p:cNvPr id="10" name="Text Placeholder 9"/>
          <p:cNvSpPr txBox="1">
            <a:spLocks/>
          </p:cNvSpPr>
          <p:nvPr userDrawn="1"/>
        </p:nvSpPr>
        <p:spPr>
          <a:xfrm>
            <a:off x="381001" y="5638800"/>
            <a:ext cx="7286625" cy="241300"/>
          </a:xfrm>
          <a:prstGeom prst="rect">
            <a:avLst/>
          </a:prstGeom>
        </p:spPr>
        <p:txBody>
          <a:bodyPr>
            <a:noAutofit/>
          </a:bodyPr>
          <a:lstStyle>
            <a:lvl1pPr>
              <a:buNone/>
              <a:defRPr sz="1000" baseline="0">
                <a:solidFill>
                  <a:schemeClr val="bg1"/>
                </a:solidFill>
                <a:latin typeface="Arial" pitchFamily="34" charset="0"/>
                <a:cs typeface="Arial" pitchFamily="34" charset="0"/>
              </a:defRPr>
            </a:lvl1pPr>
          </a:lstStyle>
          <a:p>
            <a:pPr marL="257175" indent="-257175" defTabSz="342900">
              <a:spcBef>
                <a:spcPct val="20000"/>
              </a:spcBef>
              <a:buFont typeface="Arial"/>
              <a:buNone/>
              <a:defRPr/>
            </a:pPr>
            <a:fld id="{24289C06-C21E-485E-9AAF-A99C6B017E3B}" type="slidenum">
              <a:rPr lang="en-US" sz="825" smtClean="0">
                <a:solidFill>
                  <a:prstClr val="white"/>
                </a:solidFill>
                <a:latin typeface="Meiryo" panose="020B0604030504040204" pitchFamily="34" charset="-128"/>
                <a:ea typeface="Meiryo" panose="020B0604030504040204" pitchFamily="34" charset="-128"/>
                <a:cs typeface="Meiryo" panose="020B0604030504040204" pitchFamily="34" charset="-128"/>
              </a:rPr>
              <a:pPr marL="257175" indent="-257175" defTabSz="342900">
                <a:spcBef>
                  <a:spcPct val="20000"/>
                </a:spcBef>
                <a:buFont typeface="Arial"/>
                <a:buNone/>
                <a:defRPr/>
              </a:pPr>
              <a:t>‹#›</a:t>
            </a:fld>
            <a:r>
              <a:rPr lang="en-US" sz="825" dirty="0">
                <a:solidFill>
                  <a:prstClr val="white"/>
                </a:solidFill>
                <a:latin typeface="Meiryo" panose="020B0604030504040204" pitchFamily="34" charset="-128"/>
                <a:ea typeface="Meiryo" panose="020B0604030504040204" pitchFamily="34" charset="-128"/>
                <a:cs typeface="Meiryo" panose="020B0604030504040204" pitchFamily="34" charset="-128"/>
              </a:rPr>
              <a:t> | Office of Fossil Energy</a:t>
            </a:r>
          </a:p>
        </p:txBody>
      </p:sp>
      <p:sp>
        <p:nvSpPr>
          <p:cNvPr id="15" name="Text Placeholder 8"/>
          <p:cNvSpPr>
            <a:spLocks noGrp="1"/>
          </p:cNvSpPr>
          <p:nvPr>
            <p:ph type="body" sz="quarter" idx="12"/>
          </p:nvPr>
        </p:nvSpPr>
        <p:spPr>
          <a:xfrm>
            <a:off x="228600" y="914400"/>
            <a:ext cx="8715375" cy="5410200"/>
          </a:xfrm>
          <a:prstGeom prst="rect">
            <a:avLst/>
          </a:prstGeom>
        </p:spPr>
        <p:txBody>
          <a:bodyPr lIns="0" tIns="0" rIns="0" bIns="0">
            <a:normAutofit/>
          </a:bodyPr>
          <a:lstStyle>
            <a:lvl1pPr marL="258366" indent="-258366">
              <a:spcBef>
                <a:spcPts val="1200"/>
              </a:spcBef>
              <a:spcAft>
                <a:spcPts val="450"/>
              </a:spcAft>
              <a:defRPr sz="1800">
                <a:latin typeface="Arial" panose="020B0604020202020204" pitchFamily="34" charset="0"/>
                <a:cs typeface="Arial" panose="020B0604020202020204" pitchFamily="34" charset="0"/>
              </a:defRPr>
            </a:lvl1pPr>
            <a:lvl2pPr marL="516731" indent="-261938">
              <a:spcAft>
                <a:spcPts val="300"/>
              </a:spcAft>
              <a:defRPr sz="1500">
                <a:latin typeface="Arial" panose="020B0604020202020204" pitchFamily="34" charset="0"/>
                <a:cs typeface="Arial" panose="020B0604020202020204" pitchFamily="34" charset="0"/>
              </a:defRPr>
            </a:lvl2pPr>
            <a:lvl3pPr marL="775097" indent="-253604">
              <a:spcAft>
                <a:spcPts val="300"/>
              </a:spcAft>
              <a:buFont typeface="Courier New" panose="02070309020205020404" pitchFamily="49" charset="0"/>
              <a:buChar char="o"/>
              <a:defRPr sz="1350">
                <a:latin typeface="Arial" panose="020B0604020202020204" pitchFamily="34" charset="0"/>
                <a:cs typeface="Arial" panose="020B0604020202020204" pitchFamily="34" charset="0"/>
              </a:defRPr>
            </a:lvl3pPr>
            <a:lvl4pPr marL="1032272" indent="-257175">
              <a:spcAft>
                <a:spcPts val="300"/>
              </a:spcAft>
              <a:buFont typeface="Wingdings" panose="05000000000000000000" pitchFamily="2" charset="2"/>
              <a:buChar char="§"/>
              <a:defRPr sz="1200">
                <a:latin typeface="Arial" panose="020B0604020202020204" pitchFamily="34" charset="0"/>
                <a:cs typeface="Arial" panose="020B0604020202020204" pitchFamily="34" charset="0"/>
              </a:defRPr>
            </a:lvl4pPr>
            <a:lvl5pPr marL="1282304" indent="-260747">
              <a:spcAft>
                <a:spcPts val="300"/>
              </a:spcAft>
              <a:buFont typeface="Arial" pitchFamily="34" charset="0"/>
              <a:buChar char="•"/>
              <a:defRPr sz="1200" i="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57599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4"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5"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6"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7"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4267200"/>
            <a:ext cx="2377440" cy="2372237"/>
          </a:xfrm>
          <a:prstGeom prst="rect">
            <a:avLst/>
          </a:prstGeom>
        </p:spPr>
      </p:pic>
    </p:spTree>
    <p:extLst>
      <p:ext uri="{BB962C8B-B14F-4D97-AF65-F5344CB8AC3E}">
        <p14:creationId xmlns:p14="http://schemas.microsoft.com/office/powerpoint/2010/main" val="4799918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9" name="Picture Placeholder 8"/>
          <p:cNvSpPr>
            <a:spLocks noGrp="1"/>
          </p:cNvSpPr>
          <p:nvPr>
            <p:ph type="pic" sz="quarter" idx="18" hasCustomPrompt="1"/>
          </p:nvPr>
        </p:nvSpPr>
        <p:spPr>
          <a:xfrm>
            <a:off x="6400800" y="4343400"/>
            <a:ext cx="2286000" cy="2286000"/>
          </a:xfrm>
        </p:spPr>
        <p:txBody>
          <a:bodyPr/>
          <a:lstStyle>
            <a:lvl1pPr marL="0" indent="0">
              <a:buNone/>
              <a:defRPr/>
            </a:lvl1pPr>
          </a:lstStyle>
          <a:p>
            <a:r>
              <a:rPr lang="en-US" dirty="0"/>
              <a:t>Insert Picture</a:t>
            </a:r>
          </a:p>
        </p:txBody>
      </p:sp>
      <p:sp>
        <p:nvSpPr>
          <p:cNvPr id="10"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11"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12"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13"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spTree>
    <p:extLst>
      <p:ext uri="{BB962C8B-B14F-4D97-AF65-F5344CB8AC3E}">
        <p14:creationId xmlns:p14="http://schemas.microsoft.com/office/powerpoint/2010/main" val="35094566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41876305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100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25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0"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pPr/>
              <a:t>‹#›</a:t>
            </a:fld>
            <a:endParaRPr lang="en-US" dirty="0"/>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lang="en-US" dirty="0"/>
          </a:p>
        </p:txBody>
      </p:sp>
    </p:spTree>
    <p:extLst>
      <p:ext uri="{BB962C8B-B14F-4D97-AF65-F5344CB8AC3E}">
        <p14:creationId xmlns:p14="http://schemas.microsoft.com/office/powerpoint/2010/main" val="23315070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4" name="Slide Number Placeholder 5"/>
          <p:cNvSpPr>
            <a:spLocks noGrp="1"/>
          </p:cNvSpPr>
          <p:nvPr>
            <p:ph type="sldNum" sz="quarter" idx="14"/>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1857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a:spLocks noGrp="1"/>
          </p:cNvSpPr>
          <p:nvPr>
            <p:ph type="sldNum" sz="quarter" idx="20"/>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5277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2" name="Slide Number Placeholder 5"/>
          <p:cNvSpPr>
            <a:spLocks noGrp="1"/>
          </p:cNvSpPr>
          <p:nvPr>
            <p:ph type="sldNum" sz="quarter" idx="15"/>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287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324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a:spLocks noGrp="1"/>
          </p:cNvSpPr>
          <p:nvPr>
            <p:ph type="sldNum" sz="quarter" idx="12"/>
          </p:nvPr>
        </p:nvSpPr>
        <p:spPr>
          <a:xfrm>
            <a:off x="8534400" y="6492875"/>
            <a:ext cx="472440" cy="365125"/>
          </a:xfrm>
        </p:spPr>
        <p:txBody>
          <a:bodyPr/>
          <a:lstStyle>
            <a:lvl1pPr>
              <a:defRPr>
                <a:solidFill>
                  <a:schemeClr val="bg1"/>
                </a:solidFill>
              </a:defRPr>
            </a:lvl1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02625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0"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17019875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16940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1"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99361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36880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91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pPr/>
              <a:t>‹#›</a:t>
            </a:fld>
            <a:endParaRPr lang="en-US" dirty="0"/>
          </a:p>
        </p:txBody>
      </p:sp>
    </p:spTree>
    <p:extLst>
      <p:ext uri="{BB962C8B-B14F-4D97-AF65-F5344CB8AC3E}">
        <p14:creationId xmlns:p14="http://schemas.microsoft.com/office/powerpoint/2010/main" val="2134650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2"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9259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25020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6" name="Date Placeholder 3"/>
          <p:cNvSpPr>
            <a:spLocks noGrp="1"/>
          </p:cNvSpPr>
          <p:nvPr>
            <p:ph type="dt" sz="half" idx="14"/>
          </p:nvPr>
        </p:nvSpPr>
        <p:spPr>
          <a:xfrm>
            <a:off x="3810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white"/>
              </a:solidFill>
            </a:endParaRPr>
          </a:p>
        </p:txBody>
      </p:sp>
      <p:sp>
        <p:nvSpPr>
          <p:cNvPr id="5" name="TextBox 4"/>
          <p:cNvSpPr txBox="1"/>
          <p:nvPr userDrawn="1"/>
        </p:nvSpPr>
        <p:spPr>
          <a:xfrm>
            <a:off x="7826750" y="6623643"/>
            <a:ext cx="1626781" cy="261610"/>
          </a:xfrm>
          <a:prstGeom prst="rect">
            <a:avLst/>
          </a:prstGeom>
          <a:noFill/>
        </p:spPr>
        <p:txBody>
          <a:bodyPr wrap="square" rtlCol="0">
            <a:spAutoFit/>
          </a:bodyPr>
          <a:lstStyle/>
          <a:p>
            <a:r>
              <a:rPr lang="en-US" sz="1100" dirty="0">
                <a:solidFill>
                  <a:prstClr val="white"/>
                </a:solidFill>
                <a:latin typeface="Meiryo" panose="020B0604030504040204" pitchFamily="34" charset="-128"/>
                <a:ea typeface="Meiryo" panose="020B0604030504040204" pitchFamily="34" charset="-128"/>
                <a:cs typeface="Meiryo" panose="020B0604030504040204" pitchFamily="34" charset="-128"/>
              </a:rPr>
              <a:t>energy.gov/fe</a:t>
            </a:r>
          </a:p>
        </p:txBody>
      </p:sp>
      <p:sp>
        <p:nvSpPr>
          <p:cNvPr id="8" name="Slide Number Placeholder 5"/>
          <p:cNvSpPr>
            <a:spLocks noGrp="1"/>
          </p:cNvSpPr>
          <p:nvPr>
            <p:ph type="sldNum" sz="quarter" idx="16"/>
          </p:nvPr>
        </p:nvSpPr>
        <p:spPr>
          <a:xfrm>
            <a:off x="3615887" y="6555820"/>
            <a:ext cx="2133600" cy="365125"/>
          </a:xfrm>
        </p:spPr>
        <p:txBody>
          <a:bodyPr/>
          <a:lstStyle>
            <a:lvl1pPr algn="ctr">
              <a:defRPr>
                <a:solidFill>
                  <a:schemeClr val="bg1"/>
                </a:solidFill>
              </a:defRPr>
            </a:lvl1pPr>
          </a:lstStyle>
          <a:p>
            <a:pPr>
              <a:defRPr/>
            </a:pPr>
            <a:fld id="{1131EA82-0226-494D-BCD0-CAC795CE0BBC}" type="slidenum">
              <a:rPr lang="en-US" smtClean="0">
                <a:solidFill>
                  <a:prstClr val="white"/>
                </a:solidFill>
              </a:rPr>
              <a:pPr>
                <a:defRPr/>
              </a:pPr>
              <a:t>‹#›</a:t>
            </a:fld>
            <a:endParaRPr lang="en-US" dirty="0">
              <a:solidFill>
                <a:prstClr val="white"/>
              </a:solidFill>
            </a:endParaRPr>
          </a:p>
        </p:txBody>
      </p:sp>
      <p:pic>
        <p:nvPicPr>
          <p:cNvPr id="9" name="Picture 4" descr="New_DOE_Seal_Color_Hi-Res_04280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4623" y="5791200"/>
            <a:ext cx="74771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2416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Norm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98380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350">
              <a:solidFill>
                <a:srgbClr val="000000"/>
              </a:solidFill>
            </a:endParaRPr>
          </a:p>
        </p:txBody>
      </p:sp>
      <p:sp>
        <p:nvSpPr>
          <p:cNvPr id="5" name="Rectangle 2"/>
          <p:cNvSpPr>
            <a:spLocks noChangeArrowheads="1"/>
          </p:cNvSpPr>
          <p:nvPr userDrawn="1"/>
        </p:nvSpPr>
        <p:spPr bwMode="auto">
          <a:xfrm rot="16200000">
            <a:off x="4457700" y="2139951"/>
            <a:ext cx="217488" cy="9196388"/>
          </a:xfrm>
          <a:prstGeom prst="rect">
            <a:avLst/>
          </a:prstGeom>
          <a:solidFill>
            <a:srgbClr val="000066"/>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350">
              <a:solidFill>
                <a:prstClr val="white"/>
              </a:solidFill>
            </a:endParaRPr>
          </a:p>
        </p:txBody>
      </p:sp>
      <p:sp>
        <p:nvSpPr>
          <p:cNvPr id="6" name="TextBox 8"/>
          <p:cNvSpPr txBox="1">
            <a:spLocks noChangeArrowheads="1"/>
          </p:cNvSpPr>
          <p:nvPr userDrawn="1"/>
        </p:nvSpPr>
        <p:spPr bwMode="auto">
          <a:xfrm>
            <a:off x="7826375" y="6623051"/>
            <a:ext cx="16271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25">
                <a:solidFill>
                  <a:prstClr val="white"/>
                </a:solidFill>
                <a:latin typeface="Meiryo" panose="020B0604030504040204" pitchFamily="34" charset="-128"/>
                <a:ea typeface="Meiryo" panose="020B0604030504040204" pitchFamily="34" charset="-128"/>
                <a:cs typeface="Meiryo" panose="020B0604030504040204" pitchFamily="34" charset="-128"/>
              </a:rPr>
              <a:t>energy.gov/fe</a:t>
            </a:r>
          </a:p>
        </p:txBody>
      </p:sp>
      <p:sp>
        <p:nvSpPr>
          <p:cNvPr id="7" name="Text Placeholder 9"/>
          <p:cNvSpPr txBox="1">
            <a:spLocks/>
          </p:cNvSpPr>
          <p:nvPr userDrawn="1"/>
        </p:nvSpPr>
        <p:spPr>
          <a:xfrm>
            <a:off x="130175" y="6616700"/>
            <a:ext cx="72866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257175" indent="-257175" defTabSz="342900">
              <a:spcBef>
                <a:spcPct val="20000"/>
              </a:spcBef>
              <a:buFont typeface="Arial"/>
              <a:buNone/>
              <a:defRPr/>
            </a:pPr>
            <a:fld id="{5F6DFBF1-3A40-442B-AFC2-142ACEA06E44}" type="slidenum">
              <a:rPr lang="en-US" sz="750" smtClean="0">
                <a:solidFill>
                  <a:prstClr val="white"/>
                </a:solidFill>
                <a:latin typeface="Calibri"/>
                <a:cs typeface="Calibri"/>
              </a:rPr>
              <a:pPr marL="257175" indent="-257175" defTabSz="342900">
                <a:spcBef>
                  <a:spcPct val="20000"/>
                </a:spcBef>
                <a:buFont typeface="Arial"/>
                <a:buNone/>
                <a:defRPr/>
              </a:pPr>
              <a:t>‹#›</a:t>
            </a:fld>
            <a:r>
              <a:rPr lang="en-US" sz="750" dirty="0">
                <a:solidFill>
                  <a:prstClr val="white"/>
                </a:solidFill>
                <a:latin typeface="Calibri"/>
                <a:cs typeface="Calibri"/>
              </a:rPr>
              <a:t> | Office of Fossil Energy</a:t>
            </a:r>
          </a:p>
        </p:txBody>
      </p:sp>
      <p:sp>
        <p:nvSpPr>
          <p:cNvPr id="2" name="Title 1"/>
          <p:cNvSpPr>
            <a:spLocks noGrp="1"/>
          </p:cNvSpPr>
          <p:nvPr>
            <p:ph type="title"/>
          </p:nvPr>
        </p:nvSpPr>
        <p:spPr>
          <a:xfrm>
            <a:off x="161925" y="158157"/>
            <a:ext cx="7162800" cy="762000"/>
          </a:xfrm>
        </p:spPr>
        <p:txBody>
          <a:bodyPr>
            <a:normAutofit/>
          </a:bodyPr>
          <a:lstStyle>
            <a:lvl1pPr algn="l">
              <a:defRPr sz="1800" b="1" i="0">
                <a:solidFill>
                  <a:schemeClr val="bg1"/>
                </a:solidFill>
                <a:latin typeface="+mn-lt"/>
                <a:cs typeface="Arial" pitchFamily="34" charset="0"/>
              </a:defRPr>
            </a:lvl1pPr>
          </a:lstStyle>
          <a:p>
            <a:r>
              <a:rPr lang="en-US"/>
              <a:t>Click to edit Master title style</a:t>
            </a: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225"/>
              </a:spcBef>
              <a:spcAft>
                <a:spcPts val="225"/>
              </a:spcAft>
              <a:buFont typeface="Wingdings" pitchFamily="2" charset="2"/>
              <a:buNone/>
              <a:defRPr sz="1350" b="1">
                <a:solidFill>
                  <a:srgbClr val="002060"/>
                </a:solidFill>
                <a:latin typeface="+mn-lt"/>
                <a:cs typeface="Arial" pitchFamily="34" charset="0"/>
              </a:defRPr>
            </a:lvl1pPr>
            <a:lvl2pPr marL="685783" indent="-342892">
              <a:spcBef>
                <a:spcPts val="225"/>
              </a:spcBef>
              <a:spcAft>
                <a:spcPts val="225"/>
              </a:spcAft>
              <a:buFont typeface="Arial" pitchFamily="34" charset="0"/>
              <a:buChar char="●"/>
              <a:defRPr sz="1200">
                <a:solidFill>
                  <a:srgbClr val="002060"/>
                </a:solidFill>
                <a:latin typeface="+mn-lt"/>
                <a:cs typeface="Arial" pitchFamily="34" charset="0"/>
              </a:defRPr>
            </a:lvl2pPr>
            <a:lvl3pPr marL="1028675" indent="-342892">
              <a:buFont typeface="Courier New" pitchFamily="49" charset="0"/>
              <a:buChar char="o"/>
              <a:defRPr sz="1125" baseline="0">
                <a:solidFill>
                  <a:srgbClr val="002060"/>
                </a:solidFill>
                <a:latin typeface="+mn-lt"/>
              </a:defRPr>
            </a:lvl3pPr>
            <a:lvl4pPr marL="1371566" indent="-342892">
              <a:buFont typeface="+mj-lt"/>
              <a:buNone/>
              <a:defRPr sz="1275">
                <a:solidFill>
                  <a:srgbClr val="002060"/>
                </a:solidFill>
              </a:defRPr>
            </a:lvl4pPr>
            <a:lvl5pPr marL="1714457" indent="-342892">
              <a:buFont typeface="+mj-lt"/>
              <a:buNone/>
              <a:defRPr sz="1275">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4"/>
          </p:nvPr>
        </p:nvSpPr>
        <p:spPr>
          <a:xfrm>
            <a:off x="381000" y="6356352"/>
            <a:ext cx="2133600" cy="365125"/>
          </a:xfrm>
          <a:prstGeom prst="rect">
            <a:avLst/>
          </a:prstGeom>
        </p:spPr>
        <p:txBody>
          <a:bodyPr/>
          <a:lstStyle>
            <a:lvl1pPr>
              <a:defRPr dirty="0">
                <a:solidFill>
                  <a:prstClr val="black">
                    <a:tint val="75000"/>
                  </a:prstClr>
                </a:solidFill>
              </a:defRPr>
            </a:lvl1pPr>
          </a:lstStyle>
          <a:p>
            <a:pPr>
              <a:defRPr/>
            </a:pPr>
            <a:endParaRPr lang="en-US"/>
          </a:p>
        </p:txBody>
      </p:sp>
    </p:spTree>
    <p:extLst>
      <p:ext uri="{BB962C8B-B14F-4D97-AF65-F5344CB8AC3E}">
        <p14:creationId xmlns:p14="http://schemas.microsoft.com/office/powerpoint/2010/main" val="24580020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chemeClr val="tx2"/>
          </a:solidFill>
          <a:ln w="9525">
            <a:noFill/>
            <a:miter lim="800000"/>
            <a:headEnd/>
            <a:tailEnd/>
          </a:ln>
          <a:effectLst/>
        </p:spPr>
        <p:txBody>
          <a:bodyPr wrap="none" anchor="ctr"/>
          <a:lstStyle/>
          <a:p>
            <a:pPr algn="ctr">
              <a:defRPr/>
            </a:pPr>
            <a:endParaRPr lang="en-US" dirty="0">
              <a:solidFill>
                <a:prstClr val="black"/>
              </a:solidFill>
            </a:endParaRPr>
          </a:p>
        </p:txBody>
      </p:sp>
      <p:sp>
        <p:nvSpPr>
          <p:cNvPr id="10" name="Text Placeholder 9"/>
          <p:cNvSpPr txBox="1">
            <a:spLocks/>
          </p:cNvSpPr>
          <p:nvPr userDrawn="1"/>
        </p:nvSpPr>
        <p:spPr>
          <a:xfrm>
            <a:off x="381001" y="5638800"/>
            <a:ext cx="7286625" cy="241300"/>
          </a:xfrm>
          <a:prstGeom prst="rect">
            <a:avLst/>
          </a:prstGeom>
        </p:spPr>
        <p:txBody>
          <a:bodyPr>
            <a:noAutofit/>
          </a:bodyPr>
          <a:lstStyle>
            <a:lvl1pPr>
              <a:buNone/>
              <a:defRPr sz="1000" baseline="0">
                <a:solidFill>
                  <a:schemeClr val="bg1"/>
                </a:solidFill>
                <a:latin typeface="Arial" pitchFamily="34" charset="0"/>
                <a:cs typeface="Arial" pitchFamily="34" charset="0"/>
              </a:defRPr>
            </a:lvl1pPr>
          </a:lstStyle>
          <a:p>
            <a:pPr marL="257175" indent="-257175" defTabSz="342900">
              <a:spcBef>
                <a:spcPct val="20000"/>
              </a:spcBef>
              <a:buFont typeface="Arial"/>
              <a:buNone/>
              <a:defRPr/>
            </a:pPr>
            <a:fld id="{24289C06-C21E-485E-9AAF-A99C6B017E3B}" type="slidenum">
              <a:rPr lang="en-US" sz="825" smtClean="0">
                <a:solidFill>
                  <a:prstClr val="white"/>
                </a:solidFill>
                <a:latin typeface="Meiryo" panose="020B0604030504040204" pitchFamily="34" charset="-128"/>
                <a:ea typeface="Meiryo" panose="020B0604030504040204" pitchFamily="34" charset="-128"/>
                <a:cs typeface="Meiryo" panose="020B0604030504040204" pitchFamily="34" charset="-128"/>
              </a:rPr>
              <a:pPr marL="257175" indent="-257175" defTabSz="342900">
                <a:spcBef>
                  <a:spcPct val="20000"/>
                </a:spcBef>
                <a:buFont typeface="Arial"/>
                <a:buNone/>
                <a:defRPr/>
              </a:pPr>
              <a:t>‹#›</a:t>
            </a:fld>
            <a:r>
              <a:rPr lang="en-US" sz="825" dirty="0">
                <a:solidFill>
                  <a:prstClr val="white"/>
                </a:solidFill>
                <a:latin typeface="Meiryo" panose="020B0604030504040204" pitchFamily="34" charset="-128"/>
                <a:ea typeface="Meiryo" panose="020B0604030504040204" pitchFamily="34" charset="-128"/>
                <a:cs typeface="Meiryo" panose="020B0604030504040204" pitchFamily="34" charset="-128"/>
              </a:rPr>
              <a:t> | Office of Fossil Energy</a:t>
            </a:r>
          </a:p>
        </p:txBody>
      </p:sp>
      <p:sp>
        <p:nvSpPr>
          <p:cNvPr id="15" name="Text Placeholder 8"/>
          <p:cNvSpPr>
            <a:spLocks noGrp="1"/>
          </p:cNvSpPr>
          <p:nvPr>
            <p:ph type="body" sz="quarter" idx="12"/>
          </p:nvPr>
        </p:nvSpPr>
        <p:spPr>
          <a:xfrm>
            <a:off x="228600" y="914400"/>
            <a:ext cx="8715375" cy="5410200"/>
          </a:xfrm>
          <a:prstGeom prst="rect">
            <a:avLst/>
          </a:prstGeom>
        </p:spPr>
        <p:txBody>
          <a:bodyPr lIns="0" tIns="0" rIns="0" bIns="0">
            <a:normAutofit/>
          </a:bodyPr>
          <a:lstStyle>
            <a:lvl1pPr marL="258366" indent="-258366">
              <a:spcBef>
                <a:spcPts val="1200"/>
              </a:spcBef>
              <a:spcAft>
                <a:spcPts val="450"/>
              </a:spcAft>
              <a:defRPr sz="1800">
                <a:latin typeface="Arial" panose="020B0604020202020204" pitchFamily="34" charset="0"/>
                <a:cs typeface="Arial" panose="020B0604020202020204" pitchFamily="34" charset="0"/>
              </a:defRPr>
            </a:lvl1pPr>
            <a:lvl2pPr marL="516731" indent="-261938">
              <a:spcAft>
                <a:spcPts val="300"/>
              </a:spcAft>
              <a:defRPr sz="1500">
                <a:latin typeface="Arial" panose="020B0604020202020204" pitchFamily="34" charset="0"/>
                <a:cs typeface="Arial" panose="020B0604020202020204" pitchFamily="34" charset="0"/>
              </a:defRPr>
            </a:lvl2pPr>
            <a:lvl3pPr marL="775097" indent="-253604">
              <a:spcAft>
                <a:spcPts val="300"/>
              </a:spcAft>
              <a:buFont typeface="Courier New" panose="02070309020205020404" pitchFamily="49" charset="0"/>
              <a:buChar char="o"/>
              <a:defRPr sz="1350">
                <a:latin typeface="Arial" panose="020B0604020202020204" pitchFamily="34" charset="0"/>
                <a:cs typeface="Arial" panose="020B0604020202020204" pitchFamily="34" charset="0"/>
              </a:defRPr>
            </a:lvl3pPr>
            <a:lvl4pPr marL="1032272" indent="-257175">
              <a:spcAft>
                <a:spcPts val="300"/>
              </a:spcAft>
              <a:buFont typeface="Wingdings" panose="05000000000000000000" pitchFamily="2" charset="2"/>
              <a:buChar char="§"/>
              <a:defRPr sz="1200">
                <a:latin typeface="Arial" panose="020B0604020202020204" pitchFamily="34" charset="0"/>
                <a:cs typeface="Arial" panose="020B0604020202020204" pitchFamily="34" charset="0"/>
              </a:defRPr>
            </a:lvl4pPr>
            <a:lvl5pPr marL="1282304" indent="-260747">
              <a:spcAft>
                <a:spcPts val="300"/>
              </a:spcAft>
              <a:buFont typeface="Arial" pitchFamily="34" charset="0"/>
              <a:buChar char="•"/>
              <a:defRPr sz="1200" i="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040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lang="en-US" dirty="0"/>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1"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pPr/>
              <a:t>‹#›</a:t>
            </a:fld>
            <a:endParaRPr lang="en-US" dirty="0"/>
          </a:p>
        </p:txBody>
      </p:sp>
    </p:spTree>
    <p:extLst>
      <p:ext uri="{BB962C8B-B14F-4D97-AF65-F5344CB8AC3E}">
        <p14:creationId xmlns:p14="http://schemas.microsoft.com/office/powerpoint/2010/main" val="299352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lang="en-US" dirty="0"/>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pPr/>
              <a:t>‹#›</a:t>
            </a:fld>
            <a:endParaRPr lang="en-US" dirty="0"/>
          </a:p>
        </p:txBody>
      </p:sp>
    </p:spTree>
    <p:extLst>
      <p:ext uri="{BB962C8B-B14F-4D97-AF65-F5344CB8AC3E}">
        <p14:creationId xmlns:p14="http://schemas.microsoft.com/office/powerpoint/2010/main" val="286658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lang="en-US" dirty="0"/>
          </a:p>
        </p:txBody>
      </p:sp>
      <p:sp>
        <p:nvSpPr>
          <p:cNvPr id="18"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pPr/>
              <a:t>‹#›</a:t>
            </a:fld>
            <a:endParaRPr lang="en-US" dirty="0"/>
          </a:p>
        </p:txBody>
      </p:sp>
    </p:spTree>
    <p:extLst>
      <p:ext uri="{BB962C8B-B14F-4D97-AF65-F5344CB8AC3E}">
        <p14:creationId xmlns:p14="http://schemas.microsoft.com/office/powerpoint/2010/main" val="1433048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lang="en-US" dirty="0"/>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2"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pPr/>
              <a:t>‹#›</a:t>
            </a:fld>
            <a:endParaRPr lang="en-US" dirty="0"/>
          </a:p>
        </p:txBody>
      </p:sp>
    </p:spTree>
    <p:extLst>
      <p:ext uri="{BB962C8B-B14F-4D97-AF65-F5344CB8AC3E}">
        <p14:creationId xmlns:p14="http://schemas.microsoft.com/office/powerpoint/2010/main" val="296501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schemeClr val="bg1"/>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58771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EERE Black Slide Cover">
    <p:spTree>
      <p:nvGrpSpPr>
        <p:cNvPr id="1" name=""/>
        <p:cNvGrpSpPr/>
        <p:nvPr/>
      </p:nvGrpSpPr>
      <p:grpSpPr>
        <a:xfrm>
          <a:off x="0" y="0"/>
          <a:ext cx="0" cy="0"/>
          <a:chOff x="0" y="0"/>
          <a:chExt cx="0" cy="0"/>
        </a:xfrm>
      </p:grpSpPr>
      <p:sp>
        <p:nvSpPr>
          <p:cNvPr id="32" name="Rectangle 2"/>
          <p:cNvSpPr>
            <a:spLocks noChangeArrowheads="1"/>
          </p:cNvSpPr>
          <p:nvPr userDrawn="1"/>
        </p:nvSpPr>
        <p:spPr bwMode="auto">
          <a:xfrm rot="16200000">
            <a:off x="3758609" y="-3758609"/>
            <a:ext cx="1626781" cy="9144000"/>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black"/>
              </a:solidFill>
            </a:endParaRPr>
          </a:p>
        </p:txBody>
      </p:sp>
      <p:pic>
        <p:nvPicPr>
          <p:cNvPr id="35"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4" t="10019" r="-1594" b="9075"/>
          <a:stretch/>
        </p:blipFill>
        <p:spPr bwMode="auto">
          <a:xfrm>
            <a:off x="3312559" y="1569308"/>
            <a:ext cx="2326241" cy="17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p:nvPr userDrawn="1"/>
        </p:nvSpPr>
        <p:spPr>
          <a:xfrm flipH="1">
            <a:off x="5334000" y="2916429"/>
            <a:ext cx="3810000" cy="3725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0066"/>
          </a:solidFill>
          <a:ln w="9525">
            <a:solidFill>
              <a:schemeClr val="tx1"/>
            </a:solidFill>
            <a:miter lim="800000"/>
            <a:headEnd/>
            <a:tailEnd/>
          </a:ln>
          <a:effectLst/>
        </p:spPr>
        <p:txBody>
          <a:bodyPr wrap="none" anchor="ctr"/>
          <a:lstStyle/>
          <a:p>
            <a:pPr algn="ctr"/>
            <a:endParaRPr lang="en-US" dirty="0">
              <a:solidFill>
                <a:prstClr val="black"/>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Office of Fossil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fossil.energy.gov</a:t>
            </a:r>
          </a:p>
        </p:txBody>
      </p:sp>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grpSp>
        <p:nvGrpSpPr>
          <p:cNvPr id="25" name="Group 24"/>
          <p:cNvGrpSpPr/>
          <p:nvPr userDrawn="1"/>
        </p:nvGrpSpPr>
        <p:grpSpPr>
          <a:xfrm>
            <a:off x="3955567" y="387242"/>
            <a:ext cx="5633799" cy="871837"/>
            <a:chOff x="3983044" y="377293"/>
            <a:chExt cx="5633799" cy="871837"/>
          </a:xfrm>
        </p:grpSpPr>
        <p:pic>
          <p:nvPicPr>
            <p:cNvPr id="29" name="Picture 7"/>
            <p:cNvPicPr>
              <a:picLocks noChangeAspect="1" noChangeArrowheads="1"/>
            </p:cNvPicPr>
            <p:nvPr userDrawn="1"/>
          </p:nvPicPr>
          <p:blipFill>
            <a:blip r:embed="rId3" cstate="print"/>
            <a:srcRect r="46588"/>
            <a:stretch>
              <a:fillRect/>
            </a:stretch>
          </p:blipFill>
          <p:spPr bwMode="auto">
            <a:xfrm>
              <a:off x="3983044" y="377294"/>
              <a:ext cx="3002539" cy="871836"/>
            </a:xfrm>
            <a:prstGeom prst="rect">
              <a:avLst/>
            </a:prstGeom>
            <a:noFill/>
            <a:ln w="9525">
              <a:noFill/>
              <a:miter lim="800000"/>
              <a:headEnd/>
              <a:tailEnd/>
            </a:ln>
          </p:spPr>
        </p:pic>
        <p:sp>
          <p:nvSpPr>
            <p:cNvPr id="30" name="TextBox 29"/>
            <p:cNvSpPr txBox="1"/>
            <p:nvPr userDrawn="1"/>
          </p:nvSpPr>
          <p:spPr>
            <a:xfrm>
              <a:off x="7203849" y="419168"/>
              <a:ext cx="2412994" cy="707886"/>
            </a:xfrm>
            <a:prstGeom prst="rect">
              <a:avLst/>
            </a:prstGeom>
            <a:noFill/>
          </p:spPr>
          <p:txBody>
            <a:bodyPr wrap="square" rtlCol="0">
              <a:spAutoFit/>
            </a:bodyPr>
            <a:lstStyle/>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Office of </a:t>
              </a:r>
            </a:p>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Fossil Energy</a:t>
              </a:r>
            </a:p>
          </p:txBody>
        </p:sp>
        <p:cxnSp>
          <p:nvCxnSpPr>
            <p:cNvPr id="31" name="Straight Connector 30"/>
            <p:cNvCxnSpPr/>
            <p:nvPr userDrawn="1"/>
          </p:nvCxnSpPr>
          <p:spPr>
            <a:xfrm>
              <a:off x="7114823" y="377293"/>
              <a:ext cx="0" cy="707231"/>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32" t="7334" r="6179" b="1333"/>
          <a:stretch/>
        </p:blipFill>
        <p:spPr>
          <a:xfrm>
            <a:off x="6944497" y="1581150"/>
            <a:ext cx="2199503" cy="1693106"/>
          </a:xfrm>
          <a:prstGeom prst="rect">
            <a:avLst/>
          </a:prstGeom>
        </p:spPr>
      </p:pic>
      <p:grpSp>
        <p:nvGrpSpPr>
          <p:cNvPr id="21" name="Group 20"/>
          <p:cNvGrpSpPr/>
          <p:nvPr userDrawn="1"/>
        </p:nvGrpSpPr>
        <p:grpSpPr>
          <a:xfrm>
            <a:off x="1342085" y="0"/>
            <a:ext cx="2168116" cy="3305319"/>
            <a:chOff x="-12470" y="-9525"/>
            <a:chExt cx="1545996" cy="2986567"/>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269" t="654" r="4915" b="-654"/>
            <a:stretch/>
          </p:blipFill>
          <p:spPr>
            <a:xfrm>
              <a:off x="-12470" y="1521642"/>
              <a:ext cx="1545996" cy="1455400"/>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6" y="-9525"/>
              <a:ext cx="1529936" cy="1529936"/>
            </a:xfrm>
            <a:prstGeom prst="rect">
              <a:avLst/>
            </a:prstGeom>
          </p:spPr>
        </p:pic>
      </p:grpSp>
      <p:pic>
        <p:nvPicPr>
          <p:cNvPr id="34" name="Picture 33"/>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69" r="15707"/>
          <a:stretch/>
        </p:blipFill>
        <p:spPr>
          <a:xfrm>
            <a:off x="-3776" y="0"/>
            <a:ext cx="1345861" cy="3274256"/>
          </a:xfrm>
          <a:prstGeom prst="rect">
            <a:avLst/>
          </a:prstGeom>
        </p:spPr>
      </p:pic>
      <p:pic>
        <p:nvPicPr>
          <p:cNvPr id="33" name="Picture 14"/>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58" t="8981" r="11518" b="16508"/>
          <a:stretch/>
        </p:blipFill>
        <p:spPr bwMode="auto">
          <a:xfrm>
            <a:off x="5231671" y="1578478"/>
            <a:ext cx="1984675" cy="16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421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schemeClr val="bg1"/>
              </a:solidFill>
            </a:endParaRPr>
          </a:p>
        </p:txBody>
      </p:sp>
      <p:sp>
        <p:nvSpPr>
          <p:cNvPr id="5" name="TextBox 4"/>
          <p:cNvSpPr txBox="1"/>
          <p:nvPr userDrawn="1"/>
        </p:nvSpPr>
        <p:spPr>
          <a:xfrm>
            <a:off x="7826750" y="6623643"/>
            <a:ext cx="1626781" cy="261610"/>
          </a:xfrm>
          <a:prstGeom prst="rect">
            <a:avLst/>
          </a:prstGeom>
          <a:noFill/>
        </p:spPr>
        <p:txBody>
          <a:bodyPr wrap="square" rtlCol="0">
            <a:spAutoFit/>
          </a:bodyPr>
          <a:lstStyle/>
          <a:p>
            <a:r>
              <a:rPr lang="en-US" sz="1100" dirty="0">
                <a:solidFill>
                  <a:schemeClr val="bg1"/>
                </a:solidFill>
                <a:latin typeface="Meiryo" panose="020B0604030504040204" pitchFamily="34" charset="-128"/>
                <a:ea typeface="Meiryo" panose="020B0604030504040204" pitchFamily="34" charset="-128"/>
                <a:cs typeface="Meiryo" panose="020B0604030504040204" pitchFamily="34" charset="-128"/>
              </a:rPr>
              <a:t>energy.gov/</a:t>
            </a:r>
            <a:r>
              <a:rPr lang="en-US" sz="1100" dirty="0" err="1">
                <a:solidFill>
                  <a:schemeClr val="bg1"/>
                </a:solidFill>
                <a:latin typeface="Meiryo" panose="020B0604030504040204" pitchFamily="34" charset="-128"/>
                <a:ea typeface="Meiryo" panose="020B0604030504040204" pitchFamily="34" charset="-128"/>
                <a:cs typeface="Meiryo" panose="020B0604030504040204" pitchFamily="34" charset="-128"/>
              </a:rPr>
              <a:t>fe</a:t>
            </a:r>
            <a:endParaRPr lang="en-US" sz="1100" dirty="0">
              <a:solidFill>
                <a:schemeClr val="bg1"/>
              </a:solidFill>
              <a:latin typeface="Meiryo" panose="020B0604030504040204" pitchFamily="34" charset="-128"/>
              <a:ea typeface="Meiryo" panose="020B0604030504040204" pitchFamily="34" charset="-128"/>
              <a:cs typeface="Meiryo" panose="020B0604030504040204" pitchFamily="34" charset="-128"/>
            </a:endParaRPr>
          </a:p>
        </p:txBody>
      </p:sp>
      <p:sp>
        <p:nvSpPr>
          <p:cNvPr id="10"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eaLnBrk="1" fontAlgn="auto" hangingPunct="1">
              <a:spcBef>
                <a:spcPct val="20000"/>
              </a:spcBef>
              <a:spcAft>
                <a:spcPts val="0"/>
              </a:spcAft>
              <a:buFont typeface="Arial"/>
              <a:buNone/>
              <a:defRPr/>
            </a:pPr>
            <a:fld id="{5F6DFBF1-3A40-442B-AFC2-142ACEA06E44}" type="slidenum">
              <a:rPr lang="en-US" smtClean="0">
                <a:solidFill>
                  <a:prstClr val="white"/>
                </a:solidFill>
                <a:latin typeface="Calibri"/>
                <a:cs typeface="Calibri"/>
              </a:rPr>
              <a:pPr marL="342900" indent="-342900" defTabSz="457200" eaLnBrk="1" fontAlgn="auto" hangingPunct="1">
                <a:spcBef>
                  <a:spcPct val="20000"/>
                </a:spcBef>
                <a:spcAft>
                  <a:spcPts val="0"/>
                </a:spcAft>
                <a:buFont typeface="Arial"/>
                <a:buNone/>
                <a:defRPr/>
              </a:pPr>
              <a:t>‹#›</a:t>
            </a:fld>
            <a:r>
              <a:rPr lang="en-US" dirty="0">
                <a:solidFill>
                  <a:prstClr val="white"/>
                </a:solidFill>
                <a:latin typeface="Calibri"/>
                <a:cs typeface="Calibri"/>
              </a:rPr>
              <a:t> | Office of Fossil Energy</a:t>
            </a:r>
          </a:p>
        </p:txBody>
      </p:sp>
    </p:spTree>
    <p:extLst>
      <p:ext uri="{BB962C8B-B14F-4D97-AF65-F5344CB8AC3E}">
        <p14:creationId xmlns:p14="http://schemas.microsoft.com/office/powerpoint/2010/main" val="40357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9" name="Picture Placeholder 8"/>
          <p:cNvSpPr>
            <a:spLocks noGrp="1"/>
          </p:cNvSpPr>
          <p:nvPr>
            <p:ph type="pic" sz="quarter" idx="18" hasCustomPrompt="1"/>
          </p:nvPr>
        </p:nvSpPr>
        <p:spPr>
          <a:xfrm>
            <a:off x="6400800" y="4343400"/>
            <a:ext cx="2286000" cy="2286000"/>
          </a:xfrm>
        </p:spPr>
        <p:txBody>
          <a:bodyPr/>
          <a:lstStyle>
            <a:lvl1pPr marL="0" indent="0">
              <a:buNone/>
              <a:defRPr/>
            </a:lvl1pPr>
          </a:lstStyle>
          <a:p>
            <a:r>
              <a:rPr lang="en-US" dirty="0"/>
              <a:t>Insert Picture</a:t>
            </a:r>
          </a:p>
        </p:txBody>
      </p:sp>
      <p:sp>
        <p:nvSpPr>
          <p:cNvPr id="10"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11"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12"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13"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spTree>
    <p:extLst>
      <p:ext uri="{BB962C8B-B14F-4D97-AF65-F5344CB8AC3E}">
        <p14:creationId xmlns:p14="http://schemas.microsoft.com/office/powerpoint/2010/main" val="365031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Norm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6406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defTabSz="342900">
              <a:defRPr/>
            </a:pPr>
            <a:endParaRPr lang="en-US" sz="1013"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135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169"/>
              </a:spcBef>
              <a:spcAft>
                <a:spcPts val="169"/>
              </a:spcAft>
              <a:buFont typeface="Wingdings" pitchFamily="2" charset="2"/>
              <a:buNone/>
              <a:defRPr sz="1013" b="1">
                <a:solidFill>
                  <a:srgbClr val="002060"/>
                </a:solidFill>
                <a:latin typeface="+mn-lt"/>
                <a:cs typeface="Arial" pitchFamily="34" charset="0"/>
              </a:defRPr>
            </a:lvl1pPr>
            <a:lvl2pPr marL="514350" indent="-257175">
              <a:spcBef>
                <a:spcPts val="169"/>
              </a:spcBef>
              <a:spcAft>
                <a:spcPts val="169"/>
              </a:spcAft>
              <a:buFont typeface="Arial" pitchFamily="34" charset="0"/>
              <a:buChar char="●"/>
              <a:defRPr sz="900">
                <a:solidFill>
                  <a:srgbClr val="002060"/>
                </a:solidFill>
                <a:latin typeface="+mn-lt"/>
                <a:cs typeface="Arial" pitchFamily="34" charset="0"/>
              </a:defRPr>
            </a:lvl2pPr>
            <a:lvl3pPr marL="771525" indent="-257175">
              <a:buFont typeface="Courier New" pitchFamily="49" charset="0"/>
              <a:buChar char="o"/>
              <a:defRPr sz="844" baseline="0">
                <a:solidFill>
                  <a:srgbClr val="002060"/>
                </a:solidFill>
                <a:latin typeface="+mn-lt"/>
              </a:defRPr>
            </a:lvl3pPr>
            <a:lvl4pPr marL="1028700" indent="-257175">
              <a:buFont typeface="+mj-lt"/>
              <a:buNone/>
              <a:defRPr sz="956">
                <a:solidFill>
                  <a:srgbClr val="002060"/>
                </a:solidFill>
              </a:defRPr>
            </a:lvl4pPr>
            <a:lvl5pPr marL="1285875" indent="-257175">
              <a:buFont typeface="+mj-lt"/>
              <a:buNone/>
              <a:defRPr sz="956">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sp>
        <p:nvSpPr>
          <p:cNvPr id="13" name="Rectangle 2"/>
          <p:cNvSpPr>
            <a:spLocks noChangeArrowheads="1"/>
          </p:cNvSpPr>
          <p:nvPr userDrawn="1"/>
        </p:nvSpPr>
        <p:spPr bwMode="auto">
          <a:xfrm rot="16200000">
            <a:off x="4458146" y="2127547"/>
            <a:ext cx="217967" cy="9196274"/>
          </a:xfrm>
          <a:prstGeom prst="rect">
            <a:avLst/>
          </a:prstGeom>
          <a:solidFill>
            <a:srgbClr val="000066"/>
          </a:solidFill>
          <a:ln w="9525">
            <a:solidFill>
              <a:schemeClr val="tx1"/>
            </a:solidFill>
            <a:miter lim="800000"/>
            <a:headEnd/>
            <a:tailEnd/>
          </a:ln>
          <a:effectLst/>
        </p:spPr>
        <p:txBody>
          <a:bodyPr wrap="none" anchor="ctr"/>
          <a:lstStyle/>
          <a:p>
            <a:pPr algn="ctr" defTabSz="342900">
              <a:defRPr/>
            </a:pPr>
            <a:endParaRPr lang="en-US" sz="1013" dirty="0">
              <a:solidFill>
                <a:prstClr val="white"/>
              </a:solidFill>
            </a:endParaRPr>
          </a:p>
        </p:txBody>
      </p:sp>
      <p:sp>
        <p:nvSpPr>
          <p:cNvPr id="10" name="Text Placeholder 9"/>
          <p:cNvSpPr txBox="1">
            <a:spLocks/>
          </p:cNvSpPr>
          <p:nvPr userDrawn="1"/>
        </p:nvSpPr>
        <p:spPr>
          <a:xfrm>
            <a:off x="130175" y="6616700"/>
            <a:ext cx="72866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192881" indent="-192881" defTabSz="257175">
              <a:spcBef>
                <a:spcPct val="20000"/>
              </a:spcBef>
              <a:buFont typeface="Arial"/>
              <a:buNone/>
              <a:defRPr/>
            </a:pPr>
            <a:fld id="{5F6DFBF1-3A40-442B-AFC2-142ACEA06E44}" type="slidenum">
              <a:rPr lang="en-US" sz="563" smtClean="0">
                <a:solidFill>
                  <a:prstClr val="white"/>
                </a:solidFill>
                <a:latin typeface="Calibri"/>
                <a:cs typeface="Calibri"/>
              </a:rPr>
              <a:pPr marL="192881" indent="-192881" defTabSz="257175">
                <a:spcBef>
                  <a:spcPct val="20000"/>
                </a:spcBef>
                <a:buFont typeface="Arial"/>
                <a:buNone/>
                <a:defRPr/>
              </a:pPr>
              <a:t>‹#›</a:t>
            </a:fld>
            <a:r>
              <a:rPr lang="en-US" sz="563" dirty="0">
                <a:solidFill>
                  <a:prstClr val="white"/>
                </a:solidFill>
                <a:latin typeface="Calibri"/>
                <a:cs typeface="Calibri"/>
              </a:rPr>
              <a:t> | Office of Fossil Energy</a:t>
            </a:r>
          </a:p>
        </p:txBody>
      </p:sp>
    </p:spTree>
    <p:extLst>
      <p:ext uri="{BB962C8B-B14F-4D97-AF65-F5344CB8AC3E}">
        <p14:creationId xmlns:p14="http://schemas.microsoft.com/office/powerpoint/2010/main" val="104535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3" name="Straight Connector 42"/>
          <p:cNvCxnSpPr/>
          <p:nvPr userDrawn="1"/>
        </p:nvCxnSpPr>
        <p:spPr>
          <a:xfrm>
            <a:off x="1" y="753618"/>
            <a:ext cx="7393781"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2971" y="1544980"/>
            <a:ext cx="868569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02971" y="260268"/>
            <a:ext cx="8685691" cy="600980"/>
          </a:xfrm>
        </p:spPr>
        <p:txBody>
          <a:bodyPr anchor="b">
            <a:normAutofit/>
          </a:bodyPr>
          <a:lstStyle>
            <a:lvl1pPr algn="l">
              <a:defRPr sz="3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02971" y="778081"/>
            <a:ext cx="8685691" cy="373510"/>
          </a:xfrm>
        </p:spPr>
        <p:txBody>
          <a:bodyPr>
            <a:noAutofit/>
          </a:bodyPr>
          <a:lstStyle>
            <a:lvl1pPr marL="0" indent="0" algn="l">
              <a:buNone/>
              <a:defRPr sz="1350" b="0">
                <a:solidFill>
                  <a:srgbClr val="373838"/>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585" y="260268"/>
            <a:ext cx="1438076" cy="762875"/>
          </a:xfrm>
          <a:prstGeom prst="rect">
            <a:avLst/>
          </a:prstGeom>
        </p:spPr>
      </p:pic>
      <p:sp>
        <p:nvSpPr>
          <p:cNvPr id="51" name="Rectangle 50"/>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schemeClr val="bg1"/>
                </a:solidFill>
                <a:latin typeface="Century Gothic" panose="020B0502020202020204" pitchFamily="34" charset="0"/>
              </a:rPr>
              <a:pPr/>
              <a:t>‹#›</a:t>
            </a:fld>
            <a:endParaRPr lang="en-US" sz="1350"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4222588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userDrawn="1"/>
        </p:nvCxnSpPr>
        <p:spPr>
          <a:xfrm>
            <a:off x="1" y="753618"/>
            <a:ext cx="7393781"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hasCustomPrompt="1"/>
          </p:nvPr>
        </p:nvSpPr>
        <p:spPr>
          <a:xfrm>
            <a:off x="202971" y="1168878"/>
            <a:ext cx="8685691" cy="4827976"/>
          </a:xfrm>
          <a:prstGeom prst="rect">
            <a:avLst/>
          </a:prstGeom>
        </p:spPr>
        <p:txBody>
          <a:bodyPr/>
          <a:lstStyle>
            <a:lvl1pPr marL="0" indent="0">
              <a:buNone/>
              <a:defRPr sz="1800" b="0">
                <a:latin typeface="Century Gothic" panose="020B0502020202020204" pitchFamily="34" charset="0"/>
                <a:cs typeface="Arial" panose="020B0604020202020204" pitchFamily="34" charset="0"/>
              </a:defRPr>
            </a:lvl1pPr>
            <a:lvl2pPr>
              <a:defRPr sz="1500">
                <a:latin typeface="Century Gothic" panose="020B0502020202020204" pitchFamily="34" charset="0"/>
                <a:cs typeface="Arial" panose="020B0604020202020204" pitchFamily="34" charset="0"/>
              </a:defRPr>
            </a:lvl2pPr>
            <a:lvl3pPr>
              <a:defRPr sz="1350">
                <a:latin typeface="Century Gothic" panose="020B0502020202020204" pitchFamily="34" charset="0"/>
                <a:cs typeface="Arial" panose="020B0604020202020204" pitchFamily="34" charset="0"/>
              </a:defRPr>
            </a:lvl3pPr>
            <a:lvl4pPr>
              <a:defRPr sz="1200">
                <a:latin typeface="Century Gothic" panose="020B0502020202020204" pitchFamily="34" charset="0"/>
                <a:cs typeface="Arial" panose="020B0604020202020204" pitchFamily="34" charset="0"/>
              </a:defRPr>
            </a:lvl4pPr>
            <a:lvl5pPr>
              <a:defRPr sz="1200">
                <a:latin typeface="Century Gothic" panose="020B0502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hasCustomPrompt="1"/>
          </p:nvPr>
        </p:nvSpPr>
        <p:spPr>
          <a:xfrm>
            <a:off x="202971" y="778081"/>
            <a:ext cx="8685691" cy="373510"/>
          </a:xfrm>
          <a:prstGeom prst="rect">
            <a:avLst/>
          </a:prstGeom>
        </p:spPr>
        <p:txBody>
          <a:bodyPr>
            <a:noAutofit/>
          </a:bodyPr>
          <a:lstStyle>
            <a:lvl1pPr marL="0" indent="0" algn="l">
              <a:buNone/>
              <a:defRPr sz="1800" b="1">
                <a:solidFill>
                  <a:srgbClr val="F7932B"/>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50585" y="260268"/>
            <a:ext cx="1438076" cy="762875"/>
          </a:xfrm>
          <a:prstGeom prst="rect">
            <a:avLst/>
          </a:prstGeom>
        </p:spPr>
      </p:pic>
      <p:sp>
        <p:nvSpPr>
          <p:cNvPr id="12" name="Rectangle 11"/>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schemeClr val="bg1"/>
                </a:solidFill>
                <a:latin typeface="Century Gothic" panose="020B0502020202020204" pitchFamily="34" charset="0"/>
              </a:rPr>
              <a:pPr/>
              <a:t>‹#›</a:t>
            </a:fld>
            <a:endParaRPr lang="en-US" sz="1350" dirty="0">
              <a:solidFill>
                <a:schemeClr val="bg1"/>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
        <p:nvSpPr>
          <p:cNvPr id="16" name="Text Placeholder 2">
            <a:extLst>
              <a:ext uri="{FF2B5EF4-FFF2-40B4-BE49-F238E27FC236}">
                <a16:creationId xmlns:a16="http://schemas.microsoft.com/office/drawing/2014/main" xmlns="" id="{39F257B9-99D0-42CE-97CF-7670FE332586}"/>
              </a:ext>
            </a:extLst>
          </p:cNvPr>
          <p:cNvSpPr>
            <a:spLocks noGrp="1"/>
          </p:cNvSpPr>
          <p:nvPr>
            <p:ph type="body" sz="quarter" idx="15" hasCustomPrompt="1"/>
          </p:nvPr>
        </p:nvSpPr>
        <p:spPr>
          <a:xfrm>
            <a:off x="202406" y="140076"/>
            <a:ext cx="7191375" cy="622300"/>
          </a:xfrm>
          <a:prstGeom prst="rect">
            <a:avLst/>
          </a:prstGeom>
        </p:spPr>
        <p:txBody>
          <a:bodyPr/>
          <a:lstStyle>
            <a:lvl1pPr marL="0" indent="0">
              <a:buNone/>
              <a:defRPr sz="3000"/>
            </a:lvl1pPr>
          </a:lstStyle>
          <a:p>
            <a:pPr lvl="0"/>
            <a:r>
              <a:rPr lang="en-US" dirty="0"/>
              <a:t>Master Page Title</a:t>
            </a:r>
          </a:p>
        </p:txBody>
      </p:sp>
    </p:spTree>
    <p:extLst>
      <p:ext uri="{BB962C8B-B14F-4D97-AF65-F5344CB8AC3E}">
        <p14:creationId xmlns:p14="http://schemas.microsoft.com/office/powerpoint/2010/main" val="2623987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C684F4-06A4-49ED-B3B6-41954A187109}" type="slidenum">
              <a:rPr lang="en-US" smtClean="0"/>
              <a:t>‹#›</a:t>
            </a:fld>
            <a:endParaRPr lang="en-US"/>
          </a:p>
        </p:txBody>
      </p:sp>
    </p:spTree>
    <p:extLst>
      <p:ext uri="{BB962C8B-B14F-4D97-AF65-F5344CB8AC3E}">
        <p14:creationId xmlns:p14="http://schemas.microsoft.com/office/powerpoint/2010/main" val="385515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cxnSp>
        <p:nvCxnSpPr>
          <p:cNvPr id="43" name="Straight Connector 42"/>
          <p:cNvCxnSpPr/>
          <p:nvPr userDrawn="1"/>
        </p:nvCxnSpPr>
        <p:spPr>
          <a:xfrm>
            <a:off x="1" y="753618"/>
            <a:ext cx="7393781"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2971" y="1544980"/>
            <a:ext cx="868569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02971" y="260268"/>
            <a:ext cx="8685691" cy="600980"/>
          </a:xfrm>
        </p:spPr>
        <p:txBody>
          <a:bodyPr anchor="b">
            <a:normAutofit/>
          </a:bodyPr>
          <a:lstStyle>
            <a:lvl1pPr algn="l">
              <a:defRPr sz="3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02971" y="778081"/>
            <a:ext cx="8685691" cy="373510"/>
          </a:xfrm>
        </p:spPr>
        <p:txBody>
          <a:bodyPr>
            <a:noAutofit/>
          </a:bodyPr>
          <a:lstStyle>
            <a:lvl1pPr marL="0" indent="0" algn="l">
              <a:buNone/>
              <a:defRPr sz="1350" b="0">
                <a:solidFill>
                  <a:srgbClr val="373838"/>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585" y="260268"/>
            <a:ext cx="1438076" cy="762875"/>
          </a:xfrm>
          <a:prstGeom prst="rect">
            <a:avLst/>
          </a:prstGeom>
        </p:spPr>
      </p:pic>
      <p:sp>
        <p:nvSpPr>
          <p:cNvPr id="51" name="Rectangle 50"/>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schemeClr val="bg1"/>
                </a:solidFill>
                <a:latin typeface="Century Gothic" panose="020B0502020202020204" pitchFamily="34" charset="0"/>
              </a:rPr>
              <a:pPr/>
              <a:t>‹#›</a:t>
            </a:fld>
            <a:endParaRPr lang="en-US" sz="1350"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44112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9144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585" y="260268"/>
            <a:ext cx="1438076" cy="762875"/>
          </a:xfrm>
          <a:prstGeom prst="rect">
            <a:avLst/>
          </a:prstGeom>
        </p:spPr>
      </p:pic>
      <p:sp>
        <p:nvSpPr>
          <p:cNvPr id="51" name="Rectangle 50"/>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schemeClr val="bg1"/>
                </a:solidFill>
                <a:latin typeface="Century Gothic" panose="020B0502020202020204" pitchFamily="34" charset="0"/>
              </a:rPr>
              <a:pPr/>
              <a:t>‹#›</a:t>
            </a:fld>
            <a:endParaRPr lang="en-US" sz="1350"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4274155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37418"/>
          </a:xfrm>
          <a:prstGeom prst="rect">
            <a:avLst/>
          </a:prstGeom>
          <a:solidFill>
            <a:srgbClr val="000066"/>
          </a:solidFill>
          <a:ln w="9525">
            <a:noFill/>
            <a:miter lim="800000"/>
            <a:headEnd/>
            <a:tailEnd/>
          </a:ln>
          <a:effectLst/>
        </p:spPr>
        <p:txBody>
          <a:bodyPr wrap="none" anchor="ctr"/>
          <a:lstStyle/>
          <a:p>
            <a:pPr algn="ctr">
              <a:defRPr/>
            </a:pPr>
            <a:endParaRPr lang="en-US" sz="1800" dirty="0">
              <a:solidFill>
                <a:prstClr val="black"/>
              </a:solidFill>
            </a:endParaRPr>
          </a:p>
        </p:txBody>
      </p:sp>
      <p:sp>
        <p:nvSpPr>
          <p:cNvPr id="2" name="Title 1"/>
          <p:cNvSpPr>
            <a:spLocks noGrp="1"/>
          </p:cNvSpPr>
          <p:nvPr>
            <p:ph type="title" hasCustomPrompt="1"/>
          </p:nvPr>
        </p:nvSpPr>
        <p:spPr>
          <a:xfrm>
            <a:off x="217470" y="56410"/>
            <a:ext cx="7162800" cy="522142"/>
          </a:xfrm>
        </p:spPr>
        <p:txBody>
          <a:bodyPr>
            <a:normAutofit/>
          </a:bodyPr>
          <a:lstStyle>
            <a:lvl1pPr algn="l">
              <a:defRPr sz="2400" b="1" i="0">
                <a:solidFill>
                  <a:schemeClr val="bg1"/>
                </a:solidFill>
                <a:latin typeface="+mj-lt"/>
                <a:cs typeface="Arial" pitchFamily="34" charset="0"/>
              </a:defRPr>
            </a:lvl1pPr>
          </a:lstStyle>
          <a:p>
            <a:r>
              <a:rPr lang="en-US" dirty="0"/>
              <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377" indent="-457189">
              <a:spcBef>
                <a:spcPts val="300"/>
              </a:spcBef>
              <a:spcAft>
                <a:spcPts val="300"/>
              </a:spcAft>
              <a:buFont typeface="Arial" pitchFamily="34" charset="0"/>
              <a:buChar char="●"/>
              <a:defRPr sz="1600">
                <a:solidFill>
                  <a:srgbClr val="002060"/>
                </a:solidFill>
                <a:latin typeface="+mn-lt"/>
                <a:cs typeface="Arial" pitchFamily="34" charset="0"/>
              </a:defRPr>
            </a:lvl2pPr>
            <a:lvl3pPr marL="1371566" indent="-457189">
              <a:buFont typeface="Courier New" pitchFamily="49" charset="0"/>
              <a:buChar char="o"/>
              <a:defRPr sz="1500" baseline="0">
                <a:solidFill>
                  <a:srgbClr val="002060"/>
                </a:solidFill>
                <a:latin typeface="+mn-lt"/>
              </a:defRPr>
            </a:lvl3pPr>
            <a:lvl4pPr marL="1828754" indent="-457189">
              <a:buFont typeface="+mj-lt"/>
              <a:buNone/>
              <a:defRPr sz="1700">
                <a:solidFill>
                  <a:srgbClr val="002060"/>
                </a:solidFill>
              </a:defRPr>
            </a:lvl4pPr>
            <a:lvl5pPr marL="2285943" indent="-457189">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16" name="Picture 15"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9"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pPr/>
              <a:t>‹#›</a:t>
            </a:fld>
            <a:endParaRPr lang="en-US" dirty="0"/>
          </a:p>
        </p:txBody>
      </p:sp>
    </p:spTree>
    <p:extLst>
      <p:ext uri="{BB962C8B-B14F-4D97-AF65-F5344CB8AC3E}">
        <p14:creationId xmlns:p14="http://schemas.microsoft.com/office/powerpoint/2010/main" val="487033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sp>
        <p:nvSpPr>
          <p:cNvPr id="6" name="Date Placeholder 3"/>
          <p:cNvSpPr>
            <a:spLocks noGrp="1"/>
          </p:cNvSpPr>
          <p:nvPr>
            <p:ph type="dt" sz="half" idx="14"/>
          </p:nvPr>
        </p:nvSpPr>
        <p:spPr>
          <a:xfrm>
            <a:off x="3810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schemeClr val="bg1"/>
              </a:solidFill>
            </a:endParaRPr>
          </a:p>
        </p:txBody>
      </p:sp>
      <p:sp>
        <p:nvSpPr>
          <p:cNvPr id="5" name="TextBox 4"/>
          <p:cNvSpPr txBox="1"/>
          <p:nvPr userDrawn="1"/>
        </p:nvSpPr>
        <p:spPr>
          <a:xfrm>
            <a:off x="7826750" y="6623643"/>
            <a:ext cx="1626781" cy="261610"/>
          </a:xfrm>
          <a:prstGeom prst="rect">
            <a:avLst/>
          </a:prstGeom>
          <a:noFill/>
        </p:spPr>
        <p:txBody>
          <a:bodyPr wrap="square" rtlCol="0">
            <a:spAutoFit/>
          </a:bodyPr>
          <a:lstStyle/>
          <a:p>
            <a:r>
              <a:rPr lang="en-US" sz="1100" dirty="0">
                <a:solidFill>
                  <a:schemeClr val="bg1"/>
                </a:solidFill>
                <a:latin typeface="Meiryo" panose="020B0604030504040204" pitchFamily="34" charset="-128"/>
                <a:ea typeface="Meiryo" panose="020B0604030504040204" pitchFamily="34" charset="-128"/>
                <a:cs typeface="Meiryo" panose="020B0604030504040204" pitchFamily="34" charset="-128"/>
              </a:rPr>
              <a:t>energy.gov/</a:t>
            </a:r>
            <a:r>
              <a:rPr lang="en-US" sz="1100" dirty="0" err="1">
                <a:solidFill>
                  <a:schemeClr val="bg1"/>
                </a:solidFill>
                <a:latin typeface="Meiryo" panose="020B0604030504040204" pitchFamily="34" charset="-128"/>
                <a:ea typeface="Meiryo" panose="020B0604030504040204" pitchFamily="34" charset="-128"/>
                <a:cs typeface="Meiryo" panose="020B0604030504040204" pitchFamily="34" charset="-128"/>
              </a:rPr>
              <a:t>fe</a:t>
            </a:r>
            <a:endParaRPr lang="en-US" sz="1100" dirty="0">
              <a:solidFill>
                <a:schemeClr val="bg1"/>
              </a:solidFill>
              <a:latin typeface="Meiryo" panose="020B0604030504040204" pitchFamily="34" charset="-128"/>
              <a:ea typeface="Meiryo" panose="020B0604030504040204" pitchFamily="34" charset="-128"/>
              <a:cs typeface="Meiryo" panose="020B0604030504040204" pitchFamily="34" charset="-128"/>
            </a:endParaRPr>
          </a:p>
        </p:txBody>
      </p:sp>
      <p:sp>
        <p:nvSpPr>
          <p:cNvPr id="8" name="Slide Number Placeholder 5"/>
          <p:cNvSpPr>
            <a:spLocks noGrp="1"/>
          </p:cNvSpPr>
          <p:nvPr>
            <p:ph type="sldNum" sz="quarter" idx="16"/>
          </p:nvPr>
        </p:nvSpPr>
        <p:spPr>
          <a:xfrm>
            <a:off x="3615887" y="6555820"/>
            <a:ext cx="2133600" cy="365125"/>
          </a:xfrm>
          <a:prstGeom prst="rect">
            <a:avLst/>
          </a:prstGeom>
        </p:spPr>
        <p:txBody>
          <a:bodyPr/>
          <a:lstStyle>
            <a:lvl1pPr algn="ctr">
              <a:defRPr>
                <a:solidFill>
                  <a:schemeClr val="bg1"/>
                </a:solidFill>
              </a:defRPr>
            </a:lvl1pPr>
          </a:lstStyle>
          <a:p>
            <a:pPr>
              <a:defRPr/>
            </a:pPr>
            <a:fld id="{1131EA82-0226-494D-BCD0-CAC795CE0BBC}" type="slidenum">
              <a:rPr lang="en-US" smtClean="0"/>
              <a:pPr>
                <a:defRPr/>
              </a:pPr>
              <a:t>‹#›</a:t>
            </a:fld>
            <a:endParaRPr lang="en-US" dirty="0"/>
          </a:p>
        </p:txBody>
      </p:sp>
      <p:pic>
        <p:nvPicPr>
          <p:cNvPr id="9" name="Picture 4" descr="New_DOE_Seal_Color_Hi-Res_04280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4623" y="5791200"/>
            <a:ext cx="74771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93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43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41902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EERE Black Slide Cover">
    <p:spTree>
      <p:nvGrpSpPr>
        <p:cNvPr id="1" name=""/>
        <p:cNvGrpSpPr/>
        <p:nvPr/>
      </p:nvGrpSpPr>
      <p:grpSpPr>
        <a:xfrm>
          <a:off x="0" y="0"/>
          <a:ext cx="0" cy="0"/>
          <a:chOff x="0" y="0"/>
          <a:chExt cx="0" cy="0"/>
        </a:xfrm>
      </p:grpSpPr>
      <p:sp>
        <p:nvSpPr>
          <p:cNvPr id="32" name="Rectangle 2"/>
          <p:cNvSpPr>
            <a:spLocks noChangeArrowheads="1"/>
          </p:cNvSpPr>
          <p:nvPr userDrawn="1"/>
        </p:nvSpPr>
        <p:spPr bwMode="auto">
          <a:xfrm rot="16200000">
            <a:off x="3758611" y="-3758609"/>
            <a:ext cx="1626781" cy="9144000"/>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black"/>
              </a:solidFill>
            </a:endParaRPr>
          </a:p>
        </p:txBody>
      </p:sp>
      <p:pic>
        <p:nvPicPr>
          <p:cNvPr id="35"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4" t="10019" r="-1594" b="9075"/>
          <a:stretch/>
        </p:blipFill>
        <p:spPr bwMode="auto">
          <a:xfrm>
            <a:off x="3312561" y="1569308"/>
            <a:ext cx="2326241" cy="17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p:nvPr userDrawn="1"/>
        </p:nvSpPr>
        <p:spPr>
          <a:xfrm flipH="1">
            <a:off x="5334000" y="2916433"/>
            <a:ext cx="3810000" cy="3725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9900"/>
          </a:solidFill>
          <a:ln w="9525">
            <a:solidFill>
              <a:schemeClr val="tx1"/>
            </a:solidFill>
            <a:miter lim="800000"/>
            <a:headEnd/>
            <a:tailEnd/>
          </a:ln>
          <a:effectLst/>
        </p:spPr>
        <p:txBody>
          <a:bodyPr wrap="none" anchor="ctr"/>
          <a:lstStyle/>
          <a:p>
            <a:pPr algn="ctr"/>
            <a:endParaRPr lang="en-US" dirty="0">
              <a:solidFill>
                <a:prstClr val="black"/>
              </a:solidFill>
            </a:endParaRPr>
          </a:p>
        </p:txBody>
      </p:sp>
      <p:sp>
        <p:nvSpPr>
          <p:cNvPr id="3" name="Text Placeholder 2"/>
          <p:cNvSpPr>
            <a:spLocks noGrp="1"/>
          </p:cNvSpPr>
          <p:nvPr>
            <p:ph type="body" sz="quarter" idx="10" hasCustomPrompt="1"/>
          </p:nvPr>
        </p:nvSpPr>
        <p:spPr>
          <a:xfrm>
            <a:off x="228600" y="3892819"/>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2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grpSp>
        <p:nvGrpSpPr>
          <p:cNvPr id="25" name="Group 24"/>
          <p:cNvGrpSpPr/>
          <p:nvPr userDrawn="1"/>
        </p:nvGrpSpPr>
        <p:grpSpPr>
          <a:xfrm>
            <a:off x="3955568" y="387246"/>
            <a:ext cx="5633799" cy="871837"/>
            <a:chOff x="3983044" y="377293"/>
            <a:chExt cx="5633799" cy="871837"/>
          </a:xfrm>
        </p:grpSpPr>
        <p:pic>
          <p:nvPicPr>
            <p:cNvPr id="29" name="Picture 7"/>
            <p:cNvPicPr>
              <a:picLocks noChangeAspect="1" noChangeArrowheads="1"/>
            </p:cNvPicPr>
            <p:nvPr userDrawn="1"/>
          </p:nvPicPr>
          <p:blipFill>
            <a:blip r:embed="rId3" cstate="print"/>
            <a:srcRect r="46588"/>
            <a:stretch>
              <a:fillRect/>
            </a:stretch>
          </p:blipFill>
          <p:spPr bwMode="auto">
            <a:xfrm>
              <a:off x="3983044" y="377294"/>
              <a:ext cx="3002539" cy="871836"/>
            </a:xfrm>
            <a:prstGeom prst="rect">
              <a:avLst/>
            </a:prstGeom>
            <a:noFill/>
            <a:ln w="9525">
              <a:noFill/>
              <a:miter lim="800000"/>
              <a:headEnd/>
              <a:tailEnd/>
            </a:ln>
          </p:spPr>
        </p:pic>
        <p:sp>
          <p:nvSpPr>
            <p:cNvPr id="30" name="TextBox 29"/>
            <p:cNvSpPr txBox="1"/>
            <p:nvPr userDrawn="1"/>
          </p:nvSpPr>
          <p:spPr>
            <a:xfrm>
              <a:off x="7203849" y="419168"/>
              <a:ext cx="2412994" cy="707886"/>
            </a:xfrm>
            <a:prstGeom prst="rect">
              <a:avLst/>
            </a:prstGeom>
            <a:noFill/>
          </p:spPr>
          <p:txBody>
            <a:bodyPr wrap="square" rtlCol="0">
              <a:spAutoFit/>
            </a:bodyPr>
            <a:lstStyle/>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Office of </a:t>
              </a:r>
            </a:p>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Fossil Energy</a:t>
              </a:r>
            </a:p>
          </p:txBody>
        </p:sp>
        <p:cxnSp>
          <p:nvCxnSpPr>
            <p:cNvPr id="31" name="Straight Connector 30"/>
            <p:cNvCxnSpPr/>
            <p:nvPr userDrawn="1"/>
          </p:nvCxnSpPr>
          <p:spPr>
            <a:xfrm>
              <a:off x="7114823" y="377293"/>
              <a:ext cx="0" cy="707231"/>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32" t="7334" r="6179" b="1333"/>
          <a:stretch/>
        </p:blipFill>
        <p:spPr>
          <a:xfrm>
            <a:off x="6944499" y="1581150"/>
            <a:ext cx="2199503" cy="1693106"/>
          </a:xfrm>
          <a:prstGeom prst="rect">
            <a:avLst/>
          </a:prstGeom>
        </p:spPr>
      </p:pic>
      <p:grpSp>
        <p:nvGrpSpPr>
          <p:cNvPr id="21" name="Group 20"/>
          <p:cNvGrpSpPr/>
          <p:nvPr userDrawn="1"/>
        </p:nvGrpSpPr>
        <p:grpSpPr>
          <a:xfrm>
            <a:off x="1342086" y="4"/>
            <a:ext cx="2168116" cy="3305319"/>
            <a:chOff x="-12470" y="-9525"/>
            <a:chExt cx="1545996" cy="2986567"/>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269" t="654" r="4915" b="-654"/>
            <a:stretch/>
          </p:blipFill>
          <p:spPr>
            <a:xfrm>
              <a:off x="-12470" y="1521642"/>
              <a:ext cx="1545996" cy="1455400"/>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6" y="-9525"/>
              <a:ext cx="1529936" cy="1529936"/>
            </a:xfrm>
            <a:prstGeom prst="rect">
              <a:avLst/>
            </a:prstGeom>
          </p:spPr>
        </p:pic>
      </p:grpSp>
      <p:pic>
        <p:nvPicPr>
          <p:cNvPr id="34" name="Picture 33"/>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69" r="15707"/>
          <a:stretch/>
        </p:blipFill>
        <p:spPr>
          <a:xfrm>
            <a:off x="-3775" y="-1"/>
            <a:ext cx="1345861" cy="3305324"/>
          </a:xfrm>
          <a:prstGeom prst="rect">
            <a:avLst/>
          </a:prstGeom>
        </p:spPr>
      </p:pic>
      <p:pic>
        <p:nvPicPr>
          <p:cNvPr id="33" name="Picture 14"/>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58" t="8981" r="11518" b="16508"/>
          <a:stretch/>
        </p:blipFill>
        <p:spPr bwMode="auto">
          <a:xfrm>
            <a:off x="5231673" y="1578478"/>
            <a:ext cx="1984675" cy="16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368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EERE Black Slide Cover">
    <p:spTree>
      <p:nvGrpSpPr>
        <p:cNvPr id="1" name=""/>
        <p:cNvGrpSpPr/>
        <p:nvPr/>
      </p:nvGrpSpPr>
      <p:grpSpPr>
        <a:xfrm>
          <a:off x="0" y="0"/>
          <a:ext cx="0" cy="0"/>
          <a:chOff x="0" y="0"/>
          <a:chExt cx="0" cy="0"/>
        </a:xfrm>
      </p:grpSpPr>
      <p:sp>
        <p:nvSpPr>
          <p:cNvPr id="32" name="Rectangle 2"/>
          <p:cNvSpPr>
            <a:spLocks noChangeArrowheads="1"/>
          </p:cNvSpPr>
          <p:nvPr userDrawn="1"/>
        </p:nvSpPr>
        <p:spPr bwMode="auto">
          <a:xfrm rot="16200000">
            <a:off x="3758611" y="-3758609"/>
            <a:ext cx="1626781" cy="9144000"/>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black"/>
              </a:solidFill>
            </a:endParaRPr>
          </a:p>
        </p:txBody>
      </p:sp>
      <p:pic>
        <p:nvPicPr>
          <p:cNvPr id="35"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4" t="10019" r="-1594" b="9075"/>
          <a:stretch/>
        </p:blipFill>
        <p:spPr bwMode="auto">
          <a:xfrm>
            <a:off x="3312561" y="1569308"/>
            <a:ext cx="2326241" cy="17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p:nvPr userDrawn="1"/>
        </p:nvSpPr>
        <p:spPr>
          <a:xfrm flipH="1">
            <a:off x="5334000" y="2916433"/>
            <a:ext cx="3810000" cy="3725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9900"/>
          </a:solidFill>
          <a:ln w="9525">
            <a:solidFill>
              <a:schemeClr val="tx1"/>
            </a:solidFill>
            <a:miter lim="800000"/>
            <a:headEnd/>
            <a:tailEnd/>
          </a:ln>
          <a:effectLst/>
        </p:spPr>
        <p:txBody>
          <a:bodyPr wrap="none" anchor="ctr"/>
          <a:lstStyle/>
          <a:p>
            <a:pPr algn="ctr"/>
            <a:endParaRPr lang="en-US" dirty="0">
              <a:solidFill>
                <a:prstClr val="black"/>
              </a:solidFill>
            </a:endParaRPr>
          </a:p>
        </p:txBody>
      </p:sp>
      <p:sp>
        <p:nvSpPr>
          <p:cNvPr id="3" name="Text Placeholder 2"/>
          <p:cNvSpPr>
            <a:spLocks noGrp="1"/>
          </p:cNvSpPr>
          <p:nvPr>
            <p:ph type="body" sz="quarter" idx="10" hasCustomPrompt="1"/>
          </p:nvPr>
        </p:nvSpPr>
        <p:spPr>
          <a:xfrm>
            <a:off x="228600" y="3892819"/>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2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grpSp>
        <p:nvGrpSpPr>
          <p:cNvPr id="25" name="Group 24"/>
          <p:cNvGrpSpPr/>
          <p:nvPr userDrawn="1"/>
        </p:nvGrpSpPr>
        <p:grpSpPr>
          <a:xfrm>
            <a:off x="3955568" y="387246"/>
            <a:ext cx="5633799" cy="871837"/>
            <a:chOff x="3983044" y="377293"/>
            <a:chExt cx="5633799" cy="871837"/>
          </a:xfrm>
        </p:grpSpPr>
        <p:pic>
          <p:nvPicPr>
            <p:cNvPr id="29" name="Picture 7"/>
            <p:cNvPicPr>
              <a:picLocks noChangeAspect="1" noChangeArrowheads="1"/>
            </p:cNvPicPr>
            <p:nvPr userDrawn="1"/>
          </p:nvPicPr>
          <p:blipFill>
            <a:blip r:embed="rId3" cstate="print"/>
            <a:srcRect r="46588"/>
            <a:stretch>
              <a:fillRect/>
            </a:stretch>
          </p:blipFill>
          <p:spPr bwMode="auto">
            <a:xfrm>
              <a:off x="3983044" y="377294"/>
              <a:ext cx="3002539" cy="871836"/>
            </a:xfrm>
            <a:prstGeom prst="rect">
              <a:avLst/>
            </a:prstGeom>
            <a:noFill/>
            <a:ln w="9525">
              <a:noFill/>
              <a:miter lim="800000"/>
              <a:headEnd/>
              <a:tailEnd/>
            </a:ln>
          </p:spPr>
        </p:pic>
        <p:sp>
          <p:nvSpPr>
            <p:cNvPr id="30" name="TextBox 29"/>
            <p:cNvSpPr txBox="1"/>
            <p:nvPr userDrawn="1"/>
          </p:nvSpPr>
          <p:spPr>
            <a:xfrm>
              <a:off x="7203849" y="419168"/>
              <a:ext cx="2412994" cy="707886"/>
            </a:xfrm>
            <a:prstGeom prst="rect">
              <a:avLst/>
            </a:prstGeom>
            <a:noFill/>
          </p:spPr>
          <p:txBody>
            <a:bodyPr wrap="square" rtlCol="0">
              <a:spAutoFit/>
            </a:bodyPr>
            <a:lstStyle/>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Office of </a:t>
              </a:r>
            </a:p>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Fossil Energy</a:t>
              </a:r>
            </a:p>
          </p:txBody>
        </p:sp>
        <p:cxnSp>
          <p:nvCxnSpPr>
            <p:cNvPr id="31" name="Straight Connector 30"/>
            <p:cNvCxnSpPr/>
            <p:nvPr userDrawn="1"/>
          </p:nvCxnSpPr>
          <p:spPr>
            <a:xfrm>
              <a:off x="7114823" y="377293"/>
              <a:ext cx="0" cy="707231"/>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32" t="7334" r="6179" b="1333"/>
          <a:stretch/>
        </p:blipFill>
        <p:spPr>
          <a:xfrm>
            <a:off x="6944499" y="1581150"/>
            <a:ext cx="2199503" cy="1693106"/>
          </a:xfrm>
          <a:prstGeom prst="rect">
            <a:avLst/>
          </a:prstGeom>
        </p:spPr>
      </p:pic>
      <p:grpSp>
        <p:nvGrpSpPr>
          <p:cNvPr id="21" name="Group 20"/>
          <p:cNvGrpSpPr/>
          <p:nvPr userDrawn="1"/>
        </p:nvGrpSpPr>
        <p:grpSpPr>
          <a:xfrm>
            <a:off x="1342086" y="4"/>
            <a:ext cx="2168116" cy="3305319"/>
            <a:chOff x="-12470" y="-9525"/>
            <a:chExt cx="1545996" cy="2986567"/>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269" t="654" r="4915" b="-654"/>
            <a:stretch/>
          </p:blipFill>
          <p:spPr>
            <a:xfrm>
              <a:off x="-12470" y="1521642"/>
              <a:ext cx="1545996" cy="1455400"/>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6" y="-9525"/>
              <a:ext cx="1529936" cy="1529936"/>
            </a:xfrm>
            <a:prstGeom prst="rect">
              <a:avLst/>
            </a:prstGeom>
          </p:spPr>
        </p:pic>
      </p:grpSp>
      <p:pic>
        <p:nvPicPr>
          <p:cNvPr id="34" name="Picture 33"/>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69" r="15707"/>
          <a:stretch/>
        </p:blipFill>
        <p:spPr>
          <a:xfrm>
            <a:off x="-3775" y="-1"/>
            <a:ext cx="1345861" cy="3305324"/>
          </a:xfrm>
          <a:prstGeom prst="rect">
            <a:avLst/>
          </a:prstGeom>
        </p:spPr>
      </p:pic>
      <p:pic>
        <p:nvPicPr>
          <p:cNvPr id="33" name="Picture 14"/>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58" t="8981" r="11518" b="16508"/>
          <a:stretch/>
        </p:blipFill>
        <p:spPr bwMode="auto">
          <a:xfrm>
            <a:off x="5231673" y="1578478"/>
            <a:ext cx="1984675" cy="16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783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29838"/>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p:nvPr>
        </p:nvSpPr>
        <p:spPr>
          <a:xfrm>
            <a:off x="192087" y="-63322"/>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377" indent="-457189">
              <a:spcBef>
                <a:spcPts val="300"/>
              </a:spcBef>
              <a:spcAft>
                <a:spcPts val="300"/>
              </a:spcAft>
              <a:buFont typeface="Arial" pitchFamily="34" charset="0"/>
              <a:buChar char="●"/>
              <a:defRPr sz="1600">
                <a:solidFill>
                  <a:srgbClr val="002060"/>
                </a:solidFill>
                <a:latin typeface="+mn-lt"/>
                <a:cs typeface="Arial" pitchFamily="34" charset="0"/>
              </a:defRPr>
            </a:lvl2pPr>
            <a:lvl3pPr marL="1371566" indent="-457189">
              <a:buFont typeface="Courier New" pitchFamily="49" charset="0"/>
              <a:buChar char="o"/>
              <a:defRPr sz="1500" baseline="0">
                <a:solidFill>
                  <a:srgbClr val="002060"/>
                </a:solidFill>
                <a:latin typeface="+mn-lt"/>
              </a:defRPr>
            </a:lvl3pPr>
            <a:lvl4pPr marL="1828754" indent="-457189">
              <a:buFont typeface="+mj-lt"/>
              <a:buNone/>
              <a:defRPr sz="1700">
                <a:solidFill>
                  <a:srgbClr val="002060"/>
                </a:solidFill>
              </a:defRPr>
            </a:lvl4pPr>
            <a:lvl5pPr marL="2285943" indent="-457189">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9" name="Picture 8"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10" name="Picture 9"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1"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6448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29838"/>
          </a:xfrm>
          <a:prstGeom prst="rect">
            <a:avLst/>
          </a:prstGeom>
          <a:solidFill>
            <a:srgbClr val="000066"/>
          </a:solidFill>
          <a:ln w="9525">
            <a:noFill/>
            <a:miter lim="800000"/>
            <a:headEnd/>
            <a:tailEnd/>
          </a:ln>
          <a:effectLst/>
        </p:spPr>
        <p:txBody>
          <a:bodyPr wrap="none" anchor="ctr"/>
          <a:lstStyle/>
          <a:p>
            <a:pPr algn="ctr">
              <a:defRPr/>
            </a:pPr>
            <a:endParaRPr lang="en-US" sz="1350" dirty="0">
              <a:solidFill>
                <a:prstClr val="black"/>
              </a:solidFill>
            </a:endParaRPr>
          </a:p>
        </p:txBody>
      </p:sp>
      <p:sp>
        <p:nvSpPr>
          <p:cNvPr id="2" name="Title 1"/>
          <p:cNvSpPr>
            <a:spLocks noGrp="1"/>
          </p:cNvSpPr>
          <p:nvPr>
            <p:ph type="title"/>
          </p:nvPr>
        </p:nvSpPr>
        <p:spPr>
          <a:xfrm>
            <a:off x="291221" y="-4008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225"/>
              </a:spcBef>
              <a:spcAft>
                <a:spcPts val="225"/>
              </a:spcAft>
              <a:buFont typeface="Wingdings" pitchFamily="2" charset="2"/>
              <a:buNone/>
              <a:defRPr sz="1350" b="1">
                <a:solidFill>
                  <a:srgbClr val="002060"/>
                </a:solidFill>
                <a:latin typeface="+mn-lt"/>
                <a:cs typeface="Arial" pitchFamily="34" charset="0"/>
              </a:defRPr>
            </a:lvl1pPr>
            <a:lvl2pPr marL="685800" indent="-342900">
              <a:spcBef>
                <a:spcPts val="225"/>
              </a:spcBef>
              <a:spcAft>
                <a:spcPts val="225"/>
              </a:spcAft>
              <a:buFont typeface="Arial" pitchFamily="34" charset="0"/>
              <a:buChar char="●"/>
              <a:defRPr sz="1200">
                <a:solidFill>
                  <a:srgbClr val="002060"/>
                </a:solidFill>
                <a:latin typeface="+mn-lt"/>
                <a:cs typeface="Arial" pitchFamily="34" charset="0"/>
              </a:defRPr>
            </a:lvl2pPr>
            <a:lvl3pPr marL="1028700" indent="-342900">
              <a:buFont typeface="Courier New" pitchFamily="49" charset="0"/>
              <a:buChar char="o"/>
              <a:defRPr sz="1125" baseline="0">
                <a:solidFill>
                  <a:srgbClr val="002060"/>
                </a:solidFill>
                <a:latin typeface="+mn-lt"/>
              </a:defRPr>
            </a:lvl3pPr>
            <a:lvl4pPr marL="1371600" indent="-342900">
              <a:buFont typeface="+mj-lt"/>
              <a:buNone/>
              <a:defRPr sz="1275">
                <a:solidFill>
                  <a:srgbClr val="002060"/>
                </a:solidFill>
              </a:defRPr>
            </a:lvl4pPr>
            <a:lvl5pPr marL="1714500" indent="-342900">
              <a:buFont typeface="+mj-lt"/>
              <a:buNone/>
              <a:defRPr sz="1275">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8" name="Picture 7"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9" name="Picture 8"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2"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6686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EERE Black Slide Cover">
    <p:spTree>
      <p:nvGrpSpPr>
        <p:cNvPr id="1" name=""/>
        <p:cNvGrpSpPr/>
        <p:nvPr/>
      </p:nvGrpSpPr>
      <p:grpSpPr>
        <a:xfrm>
          <a:off x="0" y="0"/>
          <a:ext cx="0" cy="0"/>
          <a:chOff x="0" y="0"/>
          <a:chExt cx="0" cy="0"/>
        </a:xfrm>
      </p:grpSpPr>
      <p:sp>
        <p:nvSpPr>
          <p:cNvPr id="32" name="Rectangle 2"/>
          <p:cNvSpPr>
            <a:spLocks noChangeArrowheads="1"/>
          </p:cNvSpPr>
          <p:nvPr userDrawn="1"/>
        </p:nvSpPr>
        <p:spPr bwMode="auto">
          <a:xfrm rot="16200000">
            <a:off x="3758611" y="-3758609"/>
            <a:ext cx="1626781" cy="9144000"/>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black"/>
              </a:solidFill>
            </a:endParaRPr>
          </a:p>
        </p:txBody>
      </p:sp>
      <p:pic>
        <p:nvPicPr>
          <p:cNvPr id="35"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4" t="10019" r="-1594" b="9075"/>
          <a:stretch/>
        </p:blipFill>
        <p:spPr bwMode="auto">
          <a:xfrm>
            <a:off x="3312561" y="1569308"/>
            <a:ext cx="2326241" cy="17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p:nvPr userDrawn="1"/>
        </p:nvSpPr>
        <p:spPr>
          <a:xfrm flipH="1">
            <a:off x="5334000" y="2916433"/>
            <a:ext cx="3810000" cy="3725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9900"/>
          </a:solidFill>
          <a:ln w="9525">
            <a:solidFill>
              <a:schemeClr val="tx1"/>
            </a:solidFill>
            <a:miter lim="800000"/>
            <a:headEnd/>
            <a:tailEnd/>
          </a:ln>
          <a:effectLst/>
        </p:spPr>
        <p:txBody>
          <a:bodyPr wrap="none" anchor="ctr"/>
          <a:lstStyle/>
          <a:p>
            <a:pPr algn="ctr"/>
            <a:endParaRPr lang="en-US" dirty="0">
              <a:solidFill>
                <a:prstClr val="black"/>
              </a:solidFill>
            </a:endParaRPr>
          </a:p>
        </p:txBody>
      </p:sp>
      <p:sp>
        <p:nvSpPr>
          <p:cNvPr id="3" name="Text Placeholder 2"/>
          <p:cNvSpPr>
            <a:spLocks noGrp="1"/>
          </p:cNvSpPr>
          <p:nvPr>
            <p:ph type="body" sz="quarter" idx="10" hasCustomPrompt="1"/>
          </p:nvPr>
        </p:nvSpPr>
        <p:spPr>
          <a:xfrm>
            <a:off x="228600" y="3892819"/>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23"/>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grpSp>
        <p:nvGrpSpPr>
          <p:cNvPr id="25" name="Group 24"/>
          <p:cNvGrpSpPr/>
          <p:nvPr userDrawn="1"/>
        </p:nvGrpSpPr>
        <p:grpSpPr>
          <a:xfrm>
            <a:off x="3955568" y="387246"/>
            <a:ext cx="5633799" cy="871837"/>
            <a:chOff x="3983044" y="377293"/>
            <a:chExt cx="5633799" cy="871837"/>
          </a:xfrm>
        </p:grpSpPr>
        <p:pic>
          <p:nvPicPr>
            <p:cNvPr id="29" name="Picture 7"/>
            <p:cNvPicPr>
              <a:picLocks noChangeAspect="1" noChangeArrowheads="1"/>
            </p:cNvPicPr>
            <p:nvPr userDrawn="1"/>
          </p:nvPicPr>
          <p:blipFill>
            <a:blip r:embed="rId3" cstate="print"/>
            <a:srcRect r="46588"/>
            <a:stretch>
              <a:fillRect/>
            </a:stretch>
          </p:blipFill>
          <p:spPr bwMode="auto">
            <a:xfrm>
              <a:off x="3983044" y="377294"/>
              <a:ext cx="3002539" cy="871836"/>
            </a:xfrm>
            <a:prstGeom prst="rect">
              <a:avLst/>
            </a:prstGeom>
            <a:noFill/>
            <a:ln w="9525">
              <a:noFill/>
              <a:miter lim="800000"/>
              <a:headEnd/>
              <a:tailEnd/>
            </a:ln>
          </p:spPr>
        </p:pic>
        <p:sp>
          <p:nvSpPr>
            <p:cNvPr id="30" name="TextBox 29"/>
            <p:cNvSpPr txBox="1"/>
            <p:nvPr userDrawn="1"/>
          </p:nvSpPr>
          <p:spPr>
            <a:xfrm>
              <a:off x="7203849" y="419168"/>
              <a:ext cx="2412994" cy="707886"/>
            </a:xfrm>
            <a:prstGeom prst="rect">
              <a:avLst/>
            </a:prstGeom>
            <a:noFill/>
          </p:spPr>
          <p:txBody>
            <a:bodyPr wrap="square" rtlCol="0">
              <a:spAutoFit/>
            </a:bodyPr>
            <a:lstStyle/>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Office of </a:t>
              </a:r>
            </a:p>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Fossil Energy</a:t>
              </a:r>
            </a:p>
          </p:txBody>
        </p:sp>
        <p:cxnSp>
          <p:nvCxnSpPr>
            <p:cNvPr id="31" name="Straight Connector 30"/>
            <p:cNvCxnSpPr/>
            <p:nvPr userDrawn="1"/>
          </p:nvCxnSpPr>
          <p:spPr>
            <a:xfrm>
              <a:off x="7114823" y="377293"/>
              <a:ext cx="0" cy="707231"/>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32" t="7334" r="6179" b="1333"/>
          <a:stretch/>
        </p:blipFill>
        <p:spPr>
          <a:xfrm>
            <a:off x="6944499" y="1581150"/>
            <a:ext cx="2199503" cy="1693106"/>
          </a:xfrm>
          <a:prstGeom prst="rect">
            <a:avLst/>
          </a:prstGeom>
        </p:spPr>
      </p:pic>
      <p:grpSp>
        <p:nvGrpSpPr>
          <p:cNvPr id="21" name="Group 20"/>
          <p:cNvGrpSpPr/>
          <p:nvPr userDrawn="1"/>
        </p:nvGrpSpPr>
        <p:grpSpPr>
          <a:xfrm>
            <a:off x="1342086" y="4"/>
            <a:ext cx="2168116" cy="3305319"/>
            <a:chOff x="-12470" y="-9525"/>
            <a:chExt cx="1545996" cy="2986567"/>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269" t="654" r="4915" b="-654"/>
            <a:stretch/>
          </p:blipFill>
          <p:spPr>
            <a:xfrm>
              <a:off x="-12470" y="1521642"/>
              <a:ext cx="1545996" cy="1455400"/>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6" y="-9525"/>
              <a:ext cx="1529936" cy="1529936"/>
            </a:xfrm>
            <a:prstGeom prst="rect">
              <a:avLst/>
            </a:prstGeom>
          </p:spPr>
        </p:pic>
      </p:grpSp>
      <p:pic>
        <p:nvPicPr>
          <p:cNvPr id="34" name="Picture 33"/>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69" r="15707"/>
          <a:stretch/>
        </p:blipFill>
        <p:spPr>
          <a:xfrm>
            <a:off x="-3775" y="-1"/>
            <a:ext cx="1345861" cy="3305324"/>
          </a:xfrm>
          <a:prstGeom prst="rect">
            <a:avLst/>
          </a:prstGeom>
        </p:spPr>
      </p:pic>
      <p:pic>
        <p:nvPicPr>
          <p:cNvPr id="33" name="Picture 14"/>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58" t="8981" r="11518" b="16508"/>
          <a:stretch/>
        </p:blipFill>
        <p:spPr bwMode="auto">
          <a:xfrm>
            <a:off x="5231673" y="1578478"/>
            <a:ext cx="1984675" cy="16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101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37418"/>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217470" y="56410"/>
            <a:ext cx="7162800" cy="522142"/>
          </a:xfrm>
        </p:spPr>
        <p:txBody>
          <a:bodyPr>
            <a:normAutofit/>
          </a:bodyPr>
          <a:lstStyle>
            <a:lvl1pPr algn="l">
              <a:defRPr sz="2400" b="1" i="0">
                <a:solidFill>
                  <a:schemeClr val="bg1"/>
                </a:solidFill>
                <a:latin typeface="+mj-lt"/>
                <a:cs typeface="Arial" pitchFamily="34" charset="0"/>
              </a:defRPr>
            </a:lvl1pPr>
          </a:lstStyle>
          <a:p>
            <a:r>
              <a:rPr lang="en-US" dirty="0"/>
              <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377" indent="-457189">
              <a:spcBef>
                <a:spcPts val="300"/>
              </a:spcBef>
              <a:spcAft>
                <a:spcPts val="300"/>
              </a:spcAft>
              <a:buFont typeface="Arial" pitchFamily="34" charset="0"/>
              <a:buChar char="●"/>
              <a:defRPr sz="1600">
                <a:solidFill>
                  <a:srgbClr val="002060"/>
                </a:solidFill>
                <a:latin typeface="+mn-lt"/>
                <a:cs typeface="Arial" pitchFamily="34" charset="0"/>
              </a:defRPr>
            </a:lvl2pPr>
            <a:lvl3pPr marL="1371566" indent="-457189">
              <a:buFont typeface="Courier New" pitchFamily="49" charset="0"/>
              <a:buChar char="o"/>
              <a:defRPr sz="1500" baseline="0">
                <a:solidFill>
                  <a:srgbClr val="002060"/>
                </a:solidFill>
                <a:latin typeface="+mn-lt"/>
              </a:defRPr>
            </a:lvl3pPr>
            <a:lvl4pPr marL="1828754" indent="-457189">
              <a:buFont typeface="+mj-lt"/>
              <a:buNone/>
              <a:defRPr sz="1700">
                <a:solidFill>
                  <a:srgbClr val="002060"/>
                </a:solidFill>
              </a:defRPr>
            </a:lvl4pPr>
            <a:lvl5pPr marL="2285943" indent="-457189">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16" name="Picture 15"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9"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9300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29838"/>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p:nvPr>
        </p:nvSpPr>
        <p:spPr>
          <a:xfrm>
            <a:off x="192087" y="-63322"/>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377" indent="-457189">
              <a:spcBef>
                <a:spcPts val="300"/>
              </a:spcBef>
              <a:spcAft>
                <a:spcPts val="300"/>
              </a:spcAft>
              <a:buFont typeface="Arial" pitchFamily="34" charset="0"/>
              <a:buChar char="●"/>
              <a:defRPr sz="1600">
                <a:solidFill>
                  <a:srgbClr val="002060"/>
                </a:solidFill>
                <a:latin typeface="+mn-lt"/>
                <a:cs typeface="Arial" pitchFamily="34" charset="0"/>
              </a:defRPr>
            </a:lvl2pPr>
            <a:lvl3pPr marL="1371566" indent="-457189">
              <a:buFont typeface="Courier New" pitchFamily="49" charset="0"/>
              <a:buChar char="o"/>
              <a:defRPr sz="1500" baseline="0">
                <a:solidFill>
                  <a:srgbClr val="002060"/>
                </a:solidFill>
                <a:latin typeface="+mn-lt"/>
              </a:defRPr>
            </a:lvl3pPr>
            <a:lvl4pPr marL="1828754" indent="-457189">
              <a:buFont typeface="+mj-lt"/>
              <a:buNone/>
              <a:defRPr sz="1700">
                <a:solidFill>
                  <a:srgbClr val="002060"/>
                </a:solidFill>
              </a:defRPr>
            </a:lvl4pPr>
            <a:lvl5pPr marL="2285943" indent="-457189">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9" name="Picture 8"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10" name="Picture 9"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1"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9193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29838"/>
          </a:xfrm>
          <a:prstGeom prst="rect">
            <a:avLst/>
          </a:prstGeom>
          <a:solidFill>
            <a:srgbClr val="000066"/>
          </a:solidFill>
          <a:ln w="9525">
            <a:noFill/>
            <a:miter lim="800000"/>
            <a:headEnd/>
            <a:tailEnd/>
          </a:ln>
          <a:effectLst/>
        </p:spPr>
        <p:txBody>
          <a:bodyPr wrap="none" anchor="ctr"/>
          <a:lstStyle/>
          <a:p>
            <a:pPr algn="ctr">
              <a:defRPr/>
            </a:pPr>
            <a:endParaRPr lang="en-US" sz="1350" dirty="0">
              <a:solidFill>
                <a:prstClr val="black"/>
              </a:solidFill>
            </a:endParaRPr>
          </a:p>
        </p:txBody>
      </p:sp>
      <p:sp>
        <p:nvSpPr>
          <p:cNvPr id="2" name="Title 1"/>
          <p:cNvSpPr>
            <a:spLocks noGrp="1"/>
          </p:cNvSpPr>
          <p:nvPr>
            <p:ph type="title"/>
          </p:nvPr>
        </p:nvSpPr>
        <p:spPr>
          <a:xfrm>
            <a:off x="291221" y="-4008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225"/>
              </a:spcBef>
              <a:spcAft>
                <a:spcPts val="225"/>
              </a:spcAft>
              <a:buFont typeface="Wingdings" pitchFamily="2" charset="2"/>
              <a:buNone/>
              <a:defRPr sz="1350" b="1">
                <a:solidFill>
                  <a:srgbClr val="002060"/>
                </a:solidFill>
                <a:latin typeface="+mn-lt"/>
                <a:cs typeface="Arial" pitchFamily="34" charset="0"/>
              </a:defRPr>
            </a:lvl1pPr>
            <a:lvl2pPr marL="685800" indent="-342900">
              <a:spcBef>
                <a:spcPts val="225"/>
              </a:spcBef>
              <a:spcAft>
                <a:spcPts val="225"/>
              </a:spcAft>
              <a:buFont typeface="Arial" pitchFamily="34" charset="0"/>
              <a:buChar char="●"/>
              <a:defRPr sz="1200">
                <a:solidFill>
                  <a:srgbClr val="002060"/>
                </a:solidFill>
                <a:latin typeface="+mn-lt"/>
                <a:cs typeface="Arial" pitchFamily="34" charset="0"/>
              </a:defRPr>
            </a:lvl2pPr>
            <a:lvl3pPr marL="1028700" indent="-342900">
              <a:buFont typeface="Courier New" pitchFamily="49" charset="0"/>
              <a:buChar char="o"/>
              <a:defRPr sz="1125" baseline="0">
                <a:solidFill>
                  <a:srgbClr val="002060"/>
                </a:solidFill>
                <a:latin typeface="+mn-lt"/>
              </a:defRPr>
            </a:lvl3pPr>
            <a:lvl4pPr marL="1371600" indent="-342900">
              <a:buFont typeface="+mj-lt"/>
              <a:buNone/>
              <a:defRPr sz="1275">
                <a:solidFill>
                  <a:srgbClr val="002060"/>
                </a:solidFill>
              </a:defRPr>
            </a:lvl4pPr>
            <a:lvl5pPr marL="1714500" indent="-342900">
              <a:buFont typeface="+mj-lt"/>
              <a:buNone/>
              <a:defRPr sz="1275">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pic>
        <p:nvPicPr>
          <p:cNvPr id="8" name="Picture 7" descr="CURC Cov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82650" b="8017"/>
          <a:stretch/>
        </p:blipFill>
        <p:spPr>
          <a:xfrm>
            <a:off x="-4870" y="6401516"/>
            <a:ext cx="9144000" cy="456484"/>
          </a:xfrm>
          <a:prstGeom prst="rect">
            <a:avLst/>
          </a:prstGeom>
        </p:spPr>
      </p:pic>
      <p:pic>
        <p:nvPicPr>
          <p:cNvPr id="9" name="Picture 8" descr="2009_DOE_OfficeofFE_Logo_White_vect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064" y="6435384"/>
            <a:ext cx="2527299" cy="380284"/>
          </a:xfrm>
          <a:prstGeom prst="rect">
            <a:avLst/>
          </a:prstGeom>
        </p:spPr>
      </p:pic>
      <p:sp>
        <p:nvSpPr>
          <p:cNvPr id="12" name="Slide Number Placeholder 5"/>
          <p:cNvSpPr>
            <a:spLocks noGrp="1"/>
          </p:cNvSpPr>
          <p:nvPr>
            <p:ph type="sldNum" sz="quarter" idx="4"/>
          </p:nvPr>
        </p:nvSpPr>
        <p:spPr>
          <a:xfrm>
            <a:off x="6853130" y="6409095"/>
            <a:ext cx="2133600" cy="365125"/>
          </a:xfrm>
          <a:prstGeom prst="rect">
            <a:avLst/>
          </a:prstGeom>
        </p:spPr>
        <p:txBody>
          <a:bodyPr vert="horz" lIns="91440" tIns="45720" rIns="91440" bIns="45720" rtlCol="0" anchor="ctr"/>
          <a:lstStyle>
            <a:lvl1pPr algn="r">
              <a:defRPr sz="1100">
                <a:solidFill>
                  <a:schemeClr val="bg1"/>
                </a:solidFill>
              </a:defRPr>
            </a:lvl1p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4439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err="1">
                <a:solidFill>
                  <a:prstClr val="white"/>
                </a:solidFill>
              </a:rPr>
              <a:t>fossil.energy.gov</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5977AC20-7C94-7048-A7AF-6D50AE822B2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8117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fossil.energy.gov</a:t>
            </a:r>
          </a:p>
        </p:txBody>
      </p:sp>
      <p:sp>
        <p:nvSpPr>
          <p:cNvPr id="6" name="Slide Number Placeholder 5"/>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07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128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fossil.energy.gov</a:t>
            </a:r>
          </a:p>
        </p:txBody>
      </p:sp>
      <p:sp>
        <p:nvSpPr>
          <p:cNvPr id="6" name="Slide Number Placeholder 5"/>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19804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white"/>
                </a:solidFill>
              </a:rPr>
              <a:t>fossil.energy.gov</a:t>
            </a:r>
          </a:p>
        </p:txBody>
      </p:sp>
      <p:sp>
        <p:nvSpPr>
          <p:cNvPr id="7" name="Slide Number Placeholder 6"/>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1233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white"/>
                </a:solidFill>
              </a:rPr>
              <a:t>fossil.energy.gov</a:t>
            </a:r>
          </a:p>
        </p:txBody>
      </p:sp>
      <p:sp>
        <p:nvSpPr>
          <p:cNvPr id="9" name="Slide Number Placeholder 8"/>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7751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white"/>
                </a:solidFill>
              </a:rPr>
              <a:t>fossil.energy.gov</a:t>
            </a:r>
          </a:p>
        </p:txBody>
      </p:sp>
      <p:sp>
        <p:nvSpPr>
          <p:cNvPr id="5" name="Slide Number Placeholder 4"/>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35185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white"/>
                </a:solidFill>
              </a:rPr>
              <a:t>fossil.energy.gov</a:t>
            </a:r>
          </a:p>
        </p:txBody>
      </p:sp>
      <p:sp>
        <p:nvSpPr>
          <p:cNvPr id="4" name="Slide Number Placeholder 3"/>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6027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white"/>
                </a:solidFill>
              </a:rPr>
              <a:t>fossil.energy.gov</a:t>
            </a:r>
          </a:p>
        </p:txBody>
      </p:sp>
      <p:sp>
        <p:nvSpPr>
          <p:cNvPr id="7" name="Slide Number Placeholder 6"/>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55565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white"/>
                </a:solidFill>
              </a:rPr>
              <a:t>fossil.energy.gov</a:t>
            </a:r>
          </a:p>
        </p:txBody>
      </p:sp>
      <p:sp>
        <p:nvSpPr>
          <p:cNvPr id="7" name="Slide Number Placeholder 6"/>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70424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fossil.energy.gov</a:t>
            </a:r>
          </a:p>
        </p:txBody>
      </p:sp>
      <p:sp>
        <p:nvSpPr>
          <p:cNvPr id="6" name="Slide Number Placeholder 5"/>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60883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white"/>
                </a:solidFill>
              </a:rPr>
              <a:t>fossil.energy.gov</a:t>
            </a:r>
          </a:p>
        </p:txBody>
      </p:sp>
      <p:sp>
        <p:nvSpPr>
          <p:cNvPr id="6" name="Slide Number Placeholder 5"/>
          <p:cNvSpPr>
            <a:spLocks noGrp="1"/>
          </p:cNvSpPr>
          <p:nvPr>
            <p:ph type="sldNum" sz="quarter" idx="12"/>
          </p:nvPr>
        </p:nvSpPr>
        <p:spPr/>
        <p:txBody>
          <a:bodyPr/>
          <a:lstStyle/>
          <a:p>
            <a:fld id="{5977AC20-7C94-7048-A7AF-6D50AE822B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33466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15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8418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4"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5"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6"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7"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4267200"/>
            <a:ext cx="2377440" cy="2372237"/>
          </a:xfrm>
          <a:prstGeom prst="rect">
            <a:avLst/>
          </a:prstGeom>
        </p:spPr>
      </p:pic>
    </p:spTree>
    <p:extLst>
      <p:ext uri="{BB962C8B-B14F-4D97-AF65-F5344CB8AC3E}">
        <p14:creationId xmlns:p14="http://schemas.microsoft.com/office/powerpoint/2010/main" val="847616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9" name="Picture Placeholder 8"/>
          <p:cNvSpPr>
            <a:spLocks noGrp="1"/>
          </p:cNvSpPr>
          <p:nvPr>
            <p:ph type="pic" sz="quarter" idx="18" hasCustomPrompt="1"/>
          </p:nvPr>
        </p:nvSpPr>
        <p:spPr>
          <a:xfrm>
            <a:off x="6400800" y="4343400"/>
            <a:ext cx="2286000" cy="2286000"/>
          </a:xfrm>
        </p:spPr>
        <p:txBody>
          <a:bodyPr/>
          <a:lstStyle>
            <a:lvl1pPr marL="0" indent="0">
              <a:buNone/>
              <a:defRPr/>
            </a:lvl1pPr>
          </a:lstStyle>
          <a:p>
            <a:r>
              <a:rPr lang="en-US" dirty="0"/>
              <a:t>Insert Picture</a:t>
            </a:r>
          </a:p>
        </p:txBody>
      </p:sp>
      <p:sp>
        <p:nvSpPr>
          <p:cNvPr id="10"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11"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12"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13"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spTree>
    <p:extLst>
      <p:ext uri="{BB962C8B-B14F-4D97-AF65-F5344CB8AC3E}">
        <p14:creationId xmlns:p14="http://schemas.microsoft.com/office/powerpoint/2010/main" val="16862606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2390728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456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2596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4" name="Slide Number Placeholder 5"/>
          <p:cNvSpPr>
            <a:spLocks noGrp="1"/>
          </p:cNvSpPr>
          <p:nvPr>
            <p:ph type="sldNum" sz="quarter" idx="14"/>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30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a:spLocks noGrp="1"/>
          </p:cNvSpPr>
          <p:nvPr>
            <p:ph type="sldNum" sz="quarter" idx="20"/>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803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2" name="Slide Number Placeholder 5"/>
          <p:cNvSpPr>
            <a:spLocks noGrp="1"/>
          </p:cNvSpPr>
          <p:nvPr>
            <p:ph type="sldNum" sz="quarter" idx="15"/>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7364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058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a:spLocks noGrp="1"/>
          </p:cNvSpPr>
          <p:nvPr>
            <p:ph type="sldNum" sz="quarter" idx="12"/>
          </p:nvPr>
        </p:nvSpPr>
        <p:spPr>
          <a:xfrm>
            <a:off x="8534400" y="6492875"/>
            <a:ext cx="472440" cy="365125"/>
          </a:xfrm>
        </p:spPr>
        <p:txBody>
          <a:bodyPr/>
          <a:lstStyle>
            <a:lvl1pPr>
              <a:defRPr>
                <a:solidFill>
                  <a:schemeClr val="bg1"/>
                </a:solidFill>
              </a:defRPr>
            </a:lvl1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89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4" name="Slide Number Placeholder 5"/>
          <p:cNvSpPr>
            <a:spLocks noGrp="1"/>
          </p:cNvSpPr>
          <p:nvPr>
            <p:ph type="sldNum" sz="quarter" idx="14"/>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8751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0"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212912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332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1"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025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7155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309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2"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7546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3825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3_EERE Black Slide Cover">
    <p:spTree>
      <p:nvGrpSpPr>
        <p:cNvPr id="1" name=""/>
        <p:cNvGrpSpPr/>
        <p:nvPr/>
      </p:nvGrpSpPr>
      <p:grpSpPr>
        <a:xfrm>
          <a:off x="0" y="0"/>
          <a:ext cx="0" cy="0"/>
          <a:chOff x="0" y="0"/>
          <a:chExt cx="0" cy="0"/>
        </a:xfrm>
      </p:grpSpPr>
      <p:sp>
        <p:nvSpPr>
          <p:cNvPr id="32" name="Rectangle 2"/>
          <p:cNvSpPr>
            <a:spLocks noChangeArrowheads="1"/>
          </p:cNvSpPr>
          <p:nvPr userDrawn="1"/>
        </p:nvSpPr>
        <p:spPr bwMode="auto">
          <a:xfrm rot="16200000">
            <a:off x="3758609" y="-3758609"/>
            <a:ext cx="1626781" cy="9144000"/>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black"/>
              </a:solidFill>
            </a:endParaRPr>
          </a:p>
        </p:txBody>
      </p:sp>
      <p:pic>
        <p:nvPicPr>
          <p:cNvPr id="35"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4" t="10019" r="-1594" b="9075"/>
          <a:stretch/>
        </p:blipFill>
        <p:spPr bwMode="auto">
          <a:xfrm>
            <a:off x="3312559" y="1569308"/>
            <a:ext cx="2326241" cy="17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p:nvPr userDrawn="1"/>
        </p:nvSpPr>
        <p:spPr>
          <a:xfrm flipH="1">
            <a:off x="5334000" y="2916429"/>
            <a:ext cx="3810000" cy="3725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0066"/>
          </a:solidFill>
          <a:ln w="9525">
            <a:solidFill>
              <a:schemeClr val="tx1"/>
            </a:solidFill>
            <a:miter lim="800000"/>
            <a:headEnd/>
            <a:tailEnd/>
          </a:ln>
          <a:effectLst/>
        </p:spPr>
        <p:txBody>
          <a:bodyPr wrap="none" anchor="ctr"/>
          <a:lstStyle/>
          <a:p>
            <a:pPr algn="ctr"/>
            <a:endParaRPr lang="en-US" dirty="0">
              <a:solidFill>
                <a:prstClr val="black"/>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Office of Fossil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fossil.energy.gov</a:t>
            </a:r>
          </a:p>
        </p:txBody>
      </p:sp>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grpSp>
        <p:nvGrpSpPr>
          <p:cNvPr id="25" name="Group 24"/>
          <p:cNvGrpSpPr/>
          <p:nvPr userDrawn="1"/>
        </p:nvGrpSpPr>
        <p:grpSpPr>
          <a:xfrm>
            <a:off x="3955567" y="387242"/>
            <a:ext cx="5633799" cy="871837"/>
            <a:chOff x="3983044" y="377293"/>
            <a:chExt cx="5633799" cy="871837"/>
          </a:xfrm>
        </p:grpSpPr>
        <p:pic>
          <p:nvPicPr>
            <p:cNvPr id="29" name="Picture 7"/>
            <p:cNvPicPr>
              <a:picLocks noChangeAspect="1" noChangeArrowheads="1"/>
            </p:cNvPicPr>
            <p:nvPr userDrawn="1"/>
          </p:nvPicPr>
          <p:blipFill>
            <a:blip r:embed="rId3" cstate="print"/>
            <a:srcRect r="46588"/>
            <a:stretch>
              <a:fillRect/>
            </a:stretch>
          </p:blipFill>
          <p:spPr bwMode="auto">
            <a:xfrm>
              <a:off x="3983044" y="377294"/>
              <a:ext cx="3002539" cy="871836"/>
            </a:xfrm>
            <a:prstGeom prst="rect">
              <a:avLst/>
            </a:prstGeom>
            <a:noFill/>
            <a:ln w="9525">
              <a:noFill/>
              <a:miter lim="800000"/>
              <a:headEnd/>
              <a:tailEnd/>
            </a:ln>
          </p:spPr>
        </p:pic>
        <p:sp>
          <p:nvSpPr>
            <p:cNvPr id="30" name="TextBox 29"/>
            <p:cNvSpPr txBox="1"/>
            <p:nvPr userDrawn="1"/>
          </p:nvSpPr>
          <p:spPr>
            <a:xfrm>
              <a:off x="7203849" y="419168"/>
              <a:ext cx="2412994" cy="707886"/>
            </a:xfrm>
            <a:prstGeom prst="rect">
              <a:avLst/>
            </a:prstGeom>
            <a:noFill/>
          </p:spPr>
          <p:txBody>
            <a:bodyPr wrap="square" rtlCol="0">
              <a:spAutoFit/>
            </a:bodyPr>
            <a:lstStyle/>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Office of </a:t>
              </a:r>
            </a:p>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Fossil Energy</a:t>
              </a:r>
            </a:p>
          </p:txBody>
        </p:sp>
        <p:cxnSp>
          <p:nvCxnSpPr>
            <p:cNvPr id="31" name="Straight Connector 30"/>
            <p:cNvCxnSpPr/>
            <p:nvPr userDrawn="1"/>
          </p:nvCxnSpPr>
          <p:spPr>
            <a:xfrm>
              <a:off x="7114823" y="377293"/>
              <a:ext cx="0" cy="707231"/>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32" t="7334" r="6179" b="1333"/>
          <a:stretch/>
        </p:blipFill>
        <p:spPr>
          <a:xfrm>
            <a:off x="6944497" y="1581150"/>
            <a:ext cx="2199503" cy="1693106"/>
          </a:xfrm>
          <a:prstGeom prst="rect">
            <a:avLst/>
          </a:prstGeom>
        </p:spPr>
      </p:pic>
      <p:grpSp>
        <p:nvGrpSpPr>
          <p:cNvPr id="21" name="Group 20"/>
          <p:cNvGrpSpPr/>
          <p:nvPr userDrawn="1"/>
        </p:nvGrpSpPr>
        <p:grpSpPr>
          <a:xfrm>
            <a:off x="1342085" y="0"/>
            <a:ext cx="2168116" cy="3305319"/>
            <a:chOff x="-12470" y="-9525"/>
            <a:chExt cx="1545996" cy="2986567"/>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269" t="654" r="4915" b="-654"/>
            <a:stretch/>
          </p:blipFill>
          <p:spPr>
            <a:xfrm>
              <a:off x="-12470" y="1521642"/>
              <a:ext cx="1545996" cy="1455400"/>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6" y="-9525"/>
              <a:ext cx="1529936" cy="1529936"/>
            </a:xfrm>
            <a:prstGeom prst="rect">
              <a:avLst/>
            </a:prstGeom>
          </p:spPr>
        </p:pic>
      </p:grpSp>
      <p:pic>
        <p:nvPicPr>
          <p:cNvPr id="34" name="Picture 33"/>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69" r="15707"/>
          <a:stretch/>
        </p:blipFill>
        <p:spPr>
          <a:xfrm>
            <a:off x="-3776" y="0"/>
            <a:ext cx="1345861" cy="3274256"/>
          </a:xfrm>
          <a:prstGeom prst="rect">
            <a:avLst/>
          </a:prstGeom>
        </p:spPr>
      </p:pic>
      <p:pic>
        <p:nvPicPr>
          <p:cNvPr id="33" name="Picture 14"/>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58" t="8981" r="11518" b="16508"/>
          <a:stretch/>
        </p:blipFill>
        <p:spPr bwMode="auto">
          <a:xfrm>
            <a:off x="5231671" y="1578478"/>
            <a:ext cx="1984675" cy="16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334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6" name="Date Placeholder 3"/>
          <p:cNvSpPr>
            <a:spLocks noGrp="1"/>
          </p:cNvSpPr>
          <p:nvPr>
            <p:ph type="dt" sz="half" idx="14"/>
          </p:nvPr>
        </p:nvSpPr>
        <p:spPr>
          <a:xfrm>
            <a:off x="3810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white"/>
              </a:solidFill>
            </a:endParaRPr>
          </a:p>
        </p:txBody>
      </p:sp>
      <p:sp>
        <p:nvSpPr>
          <p:cNvPr id="5" name="TextBox 4"/>
          <p:cNvSpPr txBox="1"/>
          <p:nvPr userDrawn="1"/>
        </p:nvSpPr>
        <p:spPr>
          <a:xfrm>
            <a:off x="7826750" y="6623643"/>
            <a:ext cx="1626781" cy="261610"/>
          </a:xfrm>
          <a:prstGeom prst="rect">
            <a:avLst/>
          </a:prstGeom>
          <a:noFill/>
        </p:spPr>
        <p:txBody>
          <a:bodyPr wrap="square" rtlCol="0">
            <a:spAutoFit/>
          </a:bodyPr>
          <a:lstStyle/>
          <a:p>
            <a:r>
              <a:rPr lang="en-US" sz="1100" dirty="0">
                <a:solidFill>
                  <a:prstClr val="white"/>
                </a:solidFill>
                <a:latin typeface="Meiryo" panose="020B0604030504040204" pitchFamily="34" charset="-128"/>
                <a:ea typeface="Meiryo" panose="020B0604030504040204" pitchFamily="34" charset="-128"/>
                <a:cs typeface="Meiryo" panose="020B0604030504040204" pitchFamily="34" charset="-128"/>
              </a:rPr>
              <a:t>energy.gov/fe</a:t>
            </a:r>
          </a:p>
        </p:txBody>
      </p:sp>
      <p:sp>
        <p:nvSpPr>
          <p:cNvPr id="8" name="Slide Number Placeholder 5"/>
          <p:cNvSpPr>
            <a:spLocks noGrp="1"/>
          </p:cNvSpPr>
          <p:nvPr>
            <p:ph type="sldNum" sz="quarter" idx="16"/>
          </p:nvPr>
        </p:nvSpPr>
        <p:spPr>
          <a:xfrm>
            <a:off x="3615887" y="6555820"/>
            <a:ext cx="2133600" cy="365125"/>
          </a:xfrm>
        </p:spPr>
        <p:txBody>
          <a:bodyPr/>
          <a:lstStyle>
            <a:lvl1pPr algn="ctr">
              <a:defRPr>
                <a:solidFill>
                  <a:schemeClr val="bg1"/>
                </a:solidFill>
              </a:defRPr>
            </a:lvl1pPr>
          </a:lstStyle>
          <a:p>
            <a:pPr>
              <a:defRPr/>
            </a:pPr>
            <a:fld id="{1131EA82-0226-494D-BCD0-CAC795CE0BBC}" type="slidenum">
              <a:rPr lang="en-US" smtClean="0">
                <a:solidFill>
                  <a:prstClr val="white"/>
                </a:solidFill>
              </a:rPr>
              <a:pPr>
                <a:defRPr/>
              </a:pPr>
              <a:t>‹#›</a:t>
            </a:fld>
            <a:endParaRPr lang="en-US" dirty="0">
              <a:solidFill>
                <a:prstClr val="white"/>
              </a:solidFill>
            </a:endParaRPr>
          </a:p>
        </p:txBody>
      </p:sp>
      <p:pic>
        <p:nvPicPr>
          <p:cNvPr id="9" name="Picture 4" descr="New_DOE_Seal_Color_Hi-Res_04280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4623" y="5791200"/>
            <a:ext cx="74771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9975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48948718-16D0-4725-A0A0-A9EDE4C3C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1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a:spLocks noGrp="1"/>
          </p:cNvSpPr>
          <p:nvPr>
            <p:ph type="sldNum" sz="quarter" idx="20"/>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181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Norm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9175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350">
              <a:solidFill>
                <a:srgbClr val="000000"/>
              </a:solidFill>
            </a:endParaRPr>
          </a:p>
        </p:txBody>
      </p:sp>
      <p:sp>
        <p:nvSpPr>
          <p:cNvPr id="5" name="Rectangle 2"/>
          <p:cNvSpPr>
            <a:spLocks noChangeArrowheads="1"/>
          </p:cNvSpPr>
          <p:nvPr userDrawn="1"/>
        </p:nvSpPr>
        <p:spPr bwMode="auto">
          <a:xfrm rot="16200000">
            <a:off x="4457700" y="2139951"/>
            <a:ext cx="217488" cy="9196388"/>
          </a:xfrm>
          <a:prstGeom prst="rect">
            <a:avLst/>
          </a:prstGeom>
          <a:solidFill>
            <a:srgbClr val="000066"/>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350">
              <a:solidFill>
                <a:prstClr val="white"/>
              </a:solidFill>
            </a:endParaRPr>
          </a:p>
        </p:txBody>
      </p:sp>
      <p:sp>
        <p:nvSpPr>
          <p:cNvPr id="6" name="TextBox 8"/>
          <p:cNvSpPr txBox="1">
            <a:spLocks noChangeArrowheads="1"/>
          </p:cNvSpPr>
          <p:nvPr userDrawn="1"/>
        </p:nvSpPr>
        <p:spPr bwMode="auto">
          <a:xfrm>
            <a:off x="7826375" y="6623051"/>
            <a:ext cx="16271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25">
                <a:solidFill>
                  <a:prstClr val="white"/>
                </a:solidFill>
                <a:latin typeface="Meiryo" panose="020B0604030504040204" pitchFamily="34" charset="-128"/>
                <a:ea typeface="Meiryo" panose="020B0604030504040204" pitchFamily="34" charset="-128"/>
                <a:cs typeface="Meiryo" panose="020B0604030504040204" pitchFamily="34" charset="-128"/>
              </a:rPr>
              <a:t>energy.gov/fe</a:t>
            </a:r>
          </a:p>
        </p:txBody>
      </p:sp>
      <p:sp>
        <p:nvSpPr>
          <p:cNvPr id="7" name="Text Placeholder 9"/>
          <p:cNvSpPr txBox="1">
            <a:spLocks/>
          </p:cNvSpPr>
          <p:nvPr userDrawn="1"/>
        </p:nvSpPr>
        <p:spPr>
          <a:xfrm>
            <a:off x="130175" y="6616700"/>
            <a:ext cx="72866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257175" indent="-257175" defTabSz="342900">
              <a:spcBef>
                <a:spcPct val="20000"/>
              </a:spcBef>
              <a:buFont typeface="Arial"/>
              <a:buNone/>
              <a:defRPr/>
            </a:pPr>
            <a:fld id="{5F6DFBF1-3A40-442B-AFC2-142ACEA06E44}" type="slidenum">
              <a:rPr lang="en-US" sz="750" smtClean="0">
                <a:solidFill>
                  <a:prstClr val="white"/>
                </a:solidFill>
                <a:latin typeface="Calibri"/>
                <a:cs typeface="Calibri"/>
              </a:rPr>
              <a:pPr marL="257175" indent="-257175" defTabSz="342900">
                <a:spcBef>
                  <a:spcPct val="20000"/>
                </a:spcBef>
                <a:buFont typeface="Arial"/>
                <a:buNone/>
                <a:defRPr/>
              </a:pPr>
              <a:t>‹#›</a:t>
            </a:fld>
            <a:r>
              <a:rPr lang="en-US" sz="750" dirty="0">
                <a:solidFill>
                  <a:prstClr val="white"/>
                </a:solidFill>
                <a:latin typeface="Calibri"/>
                <a:cs typeface="Calibri"/>
              </a:rPr>
              <a:t> | Office of Fossil Energy</a:t>
            </a:r>
          </a:p>
        </p:txBody>
      </p:sp>
      <p:sp>
        <p:nvSpPr>
          <p:cNvPr id="2" name="Title 1"/>
          <p:cNvSpPr>
            <a:spLocks noGrp="1"/>
          </p:cNvSpPr>
          <p:nvPr>
            <p:ph type="title"/>
          </p:nvPr>
        </p:nvSpPr>
        <p:spPr>
          <a:xfrm>
            <a:off x="161925" y="158157"/>
            <a:ext cx="7162800" cy="762000"/>
          </a:xfrm>
        </p:spPr>
        <p:txBody>
          <a:bodyPr>
            <a:normAutofit/>
          </a:bodyPr>
          <a:lstStyle>
            <a:lvl1pPr algn="l">
              <a:defRPr sz="1800" b="1" i="0">
                <a:solidFill>
                  <a:schemeClr val="bg1"/>
                </a:solidFill>
                <a:latin typeface="+mn-lt"/>
                <a:cs typeface="Arial" pitchFamily="34" charset="0"/>
              </a:defRPr>
            </a:lvl1pPr>
          </a:lstStyle>
          <a:p>
            <a:r>
              <a:rPr lang="en-US"/>
              <a:t>Click to edit Master title style</a:t>
            </a: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225"/>
              </a:spcBef>
              <a:spcAft>
                <a:spcPts val="225"/>
              </a:spcAft>
              <a:buFont typeface="Wingdings" pitchFamily="2" charset="2"/>
              <a:buNone/>
              <a:defRPr sz="1350" b="1">
                <a:solidFill>
                  <a:srgbClr val="002060"/>
                </a:solidFill>
                <a:latin typeface="+mn-lt"/>
                <a:cs typeface="Arial" pitchFamily="34" charset="0"/>
              </a:defRPr>
            </a:lvl1pPr>
            <a:lvl2pPr marL="685783" indent="-342892">
              <a:spcBef>
                <a:spcPts val="225"/>
              </a:spcBef>
              <a:spcAft>
                <a:spcPts val="225"/>
              </a:spcAft>
              <a:buFont typeface="Arial" pitchFamily="34" charset="0"/>
              <a:buChar char="●"/>
              <a:defRPr sz="1200">
                <a:solidFill>
                  <a:srgbClr val="002060"/>
                </a:solidFill>
                <a:latin typeface="+mn-lt"/>
                <a:cs typeface="Arial" pitchFamily="34" charset="0"/>
              </a:defRPr>
            </a:lvl2pPr>
            <a:lvl3pPr marL="1028675" indent="-342892">
              <a:buFont typeface="Courier New" pitchFamily="49" charset="0"/>
              <a:buChar char="o"/>
              <a:defRPr sz="1125" baseline="0">
                <a:solidFill>
                  <a:srgbClr val="002060"/>
                </a:solidFill>
                <a:latin typeface="+mn-lt"/>
              </a:defRPr>
            </a:lvl3pPr>
            <a:lvl4pPr marL="1371566" indent="-342892">
              <a:buFont typeface="+mj-lt"/>
              <a:buNone/>
              <a:defRPr sz="1275">
                <a:solidFill>
                  <a:srgbClr val="002060"/>
                </a:solidFill>
              </a:defRPr>
            </a:lvl4pPr>
            <a:lvl5pPr marL="1714457" indent="-342892">
              <a:buFont typeface="+mj-lt"/>
              <a:buNone/>
              <a:defRPr sz="1275">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4"/>
          </p:nvPr>
        </p:nvSpPr>
        <p:spPr>
          <a:xfrm>
            <a:off x="381000" y="6356352"/>
            <a:ext cx="2133600" cy="365125"/>
          </a:xfrm>
          <a:prstGeom prst="rect">
            <a:avLst/>
          </a:prstGeom>
        </p:spPr>
        <p:txBody>
          <a:bodyPr/>
          <a:lstStyle>
            <a:lvl1pPr>
              <a:defRPr dirty="0">
                <a:solidFill>
                  <a:prstClr val="black">
                    <a:tint val="75000"/>
                  </a:prstClr>
                </a:solidFill>
              </a:defRPr>
            </a:lvl1pPr>
          </a:lstStyle>
          <a:p>
            <a:pPr>
              <a:defRPr/>
            </a:pPr>
            <a:endParaRPr lang="en-US"/>
          </a:p>
        </p:txBody>
      </p:sp>
    </p:spTree>
    <p:extLst>
      <p:ext uri="{BB962C8B-B14F-4D97-AF65-F5344CB8AC3E}">
        <p14:creationId xmlns:p14="http://schemas.microsoft.com/office/powerpoint/2010/main" val="15999544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sp>
        <p:nvSpPr>
          <p:cNvPr id="6" name="Date Placeholder 3"/>
          <p:cNvSpPr>
            <a:spLocks noGrp="1"/>
          </p:cNvSpPr>
          <p:nvPr>
            <p:ph type="dt" sz="half" idx="14"/>
          </p:nvPr>
        </p:nvSpPr>
        <p:spPr>
          <a:xfrm>
            <a:off x="3810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white"/>
              </a:solidFill>
            </a:endParaRPr>
          </a:p>
        </p:txBody>
      </p:sp>
      <p:sp>
        <p:nvSpPr>
          <p:cNvPr id="5" name="TextBox 4"/>
          <p:cNvSpPr txBox="1"/>
          <p:nvPr userDrawn="1"/>
        </p:nvSpPr>
        <p:spPr>
          <a:xfrm>
            <a:off x="7826750" y="6623643"/>
            <a:ext cx="1626781" cy="261610"/>
          </a:xfrm>
          <a:prstGeom prst="rect">
            <a:avLst/>
          </a:prstGeom>
          <a:noFill/>
        </p:spPr>
        <p:txBody>
          <a:bodyPr wrap="square" rtlCol="0">
            <a:spAutoFit/>
          </a:bodyPr>
          <a:lstStyle/>
          <a:p>
            <a:r>
              <a:rPr lang="en-US" sz="1100" dirty="0">
                <a:solidFill>
                  <a:prstClr val="white"/>
                </a:solidFill>
                <a:latin typeface="Meiryo" panose="020B0604030504040204" pitchFamily="34" charset="-128"/>
                <a:ea typeface="Meiryo" panose="020B0604030504040204" pitchFamily="34" charset="-128"/>
                <a:cs typeface="Meiryo" panose="020B0604030504040204" pitchFamily="34" charset="-128"/>
              </a:rPr>
              <a:t>energy.gov/</a:t>
            </a:r>
            <a:r>
              <a:rPr lang="en-US" sz="1100" dirty="0" err="1">
                <a:solidFill>
                  <a:prstClr val="white"/>
                </a:solidFill>
                <a:latin typeface="Meiryo" panose="020B0604030504040204" pitchFamily="34" charset="-128"/>
                <a:ea typeface="Meiryo" panose="020B0604030504040204" pitchFamily="34" charset="-128"/>
                <a:cs typeface="Meiryo" panose="020B0604030504040204" pitchFamily="34" charset="-128"/>
              </a:rPr>
              <a:t>fe</a:t>
            </a:r>
            <a:endParaRPr lang="en-US" sz="1100" dirty="0">
              <a:solidFill>
                <a:prstClr val="white"/>
              </a:solidFill>
              <a:latin typeface="Meiryo" panose="020B0604030504040204" pitchFamily="34" charset="-128"/>
              <a:ea typeface="Meiryo" panose="020B0604030504040204" pitchFamily="34" charset="-128"/>
              <a:cs typeface="Meiryo" panose="020B0604030504040204" pitchFamily="34" charset="-128"/>
            </a:endParaRPr>
          </a:p>
        </p:txBody>
      </p:sp>
      <p:sp>
        <p:nvSpPr>
          <p:cNvPr id="8" name="Slide Number Placeholder 5"/>
          <p:cNvSpPr>
            <a:spLocks noGrp="1"/>
          </p:cNvSpPr>
          <p:nvPr>
            <p:ph type="sldNum" sz="quarter" idx="16"/>
          </p:nvPr>
        </p:nvSpPr>
        <p:spPr>
          <a:xfrm>
            <a:off x="3615887" y="6555820"/>
            <a:ext cx="2133600" cy="365125"/>
          </a:xfrm>
          <a:prstGeom prst="rect">
            <a:avLst/>
          </a:prstGeom>
        </p:spPr>
        <p:txBody>
          <a:bodyPr/>
          <a:lstStyle>
            <a:lvl1pPr algn="ctr">
              <a:defRPr>
                <a:solidFill>
                  <a:schemeClr val="bg1"/>
                </a:solidFill>
              </a:defRPr>
            </a:lvl1pPr>
          </a:lstStyle>
          <a:p>
            <a:pPr>
              <a:defRPr/>
            </a:pPr>
            <a:fld id="{1131EA82-0226-494D-BCD0-CAC795CE0BBC}" type="slidenum">
              <a:rPr lang="en-US" smtClean="0">
                <a:solidFill>
                  <a:prstClr val="white"/>
                </a:solidFill>
              </a:rPr>
              <a:pPr>
                <a:defRPr/>
              </a:pPr>
              <a:t>‹#›</a:t>
            </a:fld>
            <a:endParaRPr lang="en-US" dirty="0">
              <a:solidFill>
                <a:prstClr val="white"/>
              </a:solidFill>
            </a:endParaRPr>
          </a:p>
        </p:txBody>
      </p:sp>
      <p:pic>
        <p:nvPicPr>
          <p:cNvPr id="9" name="Picture 4" descr="New_DOE_Seal_Color_Hi-Res_04280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4623" y="5791200"/>
            <a:ext cx="74771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544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chemeClr val="tx2"/>
          </a:solidFill>
          <a:ln w="9525">
            <a:noFill/>
            <a:miter lim="800000"/>
            <a:headEnd/>
            <a:tailEnd/>
          </a:ln>
          <a:effectLst/>
        </p:spPr>
        <p:txBody>
          <a:bodyPr wrap="none" anchor="ctr"/>
          <a:lstStyle/>
          <a:p>
            <a:pPr algn="ctr">
              <a:defRPr/>
            </a:pPr>
            <a:endParaRPr lang="en-US" dirty="0">
              <a:solidFill>
                <a:prstClr val="black"/>
              </a:solidFill>
            </a:endParaRPr>
          </a:p>
        </p:txBody>
      </p:sp>
      <p:sp>
        <p:nvSpPr>
          <p:cNvPr id="10" name="Text Placeholder 9"/>
          <p:cNvSpPr txBox="1">
            <a:spLocks/>
          </p:cNvSpPr>
          <p:nvPr userDrawn="1"/>
        </p:nvSpPr>
        <p:spPr>
          <a:xfrm>
            <a:off x="381001" y="5638800"/>
            <a:ext cx="7286625" cy="241300"/>
          </a:xfrm>
          <a:prstGeom prst="rect">
            <a:avLst/>
          </a:prstGeom>
        </p:spPr>
        <p:txBody>
          <a:bodyPr>
            <a:noAutofit/>
          </a:bodyPr>
          <a:lstStyle>
            <a:lvl1pPr>
              <a:buNone/>
              <a:defRPr sz="1000" baseline="0">
                <a:solidFill>
                  <a:schemeClr val="bg1"/>
                </a:solidFill>
                <a:latin typeface="Arial" pitchFamily="34" charset="0"/>
                <a:cs typeface="Arial" pitchFamily="34" charset="0"/>
              </a:defRPr>
            </a:lvl1pPr>
          </a:lstStyle>
          <a:p>
            <a:pPr marL="257175" indent="-257175" defTabSz="342900">
              <a:spcBef>
                <a:spcPct val="20000"/>
              </a:spcBef>
              <a:buFont typeface="Arial"/>
              <a:buNone/>
              <a:defRPr/>
            </a:pPr>
            <a:fld id="{24289C06-C21E-485E-9AAF-A99C6B017E3B}" type="slidenum">
              <a:rPr lang="en-US" sz="825" smtClean="0">
                <a:solidFill>
                  <a:prstClr val="white"/>
                </a:solidFill>
                <a:latin typeface="Meiryo" panose="020B0604030504040204" pitchFamily="34" charset="-128"/>
                <a:ea typeface="Meiryo" panose="020B0604030504040204" pitchFamily="34" charset="-128"/>
                <a:cs typeface="Meiryo" panose="020B0604030504040204" pitchFamily="34" charset="-128"/>
              </a:rPr>
              <a:pPr marL="257175" indent="-257175" defTabSz="342900">
                <a:spcBef>
                  <a:spcPct val="20000"/>
                </a:spcBef>
                <a:buFont typeface="Arial"/>
                <a:buNone/>
                <a:defRPr/>
              </a:pPr>
              <a:t>‹#›</a:t>
            </a:fld>
            <a:r>
              <a:rPr lang="en-US" sz="825" dirty="0">
                <a:solidFill>
                  <a:prstClr val="white"/>
                </a:solidFill>
                <a:latin typeface="Meiryo" panose="020B0604030504040204" pitchFamily="34" charset="-128"/>
                <a:ea typeface="Meiryo" panose="020B0604030504040204" pitchFamily="34" charset="-128"/>
                <a:cs typeface="Meiryo" panose="020B0604030504040204" pitchFamily="34" charset="-128"/>
              </a:rPr>
              <a:t> | Office of Fossil Energy</a:t>
            </a:r>
          </a:p>
        </p:txBody>
      </p:sp>
      <p:sp>
        <p:nvSpPr>
          <p:cNvPr id="15" name="Text Placeholder 8"/>
          <p:cNvSpPr>
            <a:spLocks noGrp="1"/>
          </p:cNvSpPr>
          <p:nvPr>
            <p:ph type="body" sz="quarter" idx="12"/>
          </p:nvPr>
        </p:nvSpPr>
        <p:spPr>
          <a:xfrm>
            <a:off x="228600" y="914400"/>
            <a:ext cx="8715375" cy="5410200"/>
          </a:xfrm>
          <a:prstGeom prst="rect">
            <a:avLst/>
          </a:prstGeom>
        </p:spPr>
        <p:txBody>
          <a:bodyPr lIns="0" tIns="0" rIns="0" bIns="0">
            <a:normAutofit/>
          </a:bodyPr>
          <a:lstStyle>
            <a:lvl1pPr marL="258366" indent="-258366">
              <a:spcBef>
                <a:spcPts val="1200"/>
              </a:spcBef>
              <a:spcAft>
                <a:spcPts val="450"/>
              </a:spcAft>
              <a:defRPr sz="1800">
                <a:latin typeface="Arial" panose="020B0604020202020204" pitchFamily="34" charset="0"/>
                <a:cs typeface="Arial" panose="020B0604020202020204" pitchFamily="34" charset="0"/>
              </a:defRPr>
            </a:lvl1pPr>
            <a:lvl2pPr marL="516731" indent="-261938">
              <a:spcAft>
                <a:spcPts val="300"/>
              </a:spcAft>
              <a:defRPr sz="1500">
                <a:latin typeface="Arial" panose="020B0604020202020204" pitchFamily="34" charset="0"/>
                <a:cs typeface="Arial" panose="020B0604020202020204" pitchFamily="34" charset="0"/>
              </a:defRPr>
            </a:lvl2pPr>
            <a:lvl3pPr marL="775097" indent="-253604">
              <a:spcAft>
                <a:spcPts val="300"/>
              </a:spcAft>
              <a:buFont typeface="Courier New" panose="02070309020205020404" pitchFamily="49" charset="0"/>
              <a:buChar char="o"/>
              <a:defRPr sz="1350">
                <a:latin typeface="Arial" panose="020B0604020202020204" pitchFamily="34" charset="0"/>
                <a:cs typeface="Arial" panose="020B0604020202020204" pitchFamily="34" charset="0"/>
              </a:defRPr>
            </a:lvl3pPr>
            <a:lvl4pPr marL="1032272" indent="-257175">
              <a:spcAft>
                <a:spcPts val="300"/>
              </a:spcAft>
              <a:buFont typeface="Wingdings" panose="05000000000000000000" pitchFamily="2" charset="2"/>
              <a:buChar char="§"/>
              <a:defRPr sz="1200">
                <a:latin typeface="Arial" panose="020B0604020202020204" pitchFamily="34" charset="0"/>
                <a:cs typeface="Arial" panose="020B0604020202020204" pitchFamily="34" charset="0"/>
              </a:defRPr>
            </a:lvl4pPr>
            <a:lvl5pPr marL="1282304" indent="-260747">
              <a:spcAft>
                <a:spcPts val="300"/>
              </a:spcAft>
              <a:buFont typeface="Arial" pitchFamily="34" charset="0"/>
              <a:buChar char="•"/>
              <a:defRPr sz="1200" i="1">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0723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4"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5"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6"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7"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4267200"/>
            <a:ext cx="2377440" cy="2372237"/>
          </a:xfrm>
          <a:prstGeom prst="rect">
            <a:avLst/>
          </a:prstGeom>
        </p:spPr>
      </p:pic>
    </p:spTree>
    <p:extLst>
      <p:ext uri="{BB962C8B-B14F-4D97-AF65-F5344CB8AC3E}">
        <p14:creationId xmlns:p14="http://schemas.microsoft.com/office/powerpoint/2010/main" val="3777826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693989"/>
            <a:ext cx="7772400" cy="811212"/>
          </a:xfrm>
        </p:spPr>
        <p:txBody>
          <a:bodyPr>
            <a:normAutofit/>
          </a:bodyPr>
          <a:lstStyle>
            <a:lvl1pPr>
              <a:defRPr sz="2400" cap="none" baseline="0">
                <a:solidFill>
                  <a:schemeClr val="tx2"/>
                </a:solidFill>
                <a:latin typeface="Georgia" panose="02040502050405020303" pitchFamily="18" charset="0"/>
              </a:defRPr>
            </a:lvl1pPr>
          </a:lstStyle>
          <a:p>
            <a:r>
              <a:rPr lang="en-US" dirty="0"/>
              <a:t>Presentation Title</a:t>
            </a:r>
          </a:p>
        </p:txBody>
      </p:sp>
      <p:sp>
        <p:nvSpPr>
          <p:cNvPr id="8" name="Text Placeholder 7"/>
          <p:cNvSpPr>
            <a:spLocks noGrp="1"/>
          </p:cNvSpPr>
          <p:nvPr>
            <p:ph type="body" sz="quarter" idx="13" hasCustomPrompt="1"/>
          </p:nvPr>
        </p:nvSpPr>
        <p:spPr>
          <a:xfrm>
            <a:off x="685799" y="4038600"/>
            <a:ext cx="4163037" cy="381000"/>
          </a:xfrm>
        </p:spPr>
        <p:txBody>
          <a:bodyPr>
            <a:normAutofit/>
          </a:bodyPr>
          <a:lstStyle>
            <a:lvl1pPr marL="0" indent="0">
              <a:buNone/>
              <a:defRPr sz="1800">
                <a:solidFill>
                  <a:srgbClr val="64645D"/>
                </a:solidFill>
              </a:defRPr>
            </a:lvl1pPr>
          </a:lstStyle>
          <a:p>
            <a:pPr lvl="0"/>
            <a:r>
              <a:rPr lang="en-US" dirty="0"/>
              <a:t>Event or Organization Title</a:t>
            </a:r>
          </a:p>
        </p:txBody>
      </p:sp>
      <p:sp>
        <p:nvSpPr>
          <p:cNvPr id="9" name="Picture Placeholder 8"/>
          <p:cNvSpPr>
            <a:spLocks noGrp="1"/>
          </p:cNvSpPr>
          <p:nvPr>
            <p:ph type="pic" sz="quarter" idx="18" hasCustomPrompt="1"/>
          </p:nvPr>
        </p:nvSpPr>
        <p:spPr>
          <a:xfrm>
            <a:off x="6400800" y="4343400"/>
            <a:ext cx="2286000" cy="2286000"/>
          </a:xfrm>
        </p:spPr>
        <p:txBody>
          <a:bodyPr/>
          <a:lstStyle>
            <a:lvl1pPr marL="0" indent="0">
              <a:buNone/>
              <a:defRPr/>
            </a:lvl1pPr>
          </a:lstStyle>
          <a:p>
            <a:r>
              <a:rPr lang="en-US" dirty="0"/>
              <a:t>Insert Picture</a:t>
            </a:r>
          </a:p>
        </p:txBody>
      </p:sp>
      <p:sp>
        <p:nvSpPr>
          <p:cNvPr id="10" name="Text Placeholder 7"/>
          <p:cNvSpPr>
            <a:spLocks noGrp="1"/>
          </p:cNvSpPr>
          <p:nvPr>
            <p:ph type="body" sz="quarter" idx="14" hasCustomPrompt="1"/>
          </p:nvPr>
        </p:nvSpPr>
        <p:spPr>
          <a:xfrm>
            <a:off x="685799" y="4648200"/>
            <a:ext cx="4163037" cy="274320"/>
          </a:xfrm>
        </p:spPr>
        <p:txBody>
          <a:bodyPr anchor="ctr" anchorCtr="0">
            <a:noAutofit/>
          </a:bodyPr>
          <a:lstStyle>
            <a:lvl1pPr marL="0" indent="0">
              <a:buNone/>
              <a:defRPr sz="1800">
                <a:solidFill>
                  <a:srgbClr val="64645D"/>
                </a:solidFill>
              </a:defRPr>
            </a:lvl1pPr>
          </a:lstStyle>
          <a:p>
            <a:pPr lvl="0"/>
            <a:r>
              <a:rPr lang="en-US" dirty="0"/>
              <a:t>Presenter’s Name</a:t>
            </a:r>
          </a:p>
        </p:txBody>
      </p:sp>
      <p:sp>
        <p:nvSpPr>
          <p:cNvPr id="11" name="Text Placeholder 7"/>
          <p:cNvSpPr>
            <a:spLocks noGrp="1"/>
          </p:cNvSpPr>
          <p:nvPr>
            <p:ph type="body" sz="quarter" idx="15" hasCustomPrompt="1"/>
          </p:nvPr>
        </p:nvSpPr>
        <p:spPr>
          <a:xfrm>
            <a:off x="685799" y="4953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Title</a:t>
            </a:r>
          </a:p>
        </p:txBody>
      </p:sp>
      <p:sp>
        <p:nvSpPr>
          <p:cNvPr id="12" name="Text Placeholder 7"/>
          <p:cNvSpPr>
            <a:spLocks noGrp="1"/>
          </p:cNvSpPr>
          <p:nvPr>
            <p:ph type="body" sz="quarter" idx="16" hasCustomPrompt="1"/>
          </p:nvPr>
        </p:nvSpPr>
        <p:spPr>
          <a:xfrm>
            <a:off x="685799" y="52578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Office of Oil &amp; Natural Gas</a:t>
            </a:r>
          </a:p>
        </p:txBody>
      </p:sp>
      <p:sp>
        <p:nvSpPr>
          <p:cNvPr id="13" name="Text Placeholder 7"/>
          <p:cNvSpPr>
            <a:spLocks noGrp="1"/>
          </p:cNvSpPr>
          <p:nvPr>
            <p:ph type="body" sz="quarter" idx="17" hasCustomPrompt="1"/>
          </p:nvPr>
        </p:nvSpPr>
        <p:spPr>
          <a:xfrm>
            <a:off x="685799" y="5715000"/>
            <a:ext cx="4163037" cy="274320"/>
          </a:xfrm>
        </p:spPr>
        <p:txBody>
          <a:bodyPr vert="horz" lIns="45720" tIns="45720" rIns="45720" bIns="45720" rtlCol="0" anchor="ctr" anchorCtr="0">
            <a:noAutofit/>
          </a:bodyPr>
          <a:lstStyle>
            <a:lvl1pPr marL="233363" indent="-233363">
              <a:buNone/>
              <a:defRPr lang="en-US" sz="1800" dirty="0">
                <a:solidFill>
                  <a:srgbClr val="64645D"/>
                </a:solidFill>
              </a:defRPr>
            </a:lvl1pPr>
          </a:lstStyle>
          <a:p>
            <a:pPr marL="0" lvl="0" indent="0"/>
            <a:r>
              <a:rPr lang="en-US" dirty="0"/>
              <a:t>Date</a:t>
            </a:r>
          </a:p>
        </p:txBody>
      </p:sp>
    </p:spTree>
    <p:extLst>
      <p:ext uri="{BB962C8B-B14F-4D97-AF65-F5344CB8AC3E}">
        <p14:creationId xmlns:p14="http://schemas.microsoft.com/office/powerpoint/2010/main" val="3262674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893069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169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11"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9666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4" name="Slide Number Placeholder 5"/>
          <p:cNvSpPr>
            <a:spLocks noGrp="1"/>
          </p:cNvSpPr>
          <p:nvPr>
            <p:ph type="sldNum" sz="quarter" idx="14"/>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71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2" name="Slide Number Placeholder 5"/>
          <p:cNvSpPr>
            <a:spLocks noGrp="1"/>
          </p:cNvSpPr>
          <p:nvPr>
            <p:ph type="sldNum" sz="quarter" idx="15"/>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37975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marL="233363" indent="-233363">
              <a:buNone/>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Font typeface="Arial" panose="020B0604020202020204" pitchFamily="34" charset="0"/>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a:spLocks noGrp="1"/>
          </p:cNvSpPr>
          <p:nvPr>
            <p:ph type="sldNum" sz="quarter" idx="20"/>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991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marL="233363" indent="-233363" algn="ctr">
              <a:buNone/>
              <a:defRPr lang="en-US" sz="1600" i="1" baseline="0" dirty="0">
                <a:latin typeface="Georgia" panose="02040502050405020303" pitchFamily="18" charset="0"/>
              </a:defRPr>
            </a:lvl1pPr>
          </a:lstStyle>
          <a:p>
            <a:pPr marL="0" lvl="0" indent="0" algn="ctr"/>
            <a:r>
              <a:rPr lang="en-US" dirty="0"/>
              <a:t>Header</a:t>
            </a:r>
          </a:p>
        </p:txBody>
      </p:sp>
      <p:sp>
        <p:nvSpPr>
          <p:cNvPr id="12" name="Slide Number Placeholder 5"/>
          <p:cNvSpPr>
            <a:spLocks noGrp="1"/>
          </p:cNvSpPr>
          <p:nvPr>
            <p:ph type="sldNum" sz="quarter" idx="15"/>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6769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3234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a:spLocks noGrp="1"/>
          </p:cNvSpPr>
          <p:nvPr>
            <p:ph type="sldNum" sz="quarter" idx="12"/>
          </p:nvPr>
        </p:nvSpPr>
        <p:spPr>
          <a:xfrm>
            <a:off x="8534400" y="6492875"/>
            <a:ext cx="472440" cy="365125"/>
          </a:xfrm>
        </p:spPr>
        <p:txBody>
          <a:bodyPr/>
          <a:lstStyle>
            <a:lvl1pPr>
              <a:defRPr>
                <a:solidFill>
                  <a:schemeClr val="bg1"/>
                </a:solidFill>
              </a:defRPr>
            </a:lvl1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4191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0"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17976442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7" name="Straight Connector 6"/>
          <p:cNvCxnSpPr/>
          <p:nvPr userDrawn="1"/>
        </p:nvCxnSpPr>
        <p:spPr>
          <a:xfrm>
            <a:off x="685800" y="3429000"/>
            <a:ext cx="77724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2971800" y="3154680"/>
            <a:ext cx="3200400" cy="548640"/>
          </a:xfrm>
          <a:solidFill>
            <a:schemeClr val="bg1"/>
          </a:solidFill>
        </p:spPr>
        <p:txBody>
          <a:bodyPr anchor="ctr">
            <a:noAutofit/>
          </a:bodyPr>
          <a:lstStyle>
            <a:lvl1pPr marL="0" indent="0" algn="ctr">
              <a:buNone/>
              <a:defRPr sz="1800" baseline="0"/>
            </a:lvl1pPr>
          </a:lstStyle>
          <a:p>
            <a:pPr lvl="0"/>
            <a:r>
              <a:rPr lang="en-US" dirty="0"/>
              <a:t>Section Header</a:t>
            </a:r>
          </a:p>
        </p:txBody>
      </p:sp>
      <p:sp>
        <p:nvSpPr>
          <p:cNvPr id="5"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782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4144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r"/>
            <a:endParaRPr dirty="0">
              <a:solidFill>
                <a:prstClr val="black">
                  <a:tint val="75000"/>
                </a:prstClr>
              </a:solidFill>
            </a:endParaRPr>
          </a:p>
        </p:txBody>
      </p:sp>
      <p:sp>
        <p:nvSpPr>
          <p:cNvPr id="10"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11"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450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lumns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174875"/>
            <a:ext cx="393192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174875"/>
            <a:ext cx="402336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0"/>
          </p:nvPr>
        </p:nvSpPr>
        <p:spPr/>
        <p:txBody>
          <a:bodyPr/>
          <a:lstStyle/>
          <a:p>
            <a:pPr algn="r"/>
            <a:endParaRPr dirty="0">
              <a:solidFill>
                <a:prstClr val="black">
                  <a:tint val="75000"/>
                </a:prstClr>
              </a:solidFill>
            </a:endParaRPr>
          </a:p>
        </p:txBody>
      </p:sp>
      <p:cxnSp>
        <p:nvCxnSpPr>
          <p:cNvPr id="12" name="Straight Connector 11"/>
          <p:cNvCxnSpPr/>
          <p:nvPr userDrawn="1"/>
        </p:nvCxnSpPr>
        <p:spPr>
          <a:xfrm>
            <a:off x="457200"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690745" y="1905000"/>
            <a:ext cx="393192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2" hasCustomPrompt="1"/>
          </p:nvPr>
        </p:nvSpPr>
        <p:spPr>
          <a:xfrm>
            <a:off x="1203960" y="1710655"/>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6" name="Text Placeholder 14"/>
          <p:cNvSpPr>
            <a:spLocks noGrp="1"/>
          </p:cNvSpPr>
          <p:nvPr>
            <p:ph type="body" sz="quarter" idx="13" hasCustomPrompt="1"/>
          </p:nvPr>
        </p:nvSpPr>
        <p:spPr>
          <a:xfrm>
            <a:off x="5437505" y="1714500"/>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61557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Col_w_Titles">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458788" y="1371600"/>
            <a:ext cx="8229600" cy="548640"/>
          </a:xfrm>
        </p:spPr>
        <p:txBody>
          <a:bodyPr vert="horz" lIns="0" tIns="0" rIns="0" bIns="0" rtlCol="0" anchor="t">
            <a:noAutofit/>
          </a:bodyPr>
          <a:lstStyle>
            <a:lvl1pPr>
              <a:defRPr lang="en-US" sz="1600" b="0" i="1" dirty="0" smtClean="0">
                <a:solidFill>
                  <a:srgbClr val="1F497D"/>
                </a:solidFill>
                <a:latin typeface="Georgia"/>
                <a:cs typeface="+mn-cs"/>
              </a:defRPr>
            </a:lvl1pPr>
            <a:lvl2pPr>
              <a:defRPr lang="en-US" b="1" i="1" dirty="0" smtClean="0">
                <a:solidFill>
                  <a:schemeClr val="tx2"/>
                </a:solidFill>
                <a:latin typeface="+mn-lt"/>
                <a:cs typeface="+mn-cs"/>
              </a:defRPr>
            </a:lvl2pPr>
            <a:lvl3pPr>
              <a:defRPr lang="en-US" b="1" dirty="0" smtClean="0">
                <a:solidFill>
                  <a:schemeClr val="tx2"/>
                </a:solidFill>
                <a:latin typeface="+mj-lt"/>
                <a:cs typeface="+mn-cs"/>
              </a:defRPr>
            </a:lvl3pPr>
            <a:lvl4pPr>
              <a:defRPr lang="en-US" b="1" i="1" dirty="0" smtClean="0">
                <a:solidFill>
                  <a:schemeClr val="accent2"/>
                </a:solidFill>
                <a:latin typeface="+mn-lt"/>
                <a:cs typeface="+mn-cs"/>
              </a:defRPr>
            </a:lvl4pPr>
            <a:lvl5pPr>
              <a:defRPr lang="en-US" b="1" dirty="0">
                <a:solidFill>
                  <a:schemeClr val="tx2"/>
                </a:solidFill>
                <a:latin typeface="+mj-lt"/>
                <a:cs typeface="+mn-cs"/>
              </a:defRPr>
            </a:lvl5pPr>
          </a:lstStyle>
          <a:p>
            <a:pPr marL="0" lvl="0" indent="0" fontAlgn="auto">
              <a:lnSpc>
                <a:spcPct val="120000"/>
              </a:lnSpc>
              <a:spcAft>
                <a:spcPts val="1200"/>
              </a:spcAft>
              <a:buFont typeface="Calibri" panose="020F0502020204030204" pitchFamily="34" charset="0"/>
              <a:buNone/>
            </a:pPr>
            <a:r>
              <a:rPr lang="en-US"/>
              <a:t>Click to edit Master text styles</a:t>
            </a:r>
          </a:p>
        </p:txBody>
      </p:sp>
      <p:sp>
        <p:nvSpPr>
          <p:cNvPr id="6" name="Content Placeholder 2"/>
          <p:cNvSpPr>
            <a:spLocks noGrp="1"/>
          </p:cNvSpPr>
          <p:nvPr>
            <p:ph idx="1"/>
          </p:nvPr>
        </p:nvSpPr>
        <p:spPr>
          <a:xfrm>
            <a:off x="457200" y="1920241"/>
            <a:ext cx="8229600" cy="1661159"/>
          </a:xfrm>
        </p:spPr>
        <p:txBody>
          <a:body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45720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p:cNvSpPr>
            <a:spLocks noGrp="1"/>
          </p:cNvSpPr>
          <p:nvPr>
            <p:ph type="body" sz="quarter" idx="12" hasCustomPrompt="1"/>
          </p:nvPr>
        </p:nvSpPr>
        <p:spPr>
          <a:xfrm>
            <a:off x="89495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9" name="Straight Connector 8"/>
          <p:cNvCxnSpPr/>
          <p:nvPr userDrawn="1"/>
        </p:nvCxnSpPr>
        <p:spPr>
          <a:xfrm>
            <a:off x="326898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5"/>
          <p:cNvSpPr>
            <a:spLocks noGrp="1"/>
          </p:cNvSpPr>
          <p:nvPr>
            <p:ph type="body" sz="quarter" idx="14" hasCustomPrompt="1"/>
          </p:nvPr>
        </p:nvSpPr>
        <p:spPr>
          <a:xfrm>
            <a:off x="3653393"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cxnSp>
        <p:nvCxnSpPr>
          <p:cNvPr id="11" name="Straight Connector 10"/>
          <p:cNvCxnSpPr/>
          <p:nvPr userDrawn="1"/>
        </p:nvCxnSpPr>
        <p:spPr>
          <a:xfrm>
            <a:off x="6080760" y="4031599"/>
            <a:ext cx="26060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5" hasCustomPrompt="1"/>
          </p:nvPr>
        </p:nvSpPr>
        <p:spPr>
          <a:xfrm>
            <a:off x="6515100" y="3862642"/>
            <a:ext cx="1737360" cy="337913"/>
          </a:xfrm>
          <a:solidFill>
            <a:schemeClr val="bg1"/>
          </a:solidFill>
        </p:spPr>
        <p:txBody>
          <a:bodyPr anchor="ctr">
            <a:spAutoFit/>
          </a:bodyPr>
          <a:lstStyle>
            <a:lvl1pPr marL="0" indent="0" algn="ctr">
              <a:buNone/>
              <a:defRPr sz="1400" i="1">
                <a:latin typeface="Georgia" panose="02040502050405020303" pitchFamily="18" charset="0"/>
              </a:defRPr>
            </a:lvl1pPr>
          </a:lstStyle>
          <a:p>
            <a:pPr lvl="0"/>
            <a:r>
              <a:rPr lang="en-US" dirty="0"/>
              <a:t>Header</a:t>
            </a:r>
          </a:p>
        </p:txBody>
      </p:sp>
      <p:sp>
        <p:nvSpPr>
          <p:cNvPr id="14" name="Text Placeholder 13"/>
          <p:cNvSpPr>
            <a:spLocks noGrp="1"/>
          </p:cNvSpPr>
          <p:nvPr>
            <p:ph type="body" sz="quarter" idx="16"/>
          </p:nvPr>
        </p:nvSpPr>
        <p:spPr>
          <a:xfrm>
            <a:off x="45720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7"/>
          </p:nvPr>
        </p:nvSpPr>
        <p:spPr>
          <a:xfrm>
            <a:off x="326898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8"/>
          </p:nvPr>
        </p:nvSpPr>
        <p:spPr>
          <a:xfrm>
            <a:off x="6080760" y="4206818"/>
            <a:ext cx="2606040" cy="201168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p:txBody>
          <a:bodyPr/>
          <a:lstStyle/>
          <a:p>
            <a:r>
              <a:rPr lang="en-US"/>
              <a:t>Click to edit Master title style</a:t>
            </a:r>
          </a:p>
        </p:txBody>
      </p:sp>
      <p:sp>
        <p:nvSpPr>
          <p:cNvPr id="17" name="Footer Placeholder 9"/>
          <p:cNvSpPr>
            <a:spLocks noGrp="1"/>
          </p:cNvSpPr>
          <p:nvPr>
            <p:ph type="ftr" sz="quarter" idx="19"/>
          </p:nvPr>
        </p:nvSpPr>
        <p:spPr>
          <a:xfrm>
            <a:off x="4800600" y="6492875"/>
            <a:ext cx="3657600" cy="365125"/>
          </a:xfrm>
        </p:spPr>
        <p:txBody>
          <a:bodyPr/>
          <a:lstStyle/>
          <a:p>
            <a:pPr algn="r"/>
            <a:endParaRPr dirty="0">
              <a:solidFill>
                <a:prstClr val="black">
                  <a:tint val="75000"/>
                </a:prstClr>
              </a:solidFill>
            </a:endParaRPr>
          </a:p>
        </p:txBody>
      </p:sp>
      <p:sp>
        <p:nvSpPr>
          <p:cNvPr id="18"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3402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icture_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22960"/>
          </a:xfrm>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4" name="Picture Placeholder 3"/>
          <p:cNvSpPr>
            <a:spLocks noGrp="1"/>
          </p:cNvSpPr>
          <p:nvPr>
            <p:ph type="pic" sz="quarter" idx="12" hasCustomPrompt="1"/>
          </p:nvPr>
        </p:nvSpPr>
        <p:spPr>
          <a:xfrm>
            <a:off x="457200" y="2068512"/>
            <a:ext cx="4572000" cy="3200400"/>
          </a:xfrm>
        </p:spPr>
        <p:txBody>
          <a:bodyPr/>
          <a:lstStyle>
            <a:lvl1pPr marL="0" indent="0">
              <a:buNone/>
              <a:defRPr baseline="0"/>
            </a:lvl1pPr>
          </a:lstStyle>
          <a:p>
            <a:r>
              <a:rPr lang="en-US" dirty="0"/>
              <a:t>Insert Graphic or Picture</a:t>
            </a:r>
          </a:p>
        </p:txBody>
      </p:sp>
      <p:sp>
        <p:nvSpPr>
          <p:cNvPr id="8" name="Text Placeholder 7"/>
          <p:cNvSpPr>
            <a:spLocks noGrp="1"/>
          </p:cNvSpPr>
          <p:nvPr>
            <p:ph type="body" sz="quarter" idx="13" hasCustomPrompt="1"/>
          </p:nvPr>
        </p:nvSpPr>
        <p:spPr>
          <a:xfrm>
            <a:off x="457200" y="5291356"/>
            <a:ext cx="4572000" cy="457200"/>
          </a:xfrm>
        </p:spPr>
        <p:txBody>
          <a:bodyPr anchor="ctr">
            <a:noAutofit/>
          </a:bodyPr>
          <a:lstStyle>
            <a:lvl1pPr marL="0" indent="0">
              <a:buNone/>
              <a:defRPr sz="1400" i="1" baseline="0">
                <a:solidFill>
                  <a:srgbClr val="64645D"/>
                </a:solidFill>
                <a:latin typeface="Georgia" panose="02040502050405020303" pitchFamily="18" charset="0"/>
              </a:defRPr>
            </a:lvl1pPr>
          </a:lstStyle>
          <a:p>
            <a:pPr lvl="0"/>
            <a:r>
              <a:rPr lang="en-US" dirty="0"/>
              <a:t>Insert caption</a:t>
            </a:r>
          </a:p>
        </p:txBody>
      </p:sp>
      <p:sp>
        <p:nvSpPr>
          <p:cNvPr id="9" name="Content Placeholder 5"/>
          <p:cNvSpPr>
            <a:spLocks noGrp="1"/>
          </p:cNvSpPr>
          <p:nvPr>
            <p:ph sz="quarter" idx="4"/>
          </p:nvPr>
        </p:nvSpPr>
        <p:spPr>
          <a:xfrm>
            <a:off x="5257800" y="2068512"/>
            <a:ext cx="3429000" cy="42560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5257800" y="1801812"/>
            <a:ext cx="3429000"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 Placeholder 14"/>
          <p:cNvSpPr>
            <a:spLocks noGrp="1"/>
          </p:cNvSpPr>
          <p:nvPr>
            <p:ph type="body" sz="quarter" idx="14" hasCustomPrompt="1"/>
          </p:nvPr>
        </p:nvSpPr>
        <p:spPr>
          <a:xfrm>
            <a:off x="5753100" y="1611312"/>
            <a:ext cx="2438400" cy="381000"/>
          </a:xfrm>
          <a:solidFill>
            <a:schemeClr val="bg1"/>
          </a:solidFill>
        </p:spPr>
        <p:txBody>
          <a:bodyPr vert="horz" lIns="45720" tIns="45720" rIns="45720" bIns="45720" rtlCol="0" anchor="ctr">
            <a:noAutofit/>
          </a:bodyPr>
          <a:lstStyle>
            <a:lvl1pPr>
              <a:defRPr lang="en-US" sz="1600" i="1" baseline="0" dirty="0">
                <a:latin typeface="Georgia" panose="02040502050405020303" pitchFamily="18" charset="0"/>
              </a:defRPr>
            </a:lvl1pPr>
          </a:lstStyle>
          <a:p>
            <a:pPr marL="0" lvl="0" indent="0" algn="ctr">
              <a:buNone/>
            </a:pPr>
            <a:r>
              <a:rPr lang="en-US" dirty="0"/>
              <a:t>Header</a:t>
            </a:r>
          </a:p>
        </p:txBody>
      </p:sp>
      <p:sp>
        <p:nvSpPr>
          <p:cNvPr id="12"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116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r"/>
            <a:endParaRPr dirty="0">
              <a:solidFill>
                <a:prstClr val="black">
                  <a:tint val="75000"/>
                </a:prstClr>
              </a:solidFill>
            </a:endParaRPr>
          </a:p>
        </p:txBody>
      </p:sp>
      <p:sp>
        <p:nvSpPr>
          <p:cNvPr id="5" name="Slide Number Placeholder 5"/>
          <p:cNvSpPr>
            <a:spLocks noGrp="1"/>
          </p:cNvSpPr>
          <p:nvPr>
            <p:ph type="sldNum" sz="quarter" idx="12"/>
          </p:nvPr>
        </p:nvSpPr>
        <p:spPr>
          <a:xfrm>
            <a:off x="8534400" y="6492875"/>
            <a:ext cx="472440" cy="365125"/>
          </a:xfrm>
        </p:spPr>
        <p:txBody>
          <a:body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5809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Last Page">
    <p:bg>
      <p:bgPr>
        <a:solidFill>
          <a:schemeClr val="tx2"/>
        </a:solidFill>
        <a:effectLst/>
      </p:bgPr>
    </p:bg>
    <p:spTree>
      <p:nvGrpSpPr>
        <p:cNvPr id="1" name=""/>
        <p:cNvGrpSpPr/>
        <p:nvPr/>
      </p:nvGrpSpPr>
      <p:grpSpPr>
        <a:xfrm>
          <a:off x="0" y="0"/>
          <a:ext cx="0" cy="0"/>
          <a:chOff x="0" y="0"/>
          <a:chExt cx="0" cy="0"/>
        </a:xfrm>
      </p:grpSpPr>
      <p:sp>
        <p:nvSpPr>
          <p:cNvPr id="5" name="TextBox 4"/>
          <p:cNvSpPr txBox="1"/>
          <p:nvPr userDrawn="1"/>
        </p:nvSpPr>
        <p:spPr>
          <a:xfrm>
            <a:off x="2057400" y="3244334"/>
            <a:ext cx="5486400" cy="369332"/>
          </a:xfrm>
          <a:prstGeom prst="rect">
            <a:avLst/>
          </a:prstGeom>
          <a:noFill/>
        </p:spPr>
        <p:txBody>
          <a:bodyPr wrap="square" rtlCol="0" anchor="ctr">
            <a:spAutoFit/>
          </a:bodyPr>
          <a:lstStyle/>
          <a:p>
            <a:pPr algn="ctr"/>
            <a:r>
              <a:rPr lang="en-US" dirty="0">
                <a:solidFill>
                  <a:prstClr val="white"/>
                </a:solidFill>
                <a:latin typeface="Arial" panose="020B0604020202020204" pitchFamily="34" charset="0"/>
                <a:cs typeface="Arial" panose="020B0604020202020204" pitchFamily="34" charset="0"/>
              </a:rPr>
              <a:t>energy.gov/fe/science-innovation/oil-gas-research</a:t>
            </a:r>
          </a:p>
        </p:txBody>
      </p:sp>
      <p:sp>
        <p:nvSpPr>
          <p:cNvPr id="4" name="Slide Number Placeholder 5"/>
          <p:cNvSpPr txBox="1">
            <a:spLocks/>
          </p:cNvSpPr>
          <p:nvPr userDrawn="1"/>
        </p:nvSpPr>
        <p:spPr>
          <a:xfrm>
            <a:off x="8534400" y="6492875"/>
            <a:ext cx="47244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7084C-5B7C-40DE-BA02-EDDCFFA2529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51086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3_EERE Black Slide Cover">
    <p:spTree>
      <p:nvGrpSpPr>
        <p:cNvPr id="1" name=""/>
        <p:cNvGrpSpPr/>
        <p:nvPr/>
      </p:nvGrpSpPr>
      <p:grpSpPr>
        <a:xfrm>
          <a:off x="0" y="0"/>
          <a:ext cx="0" cy="0"/>
          <a:chOff x="0" y="0"/>
          <a:chExt cx="0" cy="0"/>
        </a:xfrm>
      </p:grpSpPr>
      <p:sp>
        <p:nvSpPr>
          <p:cNvPr id="32" name="Rectangle 2"/>
          <p:cNvSpPr>
            <a:spLocks noChangeArrowheads="1"/>
          </p:cNvSpPr>
          <p:nvPr userDrawn="1"/>
        </p:nvSpPr>
        <p:spPr bwMode="auto">
          <a:xfrm rot="16200000">
            <a:off x="3758609" y="-3758609"/>
            <a:ext cx="1626781" cy="9144000"/>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black"/>
              </a:solidFill>
            </a:endParaRPr>
          </a:p>
        </p:txBody>
      </p:sp>
      <p:pic>
        <p:nvPicPr>
          <p:cNvPr id="35" name="Picture 1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94" t="10019" r="-1594" b="9075"/>
          <a:stretch/>
        </p:blipFill>
        <p:spPr bwMode="auto">
          <a:xfrm>
            <a:off x="3312559" y="1569308"/>
            <a:ext cx="2326241" cy="171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p:nvPr userDrawn="1"/>
        </p:nvSpPr>
        <p:spPr>
          <a:xfrm flipH="1">
            <a:off x="5334000" y="2916429"/>
            <a:ext cx="3810000" cy="37256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0066"/>
          </a:solidFill>
          <a:ln w="9525">
            <a:solidFill>
              <a:schemeClr val="tx1"/>
            </a:solidFill>
            <a:miter lim="800000"/>
            <a:headEnd/>
            <a:tailEnd/>
          </a:ln>
          <a:effectLst/>
        </p:spPr>
        <p:txBody>
          <a:bodyPr wrap="none" anchor="ctr"/>
          <a:lstStyle/>
          <a:p>
            <a:pPr algn="ctr"/>
            <a:endParaRPr lang="en-US" dirty="0">
              <a:solidFill>
                <a:prstClr val="black"/>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Office of Fossil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dirty="0">
                <a:solidFill>
                  <a:prstClr val="white"/>
                </a:solidFill>
                <a:latin typeface="Calibri"/>
                <a:cs typeface="Calibri"/>
              </a:rPr>
              <a:t>fossil.energy.gov</a:t>
            </a:r>
          </a:p>
        </p:txBody>
      </p:sp>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grpSp>
        <p:nvGrpSpPr>
          <p:cNvPr id="25" name="Group 24"/>
          <p:cNvGrpSpPr/>
          <p:nvPr userDrawn="1"/>
        </p:nvGrpSpPr>
        <p:grpSpPr>
          <a:xfrm>
            <a:off x="3955567" y="387242"/>
            <a:ext cx="5633799" cy="871837"/>
            <a:chOff x="3983044" y="377293"/>
            <a:chExt cx="5633799" cy="871837"/>
          </a:xfrm>
        </p:grpSpPr>
        <p:pic>
          <p:nvPicPr>
            <p:cNvPr id="29" name="Picture 7"/>
            <p:cNvPicPr>
              <a:picLocks noChangeAspect="1" noChangeArrowheads="1"/>
            </p:cNvPicPr>
            <p:nvPr userDrawn="1"/>
          </p:nvPicPr>
          <p:blipFill>
            <a:blip r:embed="rId3" cstate="print"/>
            <a:srcRect r="46588"/>
            <a:stretch>
              <a:fillRect/>
            </a:stretch>
          </p:blipFill>
          <p:spPr bwMode="auto">
            <a:xfrm>
              <a:off x="3983044" y="377294"/>
              <a:ext cx="3002539" cy="871836"/>
            </a:xfrm>
            <a:prstGeom prst="rect">
              <a:avLst/>
            </a:prstGeom>
            <a:noFill/>
            <a:ln w="9525">
              <a:noFill/>
              <a:miter lim="800000"/>
              <a:headEnd/>
              <a:tailEnd/>
            </a:ln>
          </p:spPr>
        </p:pic>
        <p:sp>
          <p:nvSpPr>
            <p:cNvPr id="30" name="TextBox 29"/>
            <p:cNvSpPr txBox="1"/>
            <p:nvPr userDrawn="1"/>
          </p:nvSpPr>
          <p:spPr>
            <a:xfrm>
              <a:off x="7203849" y="419168"/>
              <a:ext cx="2412994" cy="707886"/>
            </a:xfrm>
            <a:prstGeom prst="rect">
              <a:avLst/>
            </a:prstGeom>
            <a:noFill/>
          </p:spPr>
          <p:txBody>
            <a:bodyPr wrap="square" rtlCol="0">
              <a:spAutoFit/>
            </a:bodyPr>
            <a:lstStyle/>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Office of </a:t>
              </a:r>
            </a:p>
            <a:p>
              <a:r>
                <a:rPr lang="en-US" sz="2000" dirty="0">
                  <a:solidFill>
                    <a:prstClr val="white"/>
                  </a:solidFill>
                  <a:latin typeface="Meiryo" panose="020B0604030504040204" pitchFamily="34" charset="-128"/>
                  <a:ea typeface="Meiryo" panose="020B0604030504040204" pitchFamily="34" charset="-128"/>
                  <a:cs typeface="Meiryo" panose="020B0604030504040204" pitchFamily="34" charset="-128"/>
                </a:rPr>
                <a:t>Fossil Energy</a:t>
              </a:r>
            </a:p>
          </p:txBody>
        </p:sp>
        <p:cxnSp>
          <p:nvCxnSpPr>
            <p:cNvPr id="31" name="Straight Connector 30"/>
            <p:cNvCxnSpPr/>
            <p:nvPr userDrawn="1"/>
          </p:nvCxnSpPr>
          <p:spPr>
            <a:xfrm>
              <a:off x="7114823" y="377293"/>
              <a:ext cx="0" cy="707231"/>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gr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32" t="7334" r="6179" b="1333"/>
          <a:stretch/>
        </p:blipFill>
        <p:spPr>
          <a:xfrm>
            <a:off x="6944497" y="1581150"/>
            <a:ext cx="2199503" cy="1693106"/>
          </a:xfrm>
          <a:prstGeom prst="rect">
            <a:avLst/>
          </a:prstGeom>
        </p:spPr>
      </p:pic>
      <p:grpSp>
        <p:nvGrpSpPr>
          <p:cNvPr id="21" name="Group 20"/>
          <p:cNvGrpSpPr/>
          <p:nvPr userDrawn="1"/>
        </p:nvGrpSpPr>
        <p:grpSpPr>
          <a:xfrm>
            <a:off x="1342085" y="0"/>
            <a:ext cx="2168116" cy="3305319"/>
            <a:chOff x="-12470" y="-9525"/>
            <a:chExt cx="1545996" cy="2986567"/>
          </a:xfrm>
        </p:grpSpPr>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l="24269" t="654" r="4915" b="-654"/>
            <a:stretch/>
          </p:blipFill>
          <p:spPr>
            <a:xfrm>
              <a:off x="-12470" y="1521642"/>
              <a:ext cx="1545996" cy="1455400"/>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6" y="-9525"/>
              <a:ext cx="1529936" cy="1529936"/>
            </a:xfrm>
            <a:prstGeom prst="rect">
              <a:avLst/>
            </a:prstGeom>
          </p:spPr>
        </p:pic>
      </p:grpSp>
      <p:pic>
        <p:nvPicPr>
          <p:cNvPr id="34" name="Picture 33"/>
          <p:cNvPicPr>
            <a:picLocks noChangeAspect="1"/>
          </p:cNvPicPr>
          <p:nvPr userDrawn="1"/>
        </p:nvPicPr>
        <p:blipFill rotWithShape="1">
          <a:blip r:embed="rId7" cstate="print">
            <a:extLst>
              <a:ext uri="{28A0092B-C50C-407E-A947-70E740481C1C}">
                <a14:useLocalDpi xmlns:a14="http://schemas.microsoft.com/office/drawing/2010/main" val="0"/>
              </a:ext>
            </a:extLst>
          </a:blip>
          <a:srcRect l="17369" r="15707"/>
          <a:stretch/>
        </p:blipFill>
        <p:spPr>
          <a:xfrm>
            <a:off x="-3776" y="0"/>
            <a:ext cx="1345861" cy="3274256"/>
          </a:xfrm>
          <a:prstGeom prst="rect">
            <a:avLst/>
          </a:prstGeom>
        </p:spPr>
      </p:pic>
      <p:pic>
        <p:nvPicPr>
          <p:cNvPr id="33" name="Picture 14"/>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58" t="8981" r="11518" b="16508"/>
          <a:stretch/>
        </p:blipFill>
        <p:spPr bwMode="auto">
          <a:xfrm>
            <a:off x="5231671" y="1578478"/>
            <a:ext cx="1984675" cy="169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382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6" name="Date Placeholder 3"/>
          <p:cNvSpPr>
            <a:spLocks noGrp="1"/>
          </p:cNvSpPr>
          <p:nvPr>
            <p:ph type="dt" sz="half" idx="14"/>
          </p:nvPr>
        </p:nvSpPr>
        <p:spPr>
          <a:xfrm>
            <a:off x="381000" y="6356350"/>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5F6DFBF1-3A40-442B-AFC2-142ACEA06E44}"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Office of Fossil Energy</a:t>
            </a:r>
          </a:p>
        </p:txBody>
      </p:sp>
    </p:spTree>
    <p:extLst>
      <p:ext uri="{BB962C8B-B14F-4D97-AF65-F5344CB8AC3E}">
        <p14:creationId xmlns:p14="http://schemas.microsoft.com/office/powerpoint/2010/main" val="1603344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48948718-16D0-4725-A0A0-A9EDE4C3C4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7113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a:defRPr/>
            </a:pPr>
            <a:endParaRPr lang="en-US"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240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300"/>
              </a:spcBef>
              <a:spcAft>
                <a:spcPts val="300"/>
              </a:spcAft>
              <a:buFont typeface="Wingdings" pitchFamily="2" charset="2"/>
              <a:buNone/>
              <a:defRPr sz="1800" b="1">
                <a:solidFill>
                  <a:srgbClr val="002060"/>
                </a:solidFill>
                <a:latin typeface="+mn-lt"/>
                <a:cs typeface="Arial" pitchFamily="34" charset="0"/>
              </a:defRPr>
            </a:lvl1pPr>
            <a:lvl2pPr marL="914400" indent="-457200">
              <a:spcBef>
                <a:spcPts val="300"/>
              </a:spcBef>
              <a:spcAft>
                <a:spcPts val="300"/>
              </a:spcAft>
              <a:buFont typeface="Arial" pitchFamily="34" charset="0"/>
              <a:buChar char="●"/>
              <a:defRPr sz="1600">
                <a:solidFill>
                  <a:srgbClr val="002060"/>
                </a:solidFill>
                <a:latin typeface="+mn-lt"/>
                <a:cs typeface="Arial" pitchFamily="34" charset="0"/>
              </a:defRPr>
            </a:lvl2pPr>
            <a:lvl3pPr marL="1371600" indent="-457200">
              <a:buFont typeface="Courier New" pitchFamily="49" charset="0"/>
              <a:buChar char="o"/>
              <a:defRPr sz="1500" baseline="0">
                <a:solidFill>
                  <a:srgbClr val="002060"/>
                </a:solidFill>
                <a:latin typeface="+mn-lt"/>
              </a:defRPr>
            </a:lvl3pPr>
            <a:lvl4pPr marL="1828800" indent="-457200">
              <a:buFont typeface="+mj-lt"/>
              <a:buNone/>
              <a:defRPr sz="1700">
                <a:solidFill>
                  <a:srgbClr val="002060"/>
                </a:solidFill>
              </a:defRPr>
            </a:lvl4pPr>
            <a:lvl5pPr marL="2286000" indent="-457200">
              <a:buFont typeface="+mj-lt"/>
              <a:buNone/>
              <a:defRPr sz="1700">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13" name="Rectangle 2"/>
          <p:cNvSpPr>
            <a:spLocks noChangeArrowheads="1"/>
          </p:cNvSpPr>
          <p:nvPr userDrawn="1"/>
        </p:nvSpPr>
        <p:spPr bwMode="auto">
          <a:xfrm rot="16200000">
            <a:off x="4458147" y="2140246"/>
            <a:ext cx="217967" cy="9196274"/>
          </a:xfrm>
          <a:prstGeom prst="rect">
            <a:avLst/>
          </a:prstGeom>
          <a:solidFill>
            <a:srgbClr val="000066"/>
          </a:solidFill>
          <a:ln w="9525">
            <a:solidFill>
              <a:schemeClr val="tx1"/>
            </a:solidFill>
            <a:miter lim="800000"/>
            <a:headEnd/>
            <a:tailEnd/>
          </a:ln>
          <a:effectLst/>
        </p:spPr>
        <p:txBody>
          <a:bodyPr wrap="none" anchor="ctr"/>
          <a:lstStyle/>
          <a:p>
            <a:pPr algn="ctr">
              <a:defRPr/>
            </a:pPr>
            <a:endParaRPr lang="en-US" dirty="0">
              <a:solidFill>
                <a:prstClr val="white"/>
              </a:solidFill>
            </a:endParaRPr>
          </a:p>
        </p:txBody>
      </p:sp>
      <p:sp>
        <p:nvSpPr>
          <p:cNvPr id="5" name="TextBox 4"/>
          <p:cNvSpPr txBox="1"/>
          <p:nvPr userDrawn="1"/>
        </p:nvSpPr>
        <p:spPr>
          <a:xfrm>
            <a:off x="7826750" y="6623643"/>
            <a:ext cx="1626781" cy="261610"/>
          </a:xfrm>
          <a:prstGeom prst="rect">
            <a:avLst/>
          </a:prstGeom>
          <a:noFill/>
        </p:spPr>
        <p:txBody>
          <a:bodyPr wrap="square" rtlCol="0">
            <a:spAutoFit/>
          </a:bodyPr>
          <a:lstStyle/>
          <a:p>
            <a:r>
              <a:rPr lang="en-US" sz="1100" dirty="0">
                <a:solidFill>
                  <a:prstClr val="white"/>
                </a:solidFill>
                <a:latin typeface="Meiryo" panose="020B0604030504040204" pitchFamily="34" charset="-128"/>
                <a:ea typeface="Meiryo" panose="020B0604030504040204" pitchFamily="34" charset="-128"/>
                <a:cs typeface="Meiryo" panose="020B0604030504040204" pitchFamily="34" charset="-128"/>
              </a:rPr>
              <a:t>energy.gov/</a:t>
            </a:r>
            <a:r>
              <a:rPr lang="en-US" sz="1100" dirty="0" err="1">
                <a:solidFill>
                  <a:prstClr val="white"/>
                </a:solidFill>
                <a:latin typeface="Meiryo" panose="020B0604030504040204" pitchFamily="34" charset="-128"/>
                <a:ea typeface="Meiryo" panose="020B0604030504040204" pitchFamily="34" charset="-128"/>
                <a:cs typeface="Meiryo" panose="020B0604030504040204" pitchFamily="34" charset="-128"/>
              </a:rPr>
              <a:t>fe</a:t>
            </a:r>
            <a:endParaRPr lang="en-US" sz="1100" dirty="0">
              <a:solidFill>
                <a:prstClr val="white"/>
              </a:solidFill>
              <a:latin typeface="Meiryo" panose="020B0604030504040204" pitchFamily="34" charset="-128"/>
              <a:ea typeface="Meiryo" panose="020B0604030504040204" pitchFamily="34" charset="-128"/>
              <a:cs typeface="Meiryo" panose="020B0604030504040204" pitchFamily="34" charset="-128"/>
            </a:endParaRPr>
          </a:p>
        </p:txBody>
      </p:sp>
      <p:sp>
        <p:nvSpPr>
          <p:cNvPr id="10"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5F6DFBF1-3A40-442B-AFC2-142ACEA06E44}" type="slidenum">
              <a:rPr lang="en-US" smtClean="0">
                <a:solidFill>
                  <a:prstClr val="white"/>
                </a:solidFill>
                <a:latin typeface="Calibri"/>
                <a:cs typeface="Calibri"/>
              </a:rPr>
              <a:pPr marL="342900" indent="-342900" defTabSz="457200">
                <a:spcBef>
                  <a:spcPct val="20000"/>
                </a:spcBef>
                <a:buFont typeface="Arial"/>
                <a:buNone/>
                <a:defRPr/>
              </a:pPr>
              <a:t>‹#›</a:t>
            </a:fld>
            <a:r>
              <a:rPr lang="en-US" dirty="0">
                <a:solidFill>
                  <a:prstClr val="white"/>
                </a:solidFill>
                <a:latin typeface="Calibri"/>
                <a:cs typeface="Calibri"/>
              </a:rPr>
              <a:t> | Office of Fossil Energy</a:t>
            </a:r>
          </a:p>
        </p:txBody>
      </p:sp>
    </p:spTree>
    <p:extLst>
      <p:ext uri="{BB962C8B-B14F-4D97-AF65-F5344CB8AC3E}">
        <p14:creationId xmlns:p14="http://schemas.microsoft.com/office/powerpoint/2010/main" val="12092124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Norm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903903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350">
              <a:solidFill>
                <a:srgbClr val="000000"/>
              </a:solidFill>
            </a:endParaRPr>
          </a:p>
        </p:txBody>
      </p:sp>
      <p:sp>
        <p:nvSpPr>
          <p:cNvPr id="5" name="Rectangle 2"/>
          <p:cNvSpPr>
            <a:spLocks noChangeArrowheads="1"/>
          </p:cNvSpPr>
          <p:nvPr userDrawn="1"/>
        </p:nvSpPr>
        <p:spPr bwMode="auto">
          <a:xfrm rot="16200000">
            <a:off x="4457700" y="2139951"/>
            <a:ext cx="217488" cy="9196388"/>
          </a:xfrm>
          <a:prstGeom prst="rect">
            <a:avLst/>
          </a:prstGeom>
          <a:solidFill>
            <a:srgbClr val="000066"/>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350">
              <a:solidFill>
                <a:prstClr val="white"/>
              </a:solidFill>
            </a:endParaRPr>
          </a:p>
        </p:txBody>
      </p:sp>
      <p:sp>
        <p:nvSpPr>
          <p:cNvPr id="6" name="TextBox 8"/>
          <p:cNvSpPr txBox="1">
            <a:spLocks noChangeArrowheads="1"/>
          </p:cNvSpPr>
          <p:nvPr userDrawn="1"/>
        </p:nvSpPr>
        <p:spPr bwMode="auto">
          <a:xfrm>
            <a:off x="7826375" y="6623051"/>
            <a:ext cx="16271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825">
                <a:solidFill>
                  <a:prstClr val="white"/>
                </a:solidFill>
                <a:latin typeface="Meiryo" panose="020B0604030504040204" pitchFamily="34" charset="-128"/>
                <a:ea typeface="Meiryo" panose="020B0604030504040204" pitchFamily="34" charset="-128"/>
                <a:cs typeface="Meiryo" panose="020B0604030504040204" pitchFamily="34" charset="-128"/>
              </a:rPr>
              <a:t>energy.gov/fe</a:t>
            </a:r>
          </a:p>
        </p:txBody>
      </p:sp>
      <p:sp>
        <p:nvSpPr>
          <p:cNvPr id="7" name="Text Placeholder 9"/>
          <p:cNvSpPr txBox="1">
            <a:spLocks/>
          </p:cNvSpPr>
          <p:nvPr userDrawn="1"/>
        </p:nvSpPr>
        <p:spPr>
          <a:xfrm>
            <a:off x="130175" y="6616700"/>
            <a:ext cx="72866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257175" indent="-257175" defTabSz="342900">
              <a:spcBef>
                <a:spcPct val="20000"/>
              </a:spcBef>
              <a:buFont typeface="Arial"/>
              <a:buNone/>
              <a:defRPr/>
            </a:pPr>
            <a:fld id="{5F6DFBF1-3A40-442B-AFC2-142ACEA06E44}" type="slidenum">
              <a:rPr lang="en-US" sz="750" smtClean="0">
                <a:solidFill>
                  <a:prstClr val="white"/>
                </a:solidFill>
                <a:latin typeface="Calibri"/>
                <a:cs typeface="Calibri"/>
              </a:rPr>
              <a:pPr marL="257175" indent="-257175" defTabSz="342900">
                <a:spcBef>
                  <a:spcPct val="20000"/>
                </a:spcBef>
                <a:buFont typeface="Arial"/>
                <a:buNone/>
                <a:defRPr/>
              </a:pPr>
              <a:t>‹#›</a:t>
            </a:fld>
            <a:r>
              <a:rPr lang="en-US" sz="750" dirty="0">
                <a:solidFill>
                  <a:prstClr val="white"/>
                </a:solidFill>
                <a:latin typeface="Calibri"/>
                <a:cs typeface="Calibri"/>
              </a:rPr>
              <a:t> | Office of Fossil Energy</a:t>
            </a:r>
          </a:p>
        </p:txBody>
      </p:sp>
      <p:sp>
        <p:nvSpPr>
          <p:cNvPr id="2" name="Title 1"/>
          <p:cNvSpPr>
            <a:spLocks noGrp="1"/>
          </p:cNvSpPr>
          <p:nvPr>
            <p:ph type="title"/>
          </p:nvPr>
        </p:nvSpPr>
        <p:spPr>
          <a:xfrm>
            <a:off x="161925" y="158157"/>
            <a:ext cx="7162800" cy="762000"/>
          </a:xfrm>
        </p:spPr>
        <p:txBody>
          <a:bodyPr>
            <a:normAutofit/>
          </a:bodyPr>
          <a:lstStyle>
            <a:lvl1pPr algn="l">
              <a:defRPr sz="1800" b="1" i="0">
                <a:solidFill>
                  <a:schemeClr val="bg1"/>
                </a:solidFill>
                <a:latin typeface="+mn-lt"/>
                <a:cs typeface="Arial" pitchFamily="34" charset="0"/>
              </a:defRPr>
            </a:lvl1pPr>
          </a:lstStyle>
          <a:p>
            <a:r>
              <a:rPr lang="en-US"/>
              <a:t>Click to edit Master title style</a:t>
            </a: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225"/>
              </a:spcBef>
              <a:spcAft>
                <a:spcPts val="225"/>
              </a:spcAft>
              <a:buFont typeface="Wingdings" pitchFamily="2" charset="2"/>
              <a:buNone/>
              <a:defRPr sz="1350" b="1">
                <a:solidFill>
                  <a:srgbClr val="002060"/>
                </a:solidFill>
                <a:latin typeface="+mn-lt"/>
                <a:cs typeface="Arial" pitchFamily="34" charset="0"/>
              </a:defRPr>
            </a:lvl1pPr>
            <a:lvl2pPr marL="685783" indent="-342892">
              <a:spcBef>
                <a:spcPts val="225"/>
              </a:spcBef>
              <a:spcAft>
                <a:spcPts val="225"/>
              </a:spcAft>
              <a:buFont typeface="Arial" pitchFamily="34" charset="0"/>
              <a:buChar char="●"/>
              <a:defRPr sz="1200">
                <a:solidFill>
                  <a:srgbClr val="002060"/>
                </a:solidFill>
                <a:latin typeface="+mn-lt"/>
                <a:cs typeface="Arial" pitchFamily="34" charset="0"/>
              </a:defRPr>
            </a:lvl2pPr>
            <a:lvl3pPr marL="1028675" indent="-342892">
              <a:buFont typeface="Courier New" pitchFamily="49" charset="0"/>
              <a:buChar char="o"/>
              <a:defRPr sz="1125" baseline="0">
                <a:solidFill>
                  <a:srgbClr val="002060"/>
                </a:solidFill>
                <a:latin typeface="+mn-lt"/>
              </a:defRPr>
            </a:lvl3pPr>
            <a:lvl4pPr marL="1371566" indent="-342892">
              <a:buFont typeface="+mj-lt"/>
              <a:buNone/>
              <a:defRPr sz="1275">
                <a:solidFill>
                  <a:srgbClr val="002060"/>
                </a:solidFill>
              </a:defRPr>
            </a:lvl4pPr>
            <a:lvl5pPr marL="1714457" indent="-342892">
              <a:buFont typeface="+mj-lt"/>
              <a:buNone/>
              <a:defRPr sz="1275">
                <a:solidFill>
                  <a:srgbClr val="002060"/>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14"/>
          </p:nvPr>
        </p:nvSpPr>
        <p:spPr>
          <a:xfrm>
            <a:off x="381000" y="6356352"/>
            <a:ext cx="2133600" cy="365125"/>
          </a:xfrm>
          <a:prstGeom prst="rect">
            <a:avLst/>
          </a:prstGeom>
        </p:spPr>
        <p:txBody>
          <a:bodyPr/>
          <a:lstStyle>
            <a:lvl1pPr>
              <a:defRPr dirty="0">
                <a:solidFill>
                  <a:prstClr val="black">
                    <a:tint val="75000"/>
                  </a:prstClr>
                </a:solidFill>
              </a:defRPr>
            </a:lvl1pPr>
          </a:lstStyle>
          <a:p>
            <a:pPr>
              <a:defRPr/>
            </a:pPr>
            <a:endParaRPr lang="en-US"/>
          </a:p>
        </p:txBody>
      </p:sp>
    </p:spTree>
    <p:extLst>
      <p:ext uri="{BB962C8B-B14F-4D97-AF65-F5344CB8AC3E}">
        <p14:creationId xmlns:p14="http://schemas.microsoft.com/office/powerpoint/2010/main" val="2320969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762000"/>
          </a:xfrm>
          <a:prstGeom prst="rect">
            <a:avLst/>
          </a:prstGeom>
          <a:solidFill>
            <a:srgbClr val="000066"/>
          </a:solidFill>
          <a:ln w="9525">
            <a:noFill/>
            <a:miter lim="800000"/>
            <a:headEnd/>
            <a:tailEnd/>
          </a:ln>
          <a:effectLst/>
        </p:spPr>
        <p:txBody>
          <a:bodyPr wrap="none" anchor="ctr"/>
          <a:lstStyle/>
          <a:p>
            <a:pPr algn="ctr" defTabSz="342900">
              <a:defRPr/>
            </a:pPr>
            <a:endParaRPr lang="en-US" sz="1013" dirty="0">
              <a:solidFill>
                <a:prstClr val="black"/>
              </a:solidFill>
            </a:endParaRPr>
          </a:p>
        </p:txBody>
      </p:sp>
      <p:sp>
        <p:nvSpPr>
          <p:cNvPr id="2" name="Title 1"/>
          <p:cNvSpPr>
            <a:spLocks noGrp="1"/>
          </p:cNvSpPr>
          <p:nvPr>
            <p:ph type="title" hasCustomPrompt="1"/>
          </p:nvPr>
        </p:nvSpPr>
        <p:spPr>
          <a:xfrm>
            <a:off x="161925" y="158157"/>
            <a:ext cx="7162800" cy="762000"/>
          </a:xfrm>
        </p:spPr>
        <p:txBody>
          <a:bodyPr>
            <a:normAutofit/>
          </a:bodyPr>
          <a:lstStyle>
            <a:lvl1pPr algn="l">
              <a:defRPr sz="1350" b="1" i="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299930" y="924519"/>
            <a:ext cx="8534400" cy="5562600"/>
          </a:xfrm>
        </p:spPr>
        <p:txBody>
          <a:bodyPr>
            <a:normAutofit/>
          </a:bodyPr>
          <a:lstStyle>
            <a:lvl1pPr marL="0" indent="0">
              <a:spcBef>
                <a:spcPts val="169"/>
              </a:spcBef>
              <a:spcAft>
                <a:spcPts val="169"/>
              </a:spcAft>
              <a:buFont typeface="Wingdings" pitchFamily="2" charset="2"/>
              <a:buNone/>
              <a:defRPr sz="1013" b="1">
                <a:solidFill>
                  <a:srgbClr val="002060"/>
                </a:solidFill>
                <a:latin typeface="+mn-lt"/>
                <a:cs typeface="Arial" pitchFamily="34" charset="0"/>
              </a:defRPr>
            </a:lvl1pPr>
            <a:lvl2pPr marL="514350" indent="-257175">
              <a:spcBef>
                <a:spcPts val="169"/>
              </a:spcBef>
              <a:spcAft>
                <a:spcPts val="169"/>
              </a:spcAft>
              <a:buFont typeface="Arial" pitchFamily="34" charset="0"/>
              <a:buChar char="●"/>
              <a:defRPr sz="900">
                <a:solidFill>
                  <a:srgbClr val="002060"/>
                </a:solidFill>
                <a:latin typeface="+mn-lt"/>
                <a:cs typeface="Arial" pitchFamily="34" charset="0"/>
              </a:defRPr>
            </a:lvl2pPr>
            <a:lvl3pPr marL="771525" indent="-257175">
              <a:buFont typeface="Courier New" pitchFamily="49" charset="0"/>
              <a:buChar char="o"/>
              <a:defRPr sz="844" baseline="0">
                <a:solidFill>
                  <a:srgbClr val="002060"/>
                </a:solidFill>
                <a:latin typeface="+mn-lt"/>
              </a:defRPr>
            </a:lvl3pPr>
            <a:lvl4pPr marL="1028700" indent="-257175">
              <a:buFont typeface="+mj-lt"/>
              <a:buNone/>
              <a:defRPr sz="956">
                <a:solidFill>
                  <a:srgbClr val="002060"/>
                </a:solidFill>
              </a:defRPr>
            </a:lvl4pPr>
            <a:lvl5pPr marL="1285875" indent="-257175">
              <a:buFont typeface="+mj-lt"/>
              <a:buNone/>
              <a:defRPr sz="956">
                <a:solidFill>
                  <a:srgbClr val="002060"/>
                </a:solidFill>
              </a:defRPr>
            </a:lvl5pPr>
          </a:lstStyle>
          <a:p>
            <a:pPr lvl="0"/>
            <a:r>
              <a:rPr lang="en-US" dirty="0"/>
              <a:t>Click to edit Master text styles</a:t>
            </a:r>
          </a:p>
          <a:p>
            <a:pPr lvl="1"/>
            <a:r>
              <a:rPr lang="en-US" dirty="0"/>
              <a:t>Second level</a:t>
            </a:r>
          </a:p>
          <a:p>
            <a:pPr lvl="2"/>
            <a:r>
              <a:rPr lang="en-US" dirty="0"/>
              <a:t>Third level</a:t>
            </a:r>
          </a:p>
        </p:txBody>
      </p:sp>
      <p:sp>
        <p:nvSpPr>
          <p:cNvPr id="13" name="Rectangle 2"/>
          <p:cNvSpPr>
            <a:spLocks noChangeArrowheads="1"/>
          </p:cNvSpPr>
          <p:nvPr userDrawn="1"/>
        </p:nvSpPr>
        <p:spPr bwMode="auto">
          <a:xfrm rot="16200000">
            <a:off x="4458146" y="2127547"/>
            <a:ext cx="217967" cy="9196274"/>
          </a:xfrm>
          <a:prstGeom prst="rect">
            <a:avLst/>
          </a:prstGeom>
          <a:solidFill>
            <a:srgbClr val="000066"/>
          </a:solidFill>
          <a:ln w="9525">
            <a:solidFill>
              <a:schemeClr val="tx1"/>
            </a:solidFill>
            <a:miter lim="800000"/>
            <a:headEnd/>
            <a:tailEnd/>
          </a:ln>
          <a:effectLst/>
        </p:spPr>
        <p:txBody>
          <a:bodyPr wrap="none" anchor="ctr"/>
          <a:lstStyle/>
          <a:p>
            <a:pPr algn="ctr" defTabSz="342900">
              <a:defRPr/>
            </a:pPr>
            <a:endParaRPr lang="en-US" sz="1013" dirty="0">
              <a:solidFill>
                <a:prstClr val="white"/>
              </a:solidFill>
            </a:endParaRPr>
          </a:p>
        </p:txBody>
      </p:sp>
      <p:sp>
        <p:nvSpPr>
          <p:cNvPr id="10" name="Text Placeholder 9"/>
          <p:cNvSpPr txBox="1">
            <a:spLocks/>
          </p:cNvSpPr>
          <p:nvPr userDrawn="1"/>
        </p:nvSpPr>
        <p:spPr>
          <a:xfrm>
            <a:off x="130175" y="6616700"/>
            <a:ext cx="7286625"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192881" indent="-192881" defTabSz="257175">
              <a:spcBef>
                <a:spcPct val="20000"/>
              </a:spcBef>
              <a:buFont typeface="Arial"/>
              <a:buNone/>
              <a:defRPr/>
            </a:pPr>
            <a:fld id="{5F6DFBF1-3A40-442B-AFC2-142ACEA06E44}" type="slidenum">
              <a:rPr lang="en-US" sz="563" smtClean="0">
                <a:solidFill>
                  <a:prstClr val="white"/>
                </a:solidFill>
                <a:latin typeface="Calibri"/>
                <a:cs typeface="Calibri"/>
              </a:rPr>
              <a:pPr marL="192881" indent="-192881" defTabSz="257175">
                <a:spcBef>
                  <a:spcPct val="20000"/>
                </a:spcBef>
                <a:buFont typeface="Arial"/>
                <a:buNone/>
                <a:defRPr/>
              </a:pPr>
              <a:t>‹#›</a:t>
            </a:fld>
            <a:r>
              <a:rPr lang="en-US" sz="563" dirty="0">
                <a:solidFill>
                  <a:prstClr val="white"/>
                </a:solidFill>
                <a:latin typeface="Calibri"/>
                <a:cs typeface="Calibri"/>
              </a:rPr>
              <a:t> | Office of Fossil Energy</a:t>
            </a:r>
          </a:p>
        </p:txBody>
      </p:sp>
    </p:spTree>
    <p:extLst>
      <p:ext uri="{BB962C8B-B14F-4D97-AF65-F5344CB8AC3E}">
        <p14:creationId xmlns:p14="http://schemas.microsoft.com/office/powerpoint/2010/main" val="23931250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3" name="Straight Connector 42"/>
          <p:cNvCxnSpPr/>
          <p:nvPr userDrawn="1"/>
        </p:nvCxnSpPr>
        <p:spPr>
          <a:xfrm>
            <a:off x="1" y="753618"/>
            <a:ext cx="7393781"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02971" y="1544980"/>
            <a:ext cx="868569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02971" y="260268"/>
            <a:ext cx="8685691" cy="600980"/>
          </a:xfrm>
        </p:spPr>
        <p:txBody>
          <a:bodyPr anchor="b">
            <a:normAutofit/>
          </a:bodyPr>
          <a:lstStyle>
            <a:lvl1pPr algn="l">
              <a:defRPr sz="3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02971" y="778081"/>
            <a:ext cx="8685691" cy="373510"/>
          </a:xfrm>
        </p:spPr>
        <p:txBody>
          <a:bodyPr>
            <a:noAutofit/>
          </a:bodyPr>
          <a:lstStyle>
            <a:lvl1pPr marL="0" indent="0" algn="l">
              <a:buNone/>
              <a:defRPr sz="1350" b="0">
                <a:solidFill>
                  <a:srgbClr val="373838"/>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585" y="260268"/>
            <a:ext cx="1438076" cy="762875"/>
          </a:xfrm>
          <a:prstGeom prst="rect">
            <a:avLst/>
          </a:prstGeom>
        </p:spPr>
      </p:pic>
      <p:sp>
        <p:nvSpPr>
          <p:cNvPr id="51" name="Rectangle 50"/>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2" name="Rectangle 51"/>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3" name="Rectangle 52"/>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prstClr val="white"/>
                </a:solidFill>
                <a:latin typeface="Century Gothic" panose="020B0502020202020204" pitchFamily="34" charset="0"/>
              </a:rPr>
              <a:pPr/>
              <a:t>‹#›</a:t>
            </a:fld>
            <a:endParaRPr lang="en-US" sz="1350" dirty="0">
              <a:solidFill>
                <a:prstClr val="white"/>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22676647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cxnSp>
        <p:nvCxnSpPr>
          <p:cNvPr id="7" name="Straight Connector 6"/>
          <p:cNvCxnSpPr/>
          <p:nvPr userDrawn="1"/>
        </p:nvCxnSpPr>
        <p:spPr>
          <a:xfrm>
            <a:off x="1" y="753618"/>
            <a:ext cx="7393781"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hasCustomPrompt="1"/>
          </p:nvPr>
        </p:nvSpPr>
        <p:spPr>
          <a:xfrm>
            <a:off x="202971" y="1168878"/>
            <a:ext cx="8685691" cy="4827976"/>
          </a:xfrm>
          <a:prstGeom prst="rect">
            <a:avLst/>
          </a:prstGeom>
        </p:spPr>
        <p:txBody>
          <a:bodyPr/>
          <a:lstStyle>
            <a:lvl1pPr marL="0" indent="0">
              <a:buNone/>
              <a:defRPr sz="1800" b="0">
                <a:latin typeface="Century Gothic" panose="020B0502020202020204" pitchFamily="34" charset="0"/>
                <a:cs typeface="Arial" panose="020B0604020202020204" pitchFamily="34" charset="0"/>
              </a:defRPr>
            </a:lvl1pPr>
            <a:lvl2pPr>
              <a:defRPr sz="1500">
                <a:latin typeface="Century Gothic" panose="020B0502020202020204" pitchFamily="34" charset="0"/>
                <a:cs typeface="Arial" panose="020B0604020202020204" pitchFamily="34" charset="0"/>
              </a:defRPr>
            </a:lvl2pPr>
            <a:lvl3pPr>
              <a:defRPr sz="1350">
                <a:latin typeface="Century Gothic" panose="020B0502020202020204" pitchFamily="34" charset="0"/>
                <a:cs typeface="Arial" panose="020B0604020202020204" pitchFamily="34" charset="0"/>
              </a:defRPr>
            </a:lvl3pPr>
            <a:lvl4pPr>
              <a:defRPr sz="1200">
                <a:latin typeface="Century Gothic" panose="020B0502020202020204" pitchFamily="34" charset="0"/>
                <a:cs typeface="Arial" panose="020B0604020202020204" pitchFamily="34" charset="0"/>
              </a:defRPr>
            </a:lvl4pPr>
            <a:lvl5pPr>
              <a:defRPr sz="1200">
                <a:latin typeface="Century Gothic" panose="020B0502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hasCustomPrompt="1"/>
          </p:nvPr>
        </p:nvSpPr>
        <p:spPr>
          <a:xfrm>
            <a:off x="202971" y="778081"/>
            <a:ext cx="8685691" cy="373510"/>
          </a:xfrm>
          <a:prstGeom prst="rect">
            <a:avLst/>
          </a:prstGeom>
        </p:spPr>
        <p:txBody>
          <a:bodyPr>
            <a:noAutofit/>
          </a:bodyPr>
          <a:lstStyle>
            <a:lvl1pPr marL="0" indent="0" algn="l">
              <a:buNone/>
              <a:defRPr sz="1800" b="1">
                <a:solidFill>
                  <a:srgbClr val="F7932B"/>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Page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50585" y="260268"/>
            <a:ext cx="1438076" cy="762875"/>
          </a:xfrm>
          <a:prstGeom prst="rect">
            <a:avLst/>
          </a:prstGeom>
        </p:spPr>
      </p:pic>
      <p:sp>
        <p:nvSpPr>
          <p:cNvPr id="12" name="Rectangle 11"/>
          <p:cNvSpPr/>
          <p:nvPr userDrawn="1"/>
        </p:nvSpPr>
        <p:spPr>
          <a:xfrm>
            <a:off x="0" y="6258757"/>
            <a:ext cx="9144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Rectangle 12"/>
          <p:cNvSpPr/>
          <p:nvPr userDrawn="1"/>
        </p:nvSpPr>
        <p:spPr>
          <a:xfrm rot="5400000" flipH="1">
            <a:off x="4549142" y="2272018"/>
            <a:ext cx="45719" cy="9144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Rectangle 13"/>
          <p:cNvSpPr/>
          <p:nvPr userDrawn="1"/>
        </p:nvSpPr>
        <p:spPr>
          <a:xfrm>
            <a:off x="8586436" y="6350000"/>
            <a:ext cx="372218" cy="30008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sz="1350" b="1" smtClean="0">
                <a:solidFill>
                  <a:prstClr val="white"/>
                </a:solidFill>
                <a:latin typeface="Century Gothic" panose="020B0502020202020204" pitchFamily="34" charset="0"/>
              </a:rPr>
              <a:pPr/>
              <a:t>‹#›</a:t>
            </a:fld>
            <a:endParaRPr lang="en-US" sz="1350" dirty="0">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a:ext>
            </a:extLst>
          </a:blip>
          <a:srcRect b="-5834"/>
          <a:stretch/>
        </p:blipFill>
        <p:spPr>
          <a:xfrm>
            <a:off x="202970" y="6323379"/>
            <a:ext cx="1277487" cy="425765"/>
          </a:xfrm>
          <a:prstGeom prst="rect">
            <a:avLst/>
          </a:prstGeom>
          <a:effectLst>
            <a:outerShdw blurRad="63500" sx="102000" sy="102000" algn="ctr" rotWithShape="0">
              <a:prstClr val="black">
                <a:alpha val="28000"/>
              </a:prstClr>
            </a:outerShdw>
          </a:effectLst>
        </p:spPr>
      </p:pic>
      <p:sp>
        <p:nvSpPr>
          <p:cNvPr id="16" name="Text Placeholder 2">
            <a:extLst>
              <a:ext uri="{FF2B5EF4-FFF2-40B4-BE49-F238E27FC236}">
                <a16:creationId xmlns:a16="http://schemas.microsoft.com/office/drawing/2014/main" xmlns="" id="{39F257B9-99D0-42CE-97CF-7670FE332586}"/>
              </a:ext>
            </a:extLst>
          </p:cNvPr>
          <p:cNvSpPr>
            <a:spLocks noGrp="1"/>
          </p:cNvSpPr>
          <p:nvPr>
            <p:ph type="body" sz="quarter" idx="15" hasCustomPrompt="1"/>
          </p:nvPr>
        </p:nvSpPr>
        <p:spPr>
          <a:xfrm>
            <a:off x="202406" y="140076"/>
            <a:ext cx="7191375" cy="622300"/>
          </a:xfrm>
          <a:prstGeom prst="rect">
            <a:avLst/>
          </a:prstGeom>
        </p:spPr>
        <p:txBody>
          <a:bodyPr/>
          <a:lstStyle>
            <a:lvl1pPr marL="0" indent="0">
              <a:buNone/>
              <a:defRPr sz="3000"/>
            </a:lvl1pPr>
          </a:lstStyle>
          <a:p>
            <a:pPr lvl="0"/>
            <a:r>
              <a:rPr lang="en-US" dirty="0"/>
              <a:t>Master Page Title</a:t>
            </a:r>
          </a:p>
        </p:txBody>
      </p:sp>
    </p:spTree>
    <p:extLst>
      <p:ext uri="{BB962C8B-B14F-4D97-AF65-F5344CB8AC3E}">
        <p14:creationId xmlns:p14="http://schemas.microsoft.com/office/powerpoint/2010/main" val="7849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6.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4.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9.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8.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heme" Target="../theme/theme9.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82296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29491" y="1748979"/>
            <a:ext cx="8229600" cy="4373563"/>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4400" y="6492875"/>
            <a:ext cx="47244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194861262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50" r:id="rId11"/>
    <p:sldLayoutId id="2147483651" r:id="rId12"/>
    <p:sldLayoutId id="2147483652" r:id="rId13"/>
    <p:sldLayoutId id="2147483653" r:id="rId14"/>
    <p:sldLayoutId id="2147483661" r:id="rId15"/>
    <p:sldLayoutId id="2147483658" r:id="rId16"/>
    <p:sldLayoutId id="2147483659" r:id="rId17"/>
    <p:sldLayoutId id="2147483758" r:id="rId18"/>
    <p:sldLayoutId id="2147483765" r:id="rId19"/>
    <p:sldLayoutId id="2147483767" r:id="rId20"/>
    <p:sldLayoutId id="2147483770" r:id="rId21"/>
    <p:sldLayoutId id="2147483771" r:id="rId22"/>
    <p:sldLayoutId id="2147483774" r:id="rId23"/>
    <p:sldLayoutId id="2147483803" r:id="rId24"/>
    <p:sldLayoutId id="2147483804" r:id="rId25"/>
    <p:sldLayoutId id="2147483805" r:id="rId26"/>
    <p:sldLayoutId id="2147483834" r:id="rId27"/>
    <p:sldLayoutId id="2147483913" r:id="rId28"/>
  </p:sldLayoutIdLst>
  <p:hf hdr="0" ftr="0" dt="0"/>
  <p:txStyles>
    <p:titleStyle>
      <a:lvl1pPr algn="l" defTabSz="914400" rtl="0" eaLnBrk="1" latinLnBrk="0" hangingPunct="1">
        <a:spcBef>
          <a:spcPct val="0"/>
        </a:spcBef>
        <a:buNone/>
        <a:defRPr lang="en-US" sz="2200" b="0" kern="1200" cap="all" dirty="0">
          <a:solidFill>
            <a:srgbClr val="64645D"/>
          </a:solidFill>
          <a:latin typeface="Arial Narrow" panose="020B0606020202030204" pitchFamily="34" charset="0"/>
          <a:ea typeface="+mj-ea"/>
          <a:cs typeface="+mj-cs"/>
        </a:defRPr>
      </a:lvl1pPr>
    </p:titleStyle>
    <p:body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82296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29491" y="1748979"/>
            <a:ext cx="8229600" cy="4373563"/>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4400" y="6492875"/>
            <a:ext cx="47244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83337252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Lst>
  <p:hf hdr="0" ftr="0" dt="0"/>
  <p:txStyles>
    <p:titleStyle>
      <a:lvl1pPr algn="l" defTabSz="914400" rtl="0" eaLnBrk="1" latinLnBrk="0" hangingPunct="1">
        <a:spcBef>
          <a:spcPct val="0"/>
        </a:spcBef>
        <a:buNone/>
        <a:defRPr lang="en-US" sz="2200" b="0" kern="1200" cap="all" dirty="0">
          <a:solidFill>
            <a:srgbClr val="64645D"/>
          </a:solidFill>
          <a:latin typeface="Arial Narrow" panose="020B0606020202030204" pitchFamily="34" charset="0"/>
          <a:ea typeface="+mj-ea"/>
          <a:cs typeface="+mj-cs"/>
        </a:defRPr>
      </a:lvl1pPr>
    </p:titleStyle>
    <p:body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82296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20240"/>
            <a:ext cx="8229600" cy="4373563"/>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4400" y="6492875"/>
            <a:ext cx="47244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fontAlgn="base">
              <a:spcBef>
                <a:spcPct val="0"/>
              </a:spcBef>
              <a:spcAft>
                <a:spcPct val="0"/>
              </a:spcAft>
            </a:pPr>
            <a:fld id="{5FA7084C-5B7C-40DE-BA02-EDDCFFA25290}"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 y="6400800"/>
            <a:ext cx="2355482" cy="457200"/>
          </a:xfrm>
          <a:prstGeom prst="rect">
            <a:avLst/>
          </a:prstGeom>
        </p:spPr>
      </p:pic>
      <p:sp>
        <p:nvSpPr>
          <p:cNvPr id="9" name="Rectangle 8"/>
          <p:cNvSpPr/>
          <p:nvPr/>
        </p:nvSpPr>
        <p:spPr>
          <a:xfrm>
            <a:off x="9006840" y="0"/>
            <a:ext cx="13716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0"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fontAlgn="base">
              <a:spcBef>
                <a:spcPct val="0"/>
              </a:spcBef>
              <a:spcAft>
                <a:spcPct val="0"/>
              </a:spcAft>
            </a:pPr>
            <a:endParaRPr dirty="0">
              <a:solidFill>
                <a:prstClr val="black">
                  <a:tint val="75000"/>
                </a:prstClr>
              </a:solidFill>
            </a:endParaRPr>
          </a:p>
        </p:txBody>
      </p:sp>
    </p:spTree>
    <p:extLst>
      <p:ext uri="{BB962C8B-B14F-4D97-AF65-F5344CB8AC3E}">
        <p14:creationId xmlns:p14="http://schemas.microsoft.com/office/powerpoint/2010/main" val="383526947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spcBef>
          <a:spcPct val="0"/>
        </a:spcBef>
        <a:buNone/>
        <a:defRPr lang="en-US" sz="2200" b="0" kern="1200" cap="all" dirty="0">
          <a:solidFill>
            <a:srgbClr val="64645D"/>
          </a:solidFill>
          <a:latin typeface="Arial Narrow" panose="020B0606020202030204" pitchFamily="34" charset="0"/>
          <a:ea typeface="+mj-ea"/>
          <a:cs typeface="+mj-cs"/>
        </a:defRPr>
      </a:lvl1pPr>
    </p:titleStyle>
    <p:body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465981"/>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8D8B58C6-1A4A-4604-9B43-6F89BCB9B1A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11599075"/>
      </p:ext>
    </p:extLst>
  </p:cSld>
  <p:clrMap bg1="lt1" tx1="dk1" bg2="lt2" tx2="dk2" accent1="accent1" accent2="accent2" accent3="accent3" accent4="accent4" accent5="accent5" accent6="accent6" hlink="hlink" folHlink="folHlink"/>
  <p:sldLayoutIdLst>
    <p:sldLayoutId id="2147483820"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8D8B58C6-1A4A-4604-9B43-6F89BCB9B1A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29662130"/>
      </p:ext>
    </p:extLst>
  </p:cSld>
  <p:clrMap bg1="lt1" tx1="dk1" bg2="lt2" tx2="dk2" accent1="accent1" accent2="accent2" accent3="accent3" accent4="accent4" accent5="accent5" accent6="accent6" hlink="hlink" folHlink="folHlink"/>
  <p:sldLayoutIdLst>
    <p:sldLayoutId id="2147483825" r:id="rId1"/>
    <p:sldLayoutId id="2147483827" r:id="rId2"/>
    <p:sldLayoutId id="2147483828"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8D8B58C6-1A4A-4604-9B43-6F89BCB9B1A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1571872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URC Cover_1.jpg"/>
          <p:cNvPicPr>
            <a:picLocks noChangeAspect="1"/>
          </p:cNvPicPr>
          <p:nvPr userDrawn="1"/>
        </p:nvPicPr>
        <p:blipFill rotWithShape="1">
          <a:blip r:embed="rId14" cstate="print">
            <a:extLst>
              <a:ext uri="{28A0092B-C50C-407E-A947-70E740481C1C}">
                <a14:useLocalDpi xmlns:a14="http://schemas.microsoft.com/office/drawing/2010/main" val="0"/>
              </a:ext>
            </a:extLst>
          </a:blip>
          <a:srcRect t="4" b="86664"/>
          <a:stretch/>
        </p:blipFill>
        <p:spPr>
          <a:xfrm>
            <a:off x="0" y="0"/>
            <a:ext cx="9144000" cy="914400"/>
          </a:xfrm>
          <a:prstGeom prst="rect">
            <a:avLst/>
          </a:prstGeom>
        </p:spPr>
      </p:pic>
      <p:pic>
        <p:nvPicPr>
          <p:cNvPr id="7" name="Picture 6" descr="CURC Cover.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t="82650" b="8017"/>
          <a:stretch/>
        </p:blipFill>
        <p:spPr>
          <a:xfrm>
            <a:off x="0" y="6234704"/>
            <a:ext cx="9144000" cy="640080"/>
          </a:xfrm>
          <a:prstGeom prst="rect">
            <a:avLst/>
          </a:prstGeom>
        </p:spPr>
      </p:pic>
      <p:pic>
        <p:nvPicPr>
          <p:cNvPr id="9" name="Picture 8" descr="2009_DOE_OfficeofFE_Logo_White_vector.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6401" y="6348506"/>
            <a:ext cx="2527299" cy="3802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756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defTabSz="457200"/>
            <a:r>
              <a:rPr lang="en-US" dirty="0" err="1">
                <a:solidFill>
                  <a:prstClr val="white"/>
                </a:solidFill>
              </a:rPr>
              <a:t>fossil.energy.gov</a:t>
            </a:r>
            <a:endParaRPr lang="en-US" dirty="0">
              <a:solidFill>
                <a:prstClr val="white"/>
              </a:solidFill>
            </a:endParaRPr>
          </a:p>
        </p:txBody>
      </p:sp>
      <p:sp>
        <p:nvSpPr>
          <p:cNvPr id="6" name="Slide Number Placeholder 5"/>
          <p:cNvSpPr>
            <a:spLocks noGrp="1"/>
          </p:cNvSpPr>
          <p:nvPr>
            <p:ph type="sldNum" sz="quarter" idx="4"/>
          </p:nvPr>
        </p:nvSpPr>
        <p:spPr>
          <a:xfrm>
            <a:off x="3683000" y="6356350"/>
            <a:ext cx="2133600" cy="365125"/>
          </a:xfrm>
          <a:prstGeom prst="rect">
            <a:avLst/>
          </a:prstGeom>
        </p:spPr>
        <p:txBody>
          <a:bodyPr vert="horz" lIns="91440" tIns="45720" rIns="91440" bIns="45720" rtlCol="0" anchor="ctr"/>
          <a:lstStyle>
            <a:lvl1pPr algn="ctr">
              <a:defRPr sz="1200">
                <a:solidFill>
                  <a:schemeClr val="bg1"/>
                </a:solidFill>
              </a:defRPr>
            </a:lvl1pPr>
          </a:lstStyle>
          <a:p>
            <a:pPr defTabSz="457200"/>
            <a:fld id="{5977AC20-7C94-7048-A7AF-6D50AE822B28}"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6259569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82296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29491" y="1748979"/>
            <a:ext cx="8229600" cy="4373563"/>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4400" y="6492875"/>
            <a:ext cx="47244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3037488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Lst>
  <p:hf hdr="0" ftr="0" dt="0"/>
  <p:txStyles>
    <p:titleStyle>
      <a:lvl1pPr algn="l" defTabSz="914400" rtl="0" eaLnBrk="1" latinLnBrk="0" hangingPunct="1">
        <a:spcBef>
          <a:spcPct val="0"/>
        </a:spcBef>
        <a:buNone/>
        <a:defRPr lang="en-US" sz="2200" b="0" kern="1200" cap="all" dirty="0">
          <a:solidFill>
            <a:srgbClr val="64645D"/>
          </a:solidFill>
          <a:latin typeface="Arial Narrow" panose="020B0606020202030204" pitchFamily="34" charset="0"/>
          <a:ea typeface="+mj-ea"/>
          <a:cs typeface="+mj-cs"/>
        </a:defRPr>
      </a:lvl1pPr>
    </p:titleStyle>
    <p:body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82296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29491" y="1748979"/>
            <a:ext cx="8229600" cy="4373563"/>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4400" y="6492875"/>
            <a:ext cx="47244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FA7084C-5B7C-40DE-BA02-EDDCFFA25290}"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3"/>
          </p:nvPr>
        </p:nvSpPr>
        <p:spPr>
          <a:xfrm>
            <a:off x="4800600" y="6492875"/>
            <a:ext cx="3657600" cy="365125"/>
          </a:xfrm>
          <a:prstGeom prst="rect">
            <a:avLst/>
          </a:prstGeom>
        </p:spPr>
        <p:txBody>
          <a:bodyPr vert="horz" lIns="91440" tIns="45720" rIns="91440" bIns="45720" rtlCol="0" anchor="ctr"/>
          <a:lstStyle>
            <a:lvl1pPr>
              <a:defRPr lang="en-US" sz="1000" i="1">
                <a:solidFill>
                  <a:schemeClr val="tx1">
                    <a:tint val="75000"/>
                  </a:schemeClr>
                </a:solidFill>
                <a:latin typeface="Arial" panose="020B0604020202020204" pitchFamily="34" charset="0"/>
                <a:cs typeface="Arial" panose="020B0604020202020204" pitchFamily="34" charset="0"/>
              </a:defRPr>
            </a:lvl1pPr>
          </a:lstStyle>
          <a:p>
            <a:pPr algn="r"/>
            <a:endParaRPr dirty="0">
              <a:solidFill>
                <a:prstClr val="black">
                  <a:tint val="75000"/>
                </a:prstClr>
              </a:solidFill>
            </a:endParaRPr>
          </a:p>
        </p:txBody>
      </p:sp>
    </p:spTree>
    <p:extLst>
      <p:ext uri="{BB962C8B-B14F-4D97-AF65-F5344CB8AC3E}">
        <p14:creationId xmlns:p14="http://schemas.microsoft.com/office/powerpoint/2010/main" val="2565547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6" r:id="rId26"/>
    <p:sldLayoutId id="2147483907" r:id="rId27"/>
    <p:sldLayoutId id="2147483908" r:id="rId28"/>
    <p:sldLayoutId id="2147483909" r:id="rId29"/>
    <p:sldLayoutId id="2147483910" r:id="rId30"/>
    <p:sldLayoutId id="2147483912" r:id="rId31"/>
  </p:sldLayoutIdLst>
  <p:hf hdr="0" ftr="0" dt="0"/>
  <p:txStyles>
    <p:titleStyle>
      <a:lvl1pPr algn="l" defTabSz="914400" rtl="0" eaLnBrk="1" latinLnBrk="0" hangingPunct="1">
        <a:spcBef>
          <a:spcPct val="0"/>
        </a:spcBef>
        <a:buNone/>
        <a:defRPr lang="en-US" sz="2200" b="0" kern="1200" cap="all" dirty="0">
          <a:solidFill>
            <a:srgbClr val="64645D"/>
          </a:solidFill>
          <a:latin typeface="Arial Narrow" panose="020B0606020202030204" pitchFamily="34" charset="0"/>
          <a:ea typeface="+mj-ea"/>
          <a:cs typeface="+mj-cs"/>
        </a:defRPr>
      </a:lvl1pPr>
    </p:titleStyle>
    <p:body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6.emf"/><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4507968"/>
            <a:ext cx="4610100" cy="523220"/>
          </a:xfrm>
          <a:prstGeom prst="rect">
            <a:avLst/>
          </a:prstGeom>
          <a:noFill/>
        </p:spPr>
        <p:txBody>
          <a:bodyPr wrap="square" rtlCol="0">
            <a:spAutoFit/>
          </a:bodyPr>
          <a:lstStyle/>
          <a:p>
            <a:pPr algn="ctr"/>
            <a:r>
              <a:rPr lang="en-US" sz="2800" b="1" i="1" dirty="0">
                <a:solidFill>
                  <a:srgbClr val="002060"/>
                </a:solidFill>
              </a:rPr>
              <a:t>MCPA/SSEB</a:t>
            </a:r>
          </a:p>
        </p:txBody>
      </p:sp>
      <p:sp>
        <p:nvSpPr>
          <p:cNvPr id="3" name="TextBox 2"/>
          <p:cNvSpPr txBox="1"/>
          <p:nvPr/>
        </p:nvSpPr>
        <p:spPr>
          <a:xfrm>
            <a:off x="5410200" y="3505200"/>
            <a:ext cx="3581400" cy="3077766"/>
          </a:xfrm>
          <a:prstGeom prst="rect">
            <a:avLst/>
          </a:prstGeom>
          <a:noFill/>
        </p:spPr>
        <p:txBody>
          <a:bodyPr wrap="square" rtlCol="0">
            <a:spAutoFit/>
          </a:bodyPr>
          <a:lstStyle/>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sz="2800" b="1" dirty="0">
                <a:solidFill>
                  <a:schemeClr val="bg1"/>
                </a:solidFill>
              </a:rPr>
              <a:t>Steven </a:t>
            </a:r>
            <a:r>
              <a:rPr lang="en-US" sz="2800" b="1" dirty="0" err="1">
                <a:solidFill>
                  <a:schemeClr val="bg1"/>
                </a:solidFill>
              </a:rPr>
              <a:t>Winberg</a:t>
            </a:r>
            <a:endParaRPr lang="en-US" sz="2800" b="1" dirty="0">
              <a:solidFill>
                <a:schemeClr val="bg1"/>
              </a:solidFill>
            </a:endParaRPr>
          </a:p>
          <a:p>
            <a:r>
              <a:rPr lang="en-US" sz="2000" dirty="0">
                <a:solidFill>
                  <a:schemeClr val="bg1"/>
                </a:solidFill>
              </a:rPr>
              <a:t>Assistant Secretary</a:t>
            </a:r>
          </a:p>
          <a:p>
            <a:r>
              <a:rPr lang="en-US" sz="2000" dirty="0">
                <a:solidFill>
                  <a:schemeClr val="bg1"/>
                </a:solidFill>
              </a:rPr>
              <a:t>Office of Fossil energy</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600" dirty="0">
              <a:solidFill>
                <a:schemeClr val="bg1"/>
              </a:solidFill>
            </a:endParaRPr>
          </a:p>
        </p:txBody>
      </p:sp>
      <p:sp>
        <p:nvSpPr>
          <p:cNvPr id="2" name="TextBox 1"/>
          <p:cNvSpPr txBox="1"/>
          <p:nvPr/>
        </p:nvSpPr>
        <p:spPr>
          <a:xfrm>
            <a:off x="209550" y="6172200"/>
            <a:ext cx="4876800" cy="307777"/>
          </a:xfrm>
          <a:prstGeom prst="rect">
            <a:avLst/>
          </a:prstGeom>
          <a:noFill/>
        </p:spPr>
        <p:txBody>
          <a:bodyPr wrap="square" rtlCol="0">
            <a:spAutoFit/>
          </a:bodyPr>
          <a:lstStyle/>
          <a:p>
            <a:pPr algn="ctr"/>
            <a:r>
              <a:rPr lang="en-US" sz="1400" dirty="0">
                <a:solidFill>
                  <a:srgbClr val="002060"/>
                </a:solidFill>
              </a:rPr>
              <a:t>October 26, 2020</a:t>
            </a:r>
          </a:p>
        </p:txBody>
      </p:sp>
    </p:spTree>
    <p:extLst>
      <p:ext uri="{BB962C8B-B14F-4D97-AF65-F5344CB8AC3E}">
        <p14:creationId xmlns:p14="http://schemas.microsoft.com/office/powerpoint/2010/main" val="5240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B1E11-1CCE-407C-9F9C-8088920D30AC}"/>
              </a:ext>
            </a:extLst>
          </p:cNvPr>
          <p:cNvSpPr>
            <a:spLocks noGrp="1"/>
          </p:cNvSpPr>
          <p:nvPr>
            <p:ph type="title"/>
          </p:nvPr>
        </p:nvSpPr>
        <p:spPr>
          <a:xfrm>
            <a:off x="0" y="0"/>
            <a:ext cx="7162800" cy="771309"/>
          </a:xfrm>
        </p:spPr>
        <p:txBody>
          <a:bodyPr lIns="182880" rIns="0" anchor="ctr" anchorCtr="0">
            <a:normAutofit/>
          </a:bodyPr>
          <a:lstStyle/>
          <a:p>
            <a:r>
              <a:rPr lang="en-US" sz="2400" cap="none" dirty="0"/>
              <a:t>U.S. Coal Consumption By End Use Sector </a:t>
            </a:r>
            <a:r>
              <a:rPr lang="en-US" sz="1800" cap="none" dirty="0"/>
              <a:t>(2019)</a:t>
            </a:r>
          </a:p>
        </p:txBody>
      </p:sp>
      <p:graphicFrame>
        <p:nvGraphicFramePr>
          <p:cNvPr id="9" name="Chart 8">
            <a:extLst>
              <a:ext uri="{FF2B5EF4-FFF2-40B4-BE49-F238E27FC236}">
                <a16:creationId xmlns:a16="http://schemas.microsoft.com/office/drawing/2014/main" xmlns="" id="{972FFD34-D5A6-42D9-8D69-F79747B223B2}"/>
              </a:ext>
            </a:extLst>
          </p:cNvPr>
          <p:cNvGraphicFramePr/>
          <p:nvPr>
            <p:extLst>
              <p:ext uri="{D42A27DB-BD31-4B8C-83A1-F6EECF244321}">
                <p14:modId xmlns:p14="http://schemas.microsoft.com/office/powerpoint/2010/main" val="1374885910"/>
              </p:ext>
            </p:extLst>
          </p:nvPr>
        </p:nvGraphicFramePr>
        <p:xfrm>
          <a:off x="533400" y="1532707"/>
          <a:ext cx="7987722" cy="425849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xmlns="" id="{7D03BF98-94CB-4CF8-AAFE-CCF9C56DE85F}"/>
              </a:ext>
            </a:extLst>
          </p:cNvPr>
          <p:cNvSpPr txBox="1"/>
          <p:nvPr/>
        </p:nvSpPr>
        <p:spPr>
          <a:xfrm>
            <a:off x="531558" y="5867400"/>
            <a:ext cx="2668842" cy="219291"/>
          </a:xfrm>
          <a:prstGeom prst="rect">
            <a:avLst/>
          </a:prstGeom>
          <a:noFill/>
        </p:spPr>
        <p:txBody>
          <a:bodyPr wrap="square" rtlCol="0">
            <a:spAutoFit/>
          </a:bodyPr>
          <a:lstStyle/>
          <a:p>
            <a:r>
              <a:rPr lang="en-US" sz="825" b="1" dirty="0">
                <a:latin typeface="Verdana" panose="020B0604030504040204" pitchFamily="34" charset="0"/>
                <a:ea typeface="Verdana" panose="020B0604030504040204" pitchFamily="34" charset="0"/>
              </a:rPr>
              <a:t>Source: EIA, Short Term Energy Outlook</a:t>
            </a:r>
          </a:p>
        </p:txBody>
      </p:sp>
      <p:sp>
        <p:nvSpPr>
          <p:cNvPr id="13" name="TextBox 12">
            <a:extLst>
              <a:ext uri="{FF2B5EF4-FFF2-40B4-BE49-F238E27FC236}">
                <a16:creationId xmlns:a16="http://schemas.microsoft.com/office/drawing/2014/main" xmlns="" id="{5DFECF4A-B9ED-4EF5-85A5-E9BBEEE473D4}"/>
              </a:ext>
            </a:extLst>
          </p:cNvPr>
          <p:cNvSpPr txBox="1"/>
          <p:nvPr/>
        </p:nvSpPr>
        <p:spPr>
          <a:xfrm>
            <a:off x="531558" y="1295400"/>
            <a:ext cx="7989564" cy="323165"/>
          </a:xfrm>
          <a:prstGeom prst="rect">
            <a:avLst/>
          </a:prstGeom>
          <a:solidFill>
            <a:schemeClr val="tx1"/>
          </a:solidFill>
          <a:scene3d>
            <a:camera prst="orthographicFront"/>
            <a:lightRig rig="threePt" dir="t"/>
          </a:scene3d>
          <a:sp3d>
            <a:bevelT/>
          </a:sp3d>
        </p:spPr>
        <p:txBody>
          <a:bodyPr wrap="square" rtlCol="0">
            <a:spAutoFit/>
          </a:bodyPr>
          <a:lstStyle/>
          <a:p>
            <a:pPr algn="ctr"/>
            <a:r>
              <a:rPr lang="en-US" sz="1500" dirty="0">
                <a:solidFill>
                  <a:schemeClr val="bg1"/>
                </a:solidFill>
              </a:rPr>
              <a:t>The vast majority of U.S. domestic coal consumption occurs within the Electric Power Sector (92%)</a:t>
            </a:r>
          </a:p>
        </p:txBody>
      </p:sp>
      <p:sp>
        <p:nvSpPr>
          <p:cNvPr id="17" name="TextBox 16">
            <a:extLst>
              <a:ext uri="{FF2B5EF4-FFF2-40B4-BE49-F238E27FC236}">
                <a16:creationId xmlns:a16="http://schemas.microsoft.com/office/drawing/2014/main" xmlns="" id="{C5F4C891-FCF7-4FF8-9ACC-30E8A0CEA702}"/>
              </a:ext>
            </a:extLst>
          </p:cNvPr>
          <p:cNvSpPr txBox="1"/>
          <p:nvPr/>
        </p:nvSpPr>
        <p:spPr>
          <a:xfrm>
            <a:off x="4495800" y="4652918"/>
            <a:ext cx="637794" cy="300082"/>
          </a:xfrm>
          <a:prstGeom prst="rect">
            <a:avLst/>
          </a:prstGeom>
          <a:noFill/>
        </p:spPr>
        <p:txBody>
          <a:bodyPr wrap="square" rtlCol="0">
            <a:spAutoFit/>
          </a:bodyPr>
          <a:lstStyle/>
          <a:p>
            <a:pPr algn="ctr"/>
            <a:r>
              <a:rPr lang="en-US" sz="1350" b="1" dirty="0"/>
              <a:t>47</a:t>
            </a:r>
          </a:p>
        </p:txBody>
      </p:sp>
    </p:spTree>
    <p:extLst>
      <p:ext uri="{BB962C8B-B14F-4D97-AF65-F5344CB8AC3E}">
        <p14:creationId xmlns:p14="http://schemas.microsoft.com/office/powerpoint/2010/main" val="2181958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935"/>
            <a:ext cx="6100870" cy="461665"/>
          </a:xfrm>
          <a:prstGeom prst="rect">
            <a:avLst/>
          </a:prstGeom>
          <a:noFill/>
        </p:spPr>
        <p:txBody>
          <a:bodyPr wrap="square" lIns="182880" rIns="0" rtlCol="0">
            <a:spAutoFit/>
          </a:bodyPr>
          <a:lstStyle/>
          <a:p>
            <a:r>
              <a:rPr lang="en-US" sz="2400" b="1" dirty="0" smtClean="0">
                <a:solidFill>
                  <a:schemeClr val="bg1"/>
                </a:solidFill>
              </a:rPr>
              <a:t>Industrial</a:t>
            </a:r>
            <a:r>
              <a:rPr lang="en-US" sz="2400" dirty="0" smtClean="0">
                <a:solidFill>
                  <a:schemeClr val="bg1"/>
                </a:solidFill>
              </a:rPr>
              <a:t> </a:t>
            </a:r>
            <a:r>
              <a:rPr lang="en-US" sz="2400" b="1" dirty="0">
                <a:solidFill>
                  <a:schemeClr val="bg1"/>
                </a:solidFill>
              </a:rPr>
              <a:t>Coal/Coking Coal Consumption</a:t>
            </a:r>
          </a:p>
        </p:txBody>
      </p:sp>
      <p:pic>
        <p:nvPicPr>
          <p:cNvPr id="2" name="Picture 1"/>
          <p:cNvPicPr>
            <a:picLocks noChangeAspect="1"/>
          </p:cNvPicPr>
          <p:nvPr/>
        </p:nvPicPr>
        <p:blipFill>
          <a:blip r:embed="rId3"/>
          <a:stretch>
            <a:fillRect/>
          </a:stretch>
        </p:blipFill>
        <p:spPr>
          <a:xfrm>
            <a:off x="457200" y="1371600"/>
            <a:ext cx="8449141" cy="3891231"/>
          </a:xfrm>
          <a:prstGeom prst="rect">
            <a:avLst/>
          </a:prstGeom>
        </p:spPr>
      </p:pic>
    </p:spTree>
    <p:extLst>
      <p:ext uri="{BB962C8B-B14F-4D97-AF65-F5344CB8AC3E}">
        <p14:creationId xmlns:p14="http://schemas.microsoft.com/office/powerpoint/2010/main" val="3967313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678122-94DD-4DE8-9DDF-D38AC6B027FD}"/>
              </a:ext>
            </a:extLst>
          </p:cNvPr>
          <p:cNvSpPr>
            <a:spLocks noGrp="1"/>
          </p:cNvSpPr>
          <p:nvPr>
            <p:ph type="title"/>
          </p:nvPr>
        </p:nvSpPr>
        <p:spPr>
          <a:xfrm>
            <a:off x="161925" y="1"/>
            <a:ext cx="7162800" cy="762000"/>
          </a:xfrm>
        </p:spPr>
        <p:txBody>
          <a:bodyPr anchor="ctr" anchorCtr="0">
            <a:normAutofit/>
          </a:bodyPr>
          <a:lstStyle/>
          <a:p>
            <a:r>
              <a:rPr lang="en-US" cap="none" dirty="0">
                <a:effectLst>
                  <a:outerShdw blurRad="50800" dist="38100" dir="2700000" algn="tl" rotWithShape="0">
                    <a:prstClr val="black">
                      <a:alpha val="40000"/>
                    </a:prstClr>
                  </a:outerShdw>
                </a:effectLst>
              </a:rPr>
              <a:t>2019 U.S. Coal Exports, Million Short Tons (</a:t>
            </a:r>
            <a:r>
              <a:rPr lang="en-US" cap="none" dirty="0" err="1">
                <a:effectLst>
                  <a:outerShdw blurRad="50800" dist="38100" dir="2700000" algn="tl" rotWithShape="0">
                    <a:prstClr val="black">
                      <a:alpha val="40000"/>
                    </a:prstClr>
                  </a:outerShdw>
                </a:effectLst>
              </a:rPr>
              <a:t>Mmst</a:t>
            </a:r>
            <a:r>
              <a:rPr lang="en-US" cap="none" dirty="0">
                <a:effectLst>
                  <a:outerShdw blurRad="50800" dist="38100" dir="2700000" algn="tl" rotWithShape="0">
                    <a:prstClr val="black">
                      <a:alpha val="40000"/>
                    </a:prstClr>
                  </a:outerShdw>
                </a:effectLst>
              </a:rPr>
              <a:t>)</a:t>
            </a:r>
          </a:p>
        </p:txBody>
      </p:sp>
      <p:sp>
        <p:nvSpPr>
          <p:cNvPr id="5" name="TextBox 4">
            <a:extLst>
              <a:ext uri="{FF2B5EF4-FFF2-40B4-BE49-F238E27FC236}">
                <a16:creationId xmlns:a16="http://schemas.microsoft.com/office/drawing/2014/main" xmlns="" id="{4ACCB905-9E4C-4006-A830-6DC4E9C44F08}"/>
              </a:ext>
            </a:extLst>
          </p:cNvPr>
          <p:cNvSpPr txBox="1"/>
          <p:nvPr/>
        </p:nvSpPr>
        <p:spPr>
          <a:xfrm>
            <a:off x="416779" y="1318922"/>
            <a:ext cx="2707420" cy="2123658"/>
          </a:xfrm>
          <a:prstGeom prst="rect">
            <a:avLst/>
          </a:prstGeom>
          <a:noFill/>
        </p:spPr>
        <p:txBody>
          <a:bodyPr wrap="square" rtlCol="0">
            <a:spAutoFit/>
          </a:bodyPr>
          <a:lstStyle/>
          <a:p>
            <a:r>
              <a:rPr lang="en-US" sz="2000" b="1" u="sng" dirty="0"/>
              <a:t>Total: 92.9 MMst</a:t>
            </a:r>
          </a:p>
          <a:p>
            <a:r>
              <a:rPr lang="en-US" sz="2550" dirty="0"/>
              <a:t>Europe: 33.3 </a:t>
            </a:r>
            <a:r>
              <a:rPr lang="en-US" sz="2250" dirty="0"/>
              <a:t>(36%)</a:t>
            </a:r>
          </a:p>
          <a:p>
            <a:r>
              <a:rPr lang="en-US" sz="2475" dirty="0"/>
              <a:t>Asia: 32.5 </a:t>
            </a:r>
            <a:r>
              <a:rPr lang="en-US" sz="2100" dirty="0"/>
              <a:t>(35%)</a:t>
            </a:r>
          </a:p>
          <a:p>
            <a:r>
              <a:rPr lang="en-US" sz="2400" dirty="0"/>
              <a:t>Americas: 18.3 </a:t>
            </a:r>
            <a:r>
              <a:rPr lang="en-US" sz="2100" dirty="0"/>
              <a:t>(20%)</a:t>
            </a:r>
          </a:p>
          <a:p>
            <a:r>
              <a:rPr lang="en-US" sz="2250" dirty="0"/>
              <a:t>Africa: 8.8 </a:t>
            </a:r>
            <a:r>
              <a:rPr lang="en-US" sz="2025" dirty="0"/>
              <a:t>(10%)</a:t>
            </a:r>
          </a:p>
          <a:p>
            <a:endParaRPr lang="en-US" sz="1200" dirty="0"/>
          </a:p>
        </p:txBody>
      </p:sp>
      <p:sp>
        <p:nvSpPr>
          <p:cNvPr id="7" name="TextBox 6">
            <a:extLst>
              <a:ext uri="{FF2B5EF4-FFF2-40B4-BE49-F238E27FC236}">
                <a16:creationId xmlns:a16="http://schemas.microsoft.com/office/drawing/2014/main" xmlns="" id="{8102A68D-4AD0-4905-9196-D1116EF7E4E9}"/>
              </a:ext>
            </a:extLst>
          </p:cNvPr>
          <p:cNvSpPr txBox="1"/>
          <p:nvPr/>
        </p:nvSpPr>
        <p:spPr>
          <a:xfrm>
            <a:off x="3159979" y="1318922"/>
            <a:ext cx="2707420" cy="4074192"/>
          </a:xfrm>
          <a:prstGeom prst="rect">
            <a:avLst/>
          </a:prstGeom>
          <a:noFill/>
        </p:spPr>
        <p:txBody>
          <a:bodyPr wrap="square" rtlCol="0">
            <a:spAutoFit/>
          </a:bodyPr>
          <a:lstStyle/>
          <a:p>
            <a:r>
              <a:rPr lang="en-US" sz="2000" b="1" u="sng" dirty="0"/>
              <a:t>Coking Coal: 55.1 MMst</a:t>
            </a:r>
          </a:p>
          <a:p>
            <a:r>
              <a:rPr lang="en-US" sz="2175" dirty="0"/>
              <a:t>Brazil: 7.3 </a:t>
            </a:r>
            <a:r>
              <a:rPr lang="en-US" sz="2025" dirty="0"/>
              <a:t>(13%)</a:t>
            </a:r>
          </a:p>
          <a:p>
            <a:r>
              <a:rPr lang="en-US" sz="2100" dirty="0"/>
              <a:t>Japan: 6.6 (12%)</a:t>
            </a:r>
          </a:p>
          <a:p>
            <a:r>
              <a:rPr lang="en-US" sz="2100" dirty="0"/>
              <a:t>Netherlands*: 5.1 (9%)</a:t>
            </a:r>
          </a:p>
          <a:p>
            <a:r>
              <a:rPr lang="en-US" sz="2100" dirty="0"/>
              <a:t>India: 4.7 (9%)</a:t>
            </a:r>
          </a:p>
          <a:p>
            <a:r>
              <a:rPr lang="en-US" sz="1875" dirty="0"/>
              <a:t>Ukraine: 4.6 (8%)</a:t>
            </a:r>
          </a:p>
          <a:p>
            <a:r>
              <a:rPr lang="en-US" sz="1875" dirty="0"/>
              <a:t>Canada: 4.2 (8%)</a:t>
            </a:r>
          </a:p>
          <a:p>
            <a:r>
              <a:rPr lang="en-US" sz="1725" dirty="0"/>
              <a:t>S. Korea: 2.6 (5%)</a:t>
            </a:r>
          </a:p>
          <a:p>
            <a:r>
              <a:rPr lang="en-US" sz="1500" dirty="0"/>
              <a:t>Morocco: 2.3 (4%)</a:t>
            </a:r>
          </a:p>
          <a:p>
            <a:r>
              <a:rPr lang="en-US" sz="1500" dirty="0"/>
              <a:t>Austria: 2.2 (4%)</a:t>
            </a:r>
          </a:p>
          <a:p>
            <a:r>
              <a:rPr lang="en-US" sz="1500" dirty="0"/>
              <a:t>Italy: 2.1 (4%)</a:t>
            </a:r>
          </a:p>
          <a:p>
            <a:r>
              <a:rPr lang="en-US" sz="1425" dirty="0"/>
              <a:t>Croatia: 1.8 (3%)</a:t>
            </a:r>
          </a:p>
          <a:p>
            <a:r>
              <a:rPr lang="en-US" sz="1425" dirty="0"/>
              <a:t>Turkey: 1.6 (3%)</a:t>
            </a:r>
          </a:p>
          <a:p>
            <a:r>
              <a:rPr lang="en-US" sz="1350" dirty="0"/>
              <a:t>France: 1.2 (2%)</a:t>
            </a:r>
          </a:p>
          <a:p>
            <a:r>
              <a:rPr lang="en-US" sz="1350" dirty="0"/>
              <a:t>China: 1.2 (4%)</a:t>
            </a:r>
          </a:p>
        </p:txBody>
      </p:sp>
      <p:sp>
        <p:nvSpPr>
          <p:cNvPr id="9" name="TextBox 8">
            <a:extLst>
              <a:ext uri="{FF2B5EF4-FFF2-40B4-BE49-F238E27FC236}">
                <a16:creationId xmlns:a16="http://schemas.microsoft.com/office/drawing/2014/main" xmlns="" id="{B400F591-BFBA-4274-BAF9-8BAF7F62FD65}"/>
              </a:ext>
            </a:extLst>
          </p:cNvPr>
          <p:cNvSpPr txBox="1"/>
          <p:nvPr/>
        </p:nvSpPr>
        <p:spPr>
          <a:xfrm>
            <a:off x="5903179" y="1318922"/>
            <a:ext cx="2707421" cy="3012363"/>
          </a:xfrm>
          <a:prstGeom prst="rect">
            <a:avLst/>
          </a:prstGeom>
          <a:noFill/>
        </p:spPr>
        <p:txBody>
          <a:bodyPr wrap="square" rtlCol="0">
            <a:spAutoFit/>
          </a:bodyPr>
          <a:lstStyle/>
          <a:p>
            <a:r>
              <a:rPr lang="en-US" sz="2000" b="1" u="sng" dirty="0"/>
              <a:t>Steam Coal: 37.7 MMst</a:t>
            </a:r>
          </a:p>
          <a:p>
            <a:r>
              <a:rPr lang="en-US" sz="2025" dirty="0"/>
              <a:t>India:  8.1 (22%)</a:t>
            </a:r>
          </a:p>
          <a:p>
            <a:r>
              <a:rPr lang="en-US" sz="1950" dirty="0"/>
              <a:t>Netherlands*: 5.0 (13%)</a:t>
            </a:r>
          </a:p>
          <a:p>
            <a:r>
              <a:rPr lang="en-US" sz="1875" dirty="0"/>
              <a:t>S. Korea: 4.7 (12%)</a:t>
            </a:r>
          </a:p>
          <a:p>
            <a:r>
              <a:rPr lang="en-US" sz="1725" dirty="0"/>
              <a:t>Japan: 4.3 (11%)</a:t>
            </a:r>
          </a:p>
          <a:p>
            <a:r>
              <a:rPr lang="en-US" sz="1725" dirty="0"/>
              <a:t>Egypt: 4.1 (11%)</a:t>
            </a:r>
          </a:p>
          <a:p>
            <a:r>
              <a:rPr lang="en-US" sz="1650" dirty="0"/>
              <a:t>Mexico: 2.1 (6%)</a:t>
            </a:r>
          </a:p>
          <a:p>
            <a:r>
              <a:rPr lang="en-US" sz="1575" dirty="0"/>
              <a:t>Morocco: 1.2 (3%)</a:t>
            </a:r>
          </a:p>
          <a:p>
            <a:r>
              <a:rPr lang="en-US" sz="1575" dirty="0"/>
              <a:t>Germany: 1.2 (3%)</a:t>
            </a:r>
          </a:p>
          <a:p>
            <a:r>
              <a:rPr lang="en-US" sz="1500" dirty="0"/>
              <a:t>Canada: 0.9 (2%)</a:t>
            </a:r>
          </a:p>
          <a:p>
            <a:r>
              <a:rPr lang="en-US" sz="1500" dirty="0"/>
              <a:t>Chile: 0.8 (2%)</a:t>
            </a:r>
          </a:p>
        </p:txBody>
      </p:sp>
      <p:sp>
        <p:nvSpPr>
          <p:cNvPr id="11" name="TextBox 10">
            <a:extLst>
              <a:ext uri="{FF2B5EF4-FFF2-40B4-BE49-F238E27FC236}">
                <a16:creationId xmlns:a16="http://schemas.microsoft.com/office/drawing/2014/main" xmlns="" id="{16FD2B52-0AE9-4A8F-811C-14BE8ACA6921}"/>
              </a:ext>
            </a:extLst>
          </p:cNvPr>
          <p:cNvSpPr txBox="1"/>
          <p:nvPr/>
        </p:nvSpPr>
        <p:spPr>
          <a:xfrm>
            <a:off x="5903179" y="4521369"/>
            <a:ext cx="2804403" cy="507831"/>
          </a:xfrm>
          <a:prstGeom prst="rect">
            <a:avLst/>
          </a:prstGeom>
          <a:noFill/>
          <a:ln w="3175">
            <a:solidFill>
              <a:schemeClr val="tx1">
                <a:lumMod val="50000"/>
                <a:lumOff val="50000"/>
              </a:schemeClr>
            </a:solidFill>
          </a:ln>
        </p:spPr>
        <p:txBody>
          <a:bodyPr wrap="square" rtlCol="0">
            <a:spAutoFit/>
          </a:bodyPr>
          <a:lstStyle/>
          <a:p>
            <a:r>
              <a:rPr lang="en-US" sz="1350" b="1" dirty="0"/>
              <a:t>*Netherlands data include transshipments throughout Europe.</a:t>
            </a:r>
          </a:p>
        </p:txBody>
      </p:sp>
      <p:sp>
        <p:nvSpPr>
          <p:cNvPr id="13" name="Text Placeholder 6">
            <a:extLst>
              <a:ext uri="{FF2B5EF4-FFF2-40B4-BE49-F238E27FC236}">
                <a16:creationId xmlns:a16="http://schemas.microsoft.com/office/drawing/2014/main" xmlns="" id="{3992C49D-D240-42A9-96DC-BEBF3282C020}"/>
              </a:ext>
            </a:extLst>
          </p:cNvPr>
          <p:cNvSpPr txBox="1">
            <a:spLocks/>
          </p:cNvSpPr>
          <p:nvPr/>
        </p:nvSpPr>
        <p:spPr>
          <a:xfrm>
            <a:off x="416779" y="6172200"/>
            <a:ext cx="6832600" cy="278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0"/>
              </a:spcBef>
              <a:spcAft>
                <a:spcPct val="0"/>
              </a:spcAft>
              <a:buNone/>
            </a:pPr>
            <a:r>
              <a:rPr lang="en-US" sz="825" b="1" dirty="0">
                <a:solidFill>
                  <a:schemeClr val="tx1"/>
                </a:solidFill>
                <a:latin typeface="Verdana" panose="020B0604030504040204" pitchFamily="34" charset="0"/>
                <a:ea typeface="Verdana" panose="020B0604030504040204" pitchFamily="34" charset="0"/>
                <a:cs typeface="Arial" charset="0"/>
              </a:rPr>
              <a:t>Source: EIA, Quarterly Coal Report (April 2020 edition) </a:t>
            </a:r>
          </a:p>
        </p:txBody>
      </p:sp>
    </p:spTree>
    <p:extLst>
      <p:ext uri="{BB962C8B-B14F-4D97-AF65-F5344CB8AC3E}">
        <p14:creationId xmlns:p14="http://schemas.microsoft.com/office/powerpoint/2010/main" val="340349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B371B-7E45-4529-BB23-5CEBF6216B85}"/>
              </a:ext>
            </a:extLst>
          </p:cNvPr>
          <p:cNvSpPr>
            <a:spLocks noGrp="1"/>
          </p:cNvSpPr>
          <p:nvPr>
            <p:ph type="title"/>
          </p:nvPr>
        </p:nvSpPr>
        <p:spPr>
          <a:xfrm>
            <a:off x="161925" y="1"/>
            <a:ext cx="7162800" cy="762000"/>
          </a:xfrm>
        </p:spPr>
        <p:txBody>
          <a:bodyPr anchor="ctr" anchorCtr="0"/>
          <a:lstStyle/>
          <a:p>
            <a:r>
              <a:rPr lang="en-US" sz="2400" cap="none" dirty="0"/>
              <a:t>U.S. Coal Exports</a:t>
            </a:r>
            <a:r>
              <a:rPr lang="en-US" cap="none" dirty="0"/>
              <a:t>: </a:t>
            </a:r>
            <a:r>
              <a:rPr lang="en-US" sz="2400" cap="none" dirty="0"/>
              <a:t>Metallurgical And Steam</a:t>
            </a:r>
            <a:endParaRPr lang="en-US" cap="none" dirty="0"/>
          </a:p>
        </p:txBody>
      </p:sp>
      <p:pic>
        <p:nvPicPr>
          <p:cNvPr id="5" name="Picture 4">
            <a:extLst>
              <a:ext uri="{FF2B5EF4-FFF2-40B4-BE49-F238E27FC236}">
                <a16:creationId xmlns:a16="http://schemas.microsoft.com/office/drawing/2014/main" xmlns="" id="{45950AAA-51D9-40A7-BAF6-764DD579D2D2}"/>
              </a:ext>
            </a:extLst>
          </p:cNvPr>
          <p:cNvPicPr>
            <a:picLocks noChangeAspect="1"/>
          </p:cNvPicPr>
          <p:nvPr/>
        </p:nvPicPr>
        <p:blipFill>
          <a:blip r:embed="rId3"/>
          <a:stretch>
            <a:fillRect/>
          </a:stretch>
        </p:blipFill>
        <p:spPr>
          <a:xfrm>
            <a:off x="255035" y="1397071"/>
            <a:ext cx="8633930" cy="3708329"/>
          </a:xfrm>
          <a:prstGeom prst="rect">
            <a:avLst/>
          </a:prstGeom>
        </p:spPr>
      </p:pic>
      <p:sp>
        <p:nvSpPr>
          <p:cNvPr id="7" name="Text Placeholder 4">
            <a:extLst>
              <a:ext uri="{FF2B5EF4-FFF2-40B4-BE49-F238E27FC236}">
                <a16:creationId xmlns:a16="http://schemas.microsoft.com/office/drawing/2014/main" xmlns="" id="{5D72424E-9B48-4E30-A63B-1EA7F502128B}"/>
              </a:ext>
            </a:extLst>
          </p:cNvPr>
          <p:cNvSpPr txBox="1">
            <a:spLocks/>
          </p:cNvSpPr>
          <p:nvPr/>
        </p:nvSpPr>
        <p:spPr>
          <a:xfrm>
            <a:off x="914401" y="5398562"/>
            <a:ext cx="7162800" cy="468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ts val="1300"/>
              </a:lnSpc>
              <a:spcBef>
                <a:spcPct val="0"/>
              </a:spcBef>
              <a:spcAft>
                <a:spcPct val="0"/>
              </a:spcAft>
              <a:buNone/>
            </a:pPr>
            <a:r>
              <a:rPr lang="en-US" sz="825" b="1" dirty="0">
                <a:solidFill>
                  <a:schemeClr val="tx1"/>
                </a:solidFill>
                <a:latin typeface="Verdana" panose="020B0604030504040204" pitchFamily="34" charset="0"/>
                <a:ea typeface="Verdana" panose="020B0604030504040204" pitchFamily="34" charset="0"/>
                <a:cs typeface="Arial" charset="0"/>
              </a:rPr>
              <a:t>Sources: EIA, Short Term Energy Outlook (STEO); Quarterly Coal Report; industry experts at a Platts conference stated ~75% of U.S. met/coking coal production is exported, which is consistent with EIA data that show the U.S. consumed 17.9 MMst of coal in coke plants in 2019, while it exported 55.1 mmst of metallurgical coal.</a:t>
            </a:r>
            <a:endParaRPr lang="en-US" sz="825" b="1" dirty="0">
              <a:solidFill>
                <a:srgbClr val="C00000"/>
              </a:solidFill>
              <a:latin typeface="Verdana" panose="020B0604030504040204" pitchFamily="34" charset="0"/>
              <a:ea typeface="Verdana" panose="020B0604030504040204" pitchFamily="34" charset="0"/>
              <a:cs typeface="Arial" charset="0"/>
            </a:endParaRPr>
          </a:p>
        </p:txBody>
      </p:sp>
      <p:sp>
        <p:nvSpPr>
          <p:cNvPr id="9" name="TextBox 8">
            <a:extLst>
              <a:ext uri="{FF2B5EF4-FFF2-40B4-BE49-F238E27FC236}">
                <a16:creationId xmlns:a16="http://schemas.microsoft.com/office/drawing/2014/main" xmlns="" id="{9CE5C0C4-30E2-4B78-B825-9F8280722C0E}"/>
              </a:ext>
            </a:extLst>
          </p:cNvPr>
          <p:cNvSpPr txBox="1"/>
          <p:nvPr/>
        </p:nvSpPr>
        <p:spPr>
          <a:xfrm>
            <a:off x="864939" y="2036058"/>
            <a:ext cx="3173661" cy="630942"/>
          </a:xfrm>
          <a:prstGeom prst="rect">
            <a:avLst/>
          </a:prstGeom>
          <a:solidFill>
            <a:srgbClr val="0070C0"/>
          </a:solidFill>
        </p:spPr>
        <p:txBody>
          <a:bodyPr wrap="square" rtlCol="0">
            <a:spAutoFit/>
          </a:bodyPr>
          <a:lstStyle/>
          <a:p>
            <a:pPr>
              <a:lnSpc>
                <a:spcPts val="2100"/>
              </a:lnSpc>
            </a:pPr>
            <a:r>
              <a:rPr lang="en-US" sz="1875" dirty="0">
                <a:solidFill>
                  <a:schemeClr val="bg1"/>
                </a:solidFill>
              </a:rPr>
              <a:t>U.S. currently exports ~75% of its met coal production</a:t>
            </a:r>
            <a:endParaRPr lang="en-US" sz="1875" dirty="0"/>
          </a:p>
        </p:txBody>
      </p:sp>
    </p:spTree>
    <p:extLst>
      <p:ext uri="{BB962C8B-B14F-4D97-AF65-F5344CB8AC3E}">
        <p14:creationId xmlns:p14="http://schemas.microsoft.com/office/powerpoint/2010/main" val="3381029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7A40323-8560-4788-8F04-621744945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04" y="2819400"/>
            <a:ext cx="8062219" cy="3160151"/>
          </a:xfrm>
          <a:prstGeom prst="rect">
            <a:avLst/>
          </a:prstGeom>
        </p:spPr>
      </p:pic>
      <p:sp>
        <p:nvSpPr>
          <p:cNvPr id="8" name="TextBox 7">
            <a:extLst>
              <a:ext uri="{FF2B5EF4-FFF2-40B4-BE49-F238E27FC236}">
                <a16:creationId xmlns:a16="http://schemas.microsoft.com/office/drawing/2014/main" xmlns="" id="{3EFCE1D1-0A90-4442-8465-AC714EAD2911}"/>
              </a:ext>
            </a:extLst>
          </p:cNvPr>
          <p:cNvSpPr txBox="1"/>
          <p:nvPr/>
        </p:nvSpPr>
        <p:spPr>
          <a:xfrm>
            <a:off x="320996" y="3037309"/>
            <a:ext cx="2611665" cy="946413"/>
          </a:xfrm>
          <a:prstGeom prst="rect">
            <a:avLst/>
          </a:prstGeom>
          <a:noFill/>
        </p:spPr>
        <p:txBody>
          <a:bodyPr wrap="square" rtlCol="0">
            <a:spAutoFit/>
          </a:bodyPr>
          <a:lstStyle/>
          <a:p>
            <a:pPr lvl="0"/>
            <a:r>
              <a:rPr lang="en-US" sz="1350" b="1" dirty="0">
                <a:solidFill>
                  <a:srgbClr val="565656"/>
                </a:solidFill>
                <a:latin typeface="Century Gothic" panose="020B0502020202020204" pitchFamily="34" charset="0"/>
              </a:rPr>
              <a:t>Coal Beneficiation Program</a:t>
            </a:r>
          </a:p>
          <a:p>
            <a:pPr marL="128588" indent="-85725">
              <a:buFont typeface="Arial" panose="020B0604020202020204" pitchFamily="34" charset="0"/>
              <a:buChar char="•"/>
            </a:pPr>
            <a:r>
              <a:rPr lang="en-US" sz="1050" dirty="0">
                <a:solidFill>
                  <a:srgbClr val="565656"/>
                </a:solidFill>
                <a:latin typeface="Century Gothic" panose="020B0502020202020204" pitchFamily="34" charset="0"/>
              </a:rPr>
              <a:t>New processes to maximize coal’s value as a feedstock</a:t>
            </a:r>
          </a:p>
          <a:p>
            <a:pPr marL="128588" indent="-85725">
              <a:buFont typeface="Arial" panose="020B0604020202020204" pitchFamily="34" charset="0"/>
              <a:buChar char="•"/>
            </a:pPr>
            <a:r>
              <a:rPr lang="en-US" sz="1050" dirty="0">
                <a:solidFill>
                  <a:srgbClr val="565656"/>
                </a:solidFill>
                <a:latin typeface="Century Gothic" panose="020B0502020202020204" pitchFamily="34" charset="0"/>
              </a:rPr>
              <a:t>New technologies for value-added products from coal</a:t>
            </a:r>
          </a:p>
        </p:txBody>
      </p:sp>
      <p:grpSp>
        <p:nvGrpSpPr>
          <p:cNvPr id="9" name="Group 8">
            <a:extLst>
              <a:ext uri="{FF2B5EF4-FFF2-40B4-BE49-F238E27FC236}">
                <a16:creationId xmlns:a16="http://schemas.microsoft.com/office/drawing/2014/main" xmlns="" id="{A2E4FC81-1965-4081-BAE9-44B9FCA759E2}"/>
              </a:ext>
            </a:extLst>
          </p:cNvPr>
          <p:cNvGrpSpPr/>
          <p:nvPr/>
        </p:nvGrpSpPr>
        <p:grpSpPr>
          <a:xfrm>
            <a:off x="3124200" y="955409"/>
            <a:ext cx="2895600" cy="1643573"/>
            <a:chOff x="4129038" y="2872409"/>
            <a:chExt cx="4064119" cy="2651760"/>
          </a:xfrm>
        </p:grpSpPr>
        <p:cxnSp>
          <p:nvCxnSpPr>
            <p:cNvPr id="11" name="Straight Connector 10">
              <a:extLst>
                <a:ext uri="{FF2B5EF4-FFF2-40B4-BE49-F238E27FC236}">
                  <a16:creationId xmlns:a16="http://schemas.microsoft.com/office/drawing/2014/main" xmlns="" id="{BE4AEFC1-0671-4E57-9200-91B93D0B80F0}"/>
                </a:ext>
              </a:extLst>
            </p:cNvPr>
            <p:cNvCxnSpPr>
              <a:cxnSpLocks/>
            </p:cNvCxnSpPr>
            <p:nvPr/>
          </p:nvCxnSpPr>
          <p:spPr>
            <a:xfrm>
              <a:off x="4129038" y="2872409"/>
              <a:ext cx="0" cy="265176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F8DFAD6-9792-412A-84B1-E8DEFB77053B}"/>
                </a:ext>
              </a:extLst>
            </p:cNvPr>
            <p:cNvCxnSpPr>
              <a:cxnSpLocks/>
            </p:cNvCxnSpPr>
            <p:nvPr/>
          </p:nvCxnSpPr>
          <p:spPr>
            <a:xfrm>
              <a:off x="8193157" y="2872409"/>
              <a:ext cx="0" cy="2651760"/>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xmlns="" id="{9415775F-C94E-4ED6-9F44-DCF9FD3C6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223161"/>
            <a:ext cx="1225312" cy="1102096"/>
          </a:xfrm>
          <a:prstGeom prst="rect">
            <a:avLst/>
          </a:prstGeom>
        </p:spPr>
      </p:pic>
      <p:pic>
        <p:nvPicPr>
          <p:cNvPr id="14" name="Picture 13" descr="A picture containing clipart&#10;&#10;Description generated with high confidence">
            <a:extLst>
              <a:ext uri="{FF2B5EF4-FFF2-40B4-BE49-F238E27FC236}">
                <a16:creationId xmlns:a16="http://schemas.microsoft.com/office/drawing/2014/main" xmlns="" id="{6ED7D918-CD98-4657-8F43-355457511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632" y="1343959"/>
            <a:ext cx="944109" cy="928374"/>
          </a:xfrm>
          <a:prstGeom prst="rect">
            <a:avLst/>
          </a:prstGeom>
        </p:spPr>
      </p:pic>
      <p:pic>
        <p:nvPicPr>
          <p:cNvPr id="15" name="Picture 14">
            <a:extLst>
              <a:ext uri="{FF2B5EF4-FFF2-40B4-BE49-F238E27FC236}">
                <a16:creationId xmlns:a16="http://schemas.microsoft.com/office/drawing/2014/main" xmlns="" id="{58834C4A-C31C-41A0-8A7C-DED2148A6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3708" y="1229132"/>
            <a:ext cx="944108" cy="1096125"/>
          </a:xfrm>
          <a:prstGeom prst="rect">
            <a:avLst/>
          </a:prstGeom>
        </p:spPr>
      </p:pic>
      <p:sp>
        <p:nvSpPr>
          <p:cNvPr id="20" name="Title 3">
            <a:extLst>
              <a:ext uri="{FF2B5EF4-FFF2-40B4-BE49-F238E27FC236}">
                <a16:creationId xmlns:a16="http://schemas.microsoft.com/office/drawing/2014/main" xmlns="" id="{1B96C507-BBF1-4E50-AE04-5A4F7FF599C8}"/>
              </a:ext>
            </a:extLst>
          </p:cNvPr>
          <p:cNvSpPr txBox="1">
            <a:spLocks/>
          </p:cNvSpPr>
          <p:nvPr/>
        </p:nvSpPr>
        <p:spPr>
          <a:xfrm>
            <a:off x="0" y="0"/>
            <a:ext cx="8866495" cy="752652"/>
          </a:xfrm>
          <a:prstGeom prst="rect">
            <a:avLst/>
          </a:prstGeom>
        </p:spPr>
        <p:txBody>
          <a:bodyPr vert="horz" lIns="182880" tIns="0" rIns="0" bIns="0" rtlCol="0" anchor="ctr" anchorCtr="0">
            <a:normAutofit/>
          </a:bodyPr>
          <a:lstStyle>
            <a:lvl1pPr algn="l" defTabSz="914400" rtl="0" eaLnBrk="1" latinLnBrk="0" hangingPunct="1">
              <a:spcBef>
                <a:spcPct val="0"/>
              </a:spcBef>
              <a:buNone/>
              <a:defRPr lang="en-US" sz="2400" b="1" i="0" kern="1200" cap="all">
                <a:solidFill>
                  <a:schemeClr val="bg1"/>
                </a:solidFill>
                <a:latin typeface="+mj-lt"/>
                <a:ea typeface="+mj-ea"/>
                <a:cs typeface="Arial" pitchFamily="34" charset="0"/>
              </a:defRPr>
            </a:lvl1pPr>
          </a:lstStyle>
          <a:p>
            <a:r>
              <a:rPr lang="en-US" cap="none" dirty="0"/>
              <a:t>R&amp;D to Expand the Coal Value Chain</a:t>
            </a:r>
          </a:p>
        </p:txBody>
      </p:sp>
      <p:sp>
        <p:nvSpPr>
          <p:cNvPr id="21" name="TextBox 11">
            <a:extLst>
              <a:ext uri="{FF2B5EF4-FFF2-40B4-BE49-F238E27FC236}">
                <a16:creationId xmlns:a16="http://schemas.microsoft.com/office/drawing/2014/main" xmlns="" id="{8691E852-2DB2-4C6B-BE29-6DC8932C2DCC}"/>
              </a:ext>
            </a:extLst>
          </p:cNvPr>
          <p:cNvSpPr txBox="1"/>
          <p:nvPr/>
        </p:nvSpPr>
        <p:spPr>
          <a:xfrm>
            <a:off x="2743200" y="888026"/>
            <a:ext cx="360789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400" b="1" dirty="0">
                <a:latin typeface="Century Gothic" panose="020B0502020202020204" pitchFamily="34" charset="0"/>
              </a:rPr>
              <a:t>FEEDSTOCK UPGRADING</a:t>
            </a:r>
          </a:p>
        </p:txBody>
      </p:sp>
      <p:sp>
        <p:nvSpPr>
          <p:cNvPr id="22" name="TextBox 12">
            <a:extLst>
              <a:ext uri="{FF2B5EF4-FFF2-40B4-BE49-F238E27FC236}">
                <a16:creationId xmlns:a16="http://schemas.microsoft.com/office/drawing/2014/main" xmlns="" id="{703B8B6D-D372-4B54-9FCF-0E8C400B7C21}"/>
              </a:ext>
            </a:extLst>
          </p:cNvPr>
          <p:cNvSpPr txBox="1"/>
          <p:nvPr/>
        </p:nvSpPr>
        <p:spPr>
          <a:xfrm>
            <a:off x="5966298" y="862861"/>
            <a:ext cx="336377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400" b="1" dirty="0">
                <a:latin typeface="Century Gothic" panose="020B0502020202020204" pitchFamily="34" charset="0"/>
              </a:rPr>
              <a:t>COAL PROPERTIES DATABASE</a:t>
            </a:r>
          </a:p>
        </p:txBody>
      </p:sp>
      <p:sp>
        <p:nvSpPr>
          <p:cNvPr id="23" name="TextBox 22">
            <a:extLst>
              <a:ext uri="{FF2B5EF4-FFF2-40B4-BE49-F238E27FC236}">
                <a16:creationId xmlns:a16="http://schemas.microsoft.com/office/drawing/2014/main" xmlns="" id="{01501777-426B-459B-9250-EF6673E29B1C}"/>
              </a:ext>
            </a:extLst>
          </p:cNvPr>
          <p:cNvSpPr txBox="1"/>
          <p:nvPr/>
        </p:nvSpPr>
        <p:spPr>
          <a:xfrm>
            <a:off x="-270942" y="899772"/>
            <a:ext cx="3465140" cy="307777"/>
          </a:xfrm>
          <a:prstGeom prst="rect">
            <a:avLst/>
          </a:prstGeom>
          <a:noFill/>
        </p:spPr>
        <p:txBody>
          <a:bodyPr wrap="square" rtlCol="0">
            <a:spAutoFit/>
          </a:bodyPr>
          <a:lstStyle/>
          <a:p>
            <a:pPr algn="ctr">
              <a:spcAft>
                <a:spcPts val="600"/>
              </a:spcAft>
            </a:pPr>
            <a:r>
              <a:rPr lang="en-US" sz="1400" b="1" dirty="0">
                <a:latin typeface="Century Gothic" panose="020B0502020202020204" pitchFamily="34" charset="0"/>
              </a:rPr>
              <a:t>COAL TO CARBON PRODUCTS</a:t>
            </a:r>
          </a:p>
        </p:txBody>
      </p:sp>
    </p:spTree>
    <p:extLst>
      <p:ext uri="{BB962C8B-B14F-4D97-AF65-F5344CB8AC3E}">
        <p14:creationId xmlns:p14="http://schemas.microsoft.com/office/powerpoint/2010/main" val="3900280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6100" y="1009584"/>
            <a:ext cx="4367606" cy="2737166"/>
          </a:xfrm>
          <a:prstGeom prst="rect">
            <a:avLst/>
          </a:prstGeom>
        </p:spPr>
      </p:pic>
      <p:pic>
        <p:nvPicPr>
          <p:cNvPr id="5" name="Picture 4"/>
          <p:cNvPicPr>
            <a:picLocks noChangeAspect="1"/>
          </p:cNvPicPr>
          <p:nvPr/>
        </p:nvPicPr>
        <p:blipFill>
          <a:blip r:embed="rId4"/>
          <a:stretch>
            <a:fillRect/>
          </a:stretch>
        </p:blipFill>
        <p:spPr>
          <a:xfrm>
            <a:off x="5105400" y="4267200"/>
            <a:ext cx="3025518" cy="2274218"/>
          </a:xfrm>
          <a:prstGeom prst="rect">
            <a:avLst/>
          </a:prstGeom>
        </p:spPr>
      </p:pic>
      <p:sp>
        <p:nvSpPr>
          <p:cNvPr id="3" name="Title 2"/>
          <p:cNvSpPr>
            <a:spLocks noGrp="1"/>
          </p:cNvSpPr>
          <p:nvPr>
            <p:ph type="title"/>
          </p:nvPr>
        </p:nvSpPr>
        <p:spPr>
          <a:xfrm>
            <a:off x="152400" y="762000"/>
            <a:ext cx="7162800" cy="762000"/>
          </a:xfrm>
        </p:spPr>
        <p:txBody>
          <a:bodyPr>
            <a:normAutofit/>
          </a:bodyPr>
          <a:lstStyle/>
          <a:p>
            <a:r>
              <a:rPr lang="en-US" sz="2400" b="1" dirty="0"/>
              <a:t>Coal Foams</a:t>
            </a:r>
          </a:p>
        </p:txBody>
      </p:sp>
      <p:pic>
        <p:nvPicPr>
          <p:cNvPr id="6" name="Picture 5"/>
          <p:cNvPicPr>
            <a:picLocks noChangeAspect="1"/>
          </p:cNvPicPr>
          <p:nvPr/>
        </p:nvPicPr>
        <p:blipFill>
          <a:blip r:embed="rId5"/>
          <a:stretch>
            <a:fillRect/>
          </a:stretch>
        </p:blipFill>
        <p:spPr>
          <a:xfrm>
            <a:off x="304800" y="3979093"/>
            <a:ext cx="2488313" cy="2472006"/>
          </a:xfrm>
          <a:prstGeom prst="rect">
            <a:avLst/>
          </a:prstGeom>
        </p:spPr>
      </p:pic>
      <p:sp>
        <p:nvSpPr>
          <p:cNvPr id="2" name="TextBox 1"/>
          <p:cNvSpPr txBox="1"/>
          <p:nvPr/>
        </p:nvSpPr>
        <p:spPr>
          <a:xfrm>
            <a:off x="0" y="147935"/>
            <a:ext cx="5791200" cy="461665"/>
          </a:xfrm>
          <a:prstGeom prst="rect">
            <a:avLst/>
          </a:prstGeom>
          <a:noFill/>
        </p:spPr>
        <p:txBody>
          <a:bodyPr wrap="square" lIns="182880" rtlCol="0">
            <a:spAutoFit/>
          </a:bodyPr>
          <a:lstStyle/>
          <a:p>
            <a:r>
              <a:rPr lang="en-US" sz="2400" b="1" dirty="0">
                <a:solidFill>
                  <a:schemeClr val="bg1"/>
                </a:solidFill>
              </a:rPr>
              <a:t>Coal Foams</a:t>
            </a:r>
          </a:p>
        </p:txBody>
      </p:sp>
    </p:spTree>
    <p:extLst>
      <p:ext uri="{BB962C8B-B14F-4D97-AF65-F5344CB8AC3E}">
        <p14:creationId xmlns:p14="http://schemas.microsoft.com/office/powerpoint/2010/main" val="2886177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3"/>
          <a:stretch>
            <a:fillRect/>
          </a:stretch>
        </p:blipFill>
        <p:spPr>
          <a:xfrm>
            <a:off x="266700" y="914400"/>
            <a:ext cx="8305800" cy="4034246"/>
          </a:xfrm>
          <a:prstGeom prst="rect">
            <a:avLst/>
          </a:prstGeom>
        </p:spPr>
      </p:pic>
      <p:pic>
        <p:nvPicPr>
          <p:cNvPr id="6" name="Picture 5"/>
          <p:cNvPicPr>
            <a:picLocks noChangeAspect="1"/>
          </p:cNvPicPr>
          <p:nvPr/>
        </p:nvPicPr>
        <p:blipFill>
          <a:blip r:embed="rId4"/>
          <a:stretch>
            <a:fillRect/>
          </a:stretch>
        </p:blipFill>
        <p:spPr>
          <a:xfrm>
            <a:off x="2971800" y="4533900"/>
            <a:ext cx="2945401" cy="1924662"/>
          </a:xfrm>
          <a:prstGeom prst="rect">
            <a:avLst/>
          </a:prstGeom>
        </p:spPr>
      </p:pic>
      <p:sp>
        <p:nvSpPr>
          <p:cNvPr id="2" name="TextBox 1"/>
          <p:cNvSpPr txBox="1"/>
          <p:nvPr/>
        </p:nvSpPr>
        <p:spPr>
          <a:xfrm>
            <a:off x="0" y="147935"/>
            <a:ext cx="5981700" cy="461665"/>
          </a:xfrm>
          <a:prstGeom prst="rect">
            <a:avLst/>
          </a:prstGeom>
          <a:noFill/>
        </p:spPr>
        <p:txBody>
          <a:bodyPr wrap="square" lIns="182880" rtlCol="0">
            <a:spAutoFit/>
          </a:bodyPr>
          <a:lstStyle/>
          <a:p>
            <a:r>
              <a:rPr lang="en-US" sz="2400" b="1" dirty="0">
                <a:solidFill>
                  <a:schemeClr val="bg1"/>
                </a:solidFill>
              </a:rPr>
              <a:t>Carbon Spheres</a:t>
            </a:r>
          </a:p>
        </p:txBody>
      </p:sp>
    </p:spTree>
    <p:extLst>
      <p:ext uri="{BB962C8B-B14F-4D97-AF65-F5344CB8AC3E}">
        <p14:creationId xmlns:p14="http://schemas.microsoft.com/office/powerpoint/2010/main" val="2207644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1131EA82-0226-494D-BCD0-CAC795CE0BBC}" type="slidenum">
              <a:rPr lang="en-US" smtClean="0"/>
              <a:pPr>
                <a:defRPr/>
              </a:pPr>
              <a:t>17</a:t>
            </a:fld>
            <a:endParaRPr lang="en-US" dirty="0"/>
          </a:p>
        </p:txBody>
      </p:sp>
      <p:pic>
        <p:nvPicPr>
          <p:cNvPr id="22" name="Picture 21"/>
          <p:cNvPicPr>
            <a:picLocks noChangeAspect="1"/>
          </p:cNvPicPr>
          <p:nvPr/>
        </p:nvPicPr>
        <p:blipFill>
          <a:blip r:embed="rId3"/>
          <a:stretch>
            <a:fillRect/>
          </a:stretch>
        </p:blipFill>
        <p:spPr>
          <a:xfrm>
            <a:off x="3098630" y="855126"/>
            <a:ext cx="2353848" cy="945106"/>
          </a:xfrm>
          <a:prstGeom prst="rect">
            <a:avLst/>
          </a:prstGeom>
        </p:spPr>
      </p:pic>
      <p:sp>
        <p:nvSpPr>
          <p:cNvPr id="23" name="Rectangle 22"/>
          <p:cNvSpPr/>
          <p:nvPr/>
        </p:nvSpPr>
        <p:spPr>
          <a:xfrm>
            <a:off x="724464" y="2247738"/>
            <a:ext cx="7916446" cy="830997"/>
          </a:xfrm>
          <a:prstGeom prst="rect">
            <a:avLst/>
          </a:prstGeom>
        </p:spPr>
        <p:txBody>
          <a:bodyPr wrap="square">
            <a:spAutoFit/>
          </a:bodyPr>
          <a:lstStyle/>
          <a:p>
            <a:pPr lvl="0"/>
            <a:r>
              <a:rPr lang="en-US" sz="1600" b="1" dirty="0">
                <a:solidFill>
                  <a:srgbClr val="002060"/>
                </a:solidFill>
              </a:rPr>
              <a:t>Development of an economically competitive and sustainable domestic supply of rare earth elements (REEs) and critical materials (CMs) to assist in maintaining our Nation’s economic growth and National Security</a:t>
            </a:r>
          </a:p>
        </p:txBody>
      </p:sp>
      <p:sp>
        <p:nvSpPr>
          <p:cNvPr id="14" name="TextBox 13"/>
          <p:cNvSpPr txBox="1"/>
          <p:nvPr/>
        </p:nvSpPr>
        <p:spPr>
          <a:xfrm>
            <a:off x="2819400" y="1878275"/>
            <a:ext cx="3124200" cy="2616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100" b="1" dirty="0"/>
              <a:t>Office of Fossil Energy</a:t>
            </a:r>
          </a:p>
        </p:txBody>
      </p:sp>
      <p:pic>
        <p:nvPicPr>
          <p:cNvPr id="5" name="Picture 4"/>
          <p:cNvPicPr>
            <a:picLocks noChangeAspect="1"/>
          </p:cNvPicPr>
          <p:nvPr/>
        </p:nvPicPr>
        <p:blipFill>
          <a:blip r:embed="rId4"/>
          <a:stretch>
            <a:fillRect/>
          </a:stretch>
        </p:blipFill>
        <p:spPr>
          <a:xfrm>
            <a:off x="952500" y="3121279"/>
            <a:ext cx="6858000" cy="3391997"/>
          </a:xfrm>
          <a:prstGeom prst="rect">
            <a:avLst/>
          </a:prstGeom>
        </p:spPr>
      </p:pic>
      <p:sp>
        <p:nvSpPr>
          <p:cNvPr id="13" name="TextBox 12"/>
          <p:cNvSpPr txBox="1"/>
          <p:nvPr/>
        </p:nvSpPr>
        <p:spPr>
          <a:xfrm>
            <a:off x="19878" y="164269"/>
            <a:ext cx="9364246" cy="461665"/>
          </a:xfrm>
          <a:prstGeom prst="rect">
            <a:avLst/>
          </a:prstGeom>
          <a:noFill/>
        </p:spPr>
        <p:txBody>
          <a:bodyPr wrap="square" lIns="182880" rtlCol="0">
            <a:spAutoFit/>
          </a:bodyPr>
          <a:lstStyle/>
          <a:p>
            <a:r>
              <a:rPr lang="en-US" sz="2400" b="1" dirty="0">
                <a:solidFill>
                  <a:schemeClr val="bg1"/>
                </a:solidFill>
              </a:rPr>
              <a:t>Rare Earth Elements/Critical Minerals from Coal</a:t>
            </a:r>
          </a:p>
        </p:txBody>
      </p:sp>
    </p:spTree>
    <p:extLst>
      <p:ext uri="{BB962C8B-B14F-4D97-AF65-F5344CB8AC3E}">
        <p14:creationId xmlns:p14="http://schemas.microsoft.com/office/powerpoint/2010/main" val="298886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7478" y="1384429"/>
            <a:ext cx="8534400" cy="5562600"/>
          </a:xfrm>
        </p:spPr>
        <p:txBody>
          <a:bodyPr>
            <a:normAutofit/>
          </a:bodyPr>
          <a:lstStyle/>
          <a:p>
            <a:r>
              <a:rPr lang="en-US" dirty="0"/>
              <a:t>       Coal FIRST		           CCUS 	</a:t>
            </a:r>
          </a:p>
          <a:p>
            <a:endParaRPr lang="en-US" dirty="0"/>
          </a:p>
          <a:p>
            <a:endParaRPr lang="en-US" dirty="0"/>
          </a:p>
          <a:p>
            <a:endParaRPr lang="en-US" dirty="0"/>
          </a:p>
          <a:p>
            <a:endParaRPr lang="en-US" dirty="0"/>
          </a:p>
          <a:p>
            <a:endParaRPr lang="en-US" dirty="0"/>
          </a:p>
          <a:p>
            <a:endParaRPr lang="en-US" dirty="0"/>
          </a:p>
          <a:p>
            <a:r>
              <a:rPr lang="en-US" dirty="0"/>
              <a:t>                                                        Coal to Products</a:t>
            </a:r>
          </a:p>
          <a:p>
            <a:endParaRPr lang="en-US" dirty="0"/>
          </a:p>
        </p:txBody>
      </p:sp>
      <p:pic>
        <p:nvPicPr>
          <p:cNvPr id="4" name="Picture 3"/>
          <p:cNvPicPr>
            <a:picLocks noChangeAspect="1"/>
          </p:cNvPicPr>
          <p:nvPr/>
        </p:nvPicPr>
        <p:blipFill>
          <a:blip r:embed="rId3"/>
          <a:stretch>
            <a:fillRect/>
          </a:stretch>
        </p:blipFill>
        <p:spPr>
          <a:xfrm>
            <a:off x="564293" y="1862910"/>
            <a:ext cx="1992498" cy="1371600"/>
          </a:xfrm>
          <a:prstGeom prst="rect">
            <a:avLst/>
          </a:prstGeom>
        </p:spPr>
      </p:pic>
      <p:pic>
        <p:nvPicPr>
          <p:cNvPr id="5" name="Picture 4"/>
          <p:cNvPicPr>
            <a:picLocks noChangeAspect="1"/>
          </p:cNvPicPr>
          <p:nvPr/>
        </p:nvPicPr>
        <p:blipFill>
          <a:blip r:embed="rId4"/>
          <a:stretch>
            <a:fillRect/>
          </a:stretch>
        </p:blipFill>
        <p:spPr>
          <a:xfrm>
            <a:off x="3280381" y="1820820"/>
            <a:ext cx="2138494" cy="1447800"/>
          </a:xfrm>
          <a:prstGeom prst="rect">
            <a:avLst/>
          </a:prstGeom>
        </p:spPr>
      </p:pic>
      <p:pic>
        <p:nvPicPr>
          <p:cNvPr id="6" name="Picture 5"/>
          <p:cNvPicPr>
            <a:picLocks noChangeAspect="1"/>
          </p:cNvPicPr>
          <p:nvPr/>
        </p:nvPicPr>
        <p:blipFill>
          <a:blip r:embed="rId5"/>
          <a:stretch>
            <a:fillRect/>
          </a:stretch>
        </p:blipFill>
        <p:spPr>
          <a:xfrm>
            <a:off x="3405774" y="4572000"/>
            <a:ext cx="1887707" cy="1443810"/>
          </a:xfrm>
          <a:prstGeom prst="rect">
            <a:avLst/>
          </a:prstGeom>
        </p:spPr>
      </p:pic>
      <p:sp>
        <p:nvSpPr>
          <p:cNvPr id="7" name="Rectangle 6"/>
          <p:cNvSpPr/>
          <p:nvPr/>
        </p:nvSpPr>
        <p:spPr>
          <a:xfrm>
            <a:off x="161925" y="834102"/>
            <a:ext cx="4079899" cy="369332"/>
          </a:xfrm>
          <a:prstGeom prst="rect">
            <a:avLst/>
          </a:prstGeom>
        </p:spPr>
        <p:txBody>
          <a:bodyPr wrap="none">
            <a:spAutoFit/>
          </a:bodyPr>
          <a:lstStyle/>
          <a:p>
            <a:r>
              <a:rPr lang="en-US" b="1" i="1" dirty="0">
                <a:solidFill>
                  <a:srgbClr val="002060"/>
                </a:solidFill>
                <a:cs typeface="Arial" pitchFamily="34" charset="0"/>
              </a:rPr>
              <a:t>Technical Pathways for 21st Century Coal</a:t>
            </a:r>
          </a:p>
        </p:txBody>
      </p:sp>
      <p:sp>
        <p:nvSpPr>
          <p:cNvPr id="8" name="TextBox 7"/>
          <p:cNvSpPr txBox="1"/>
          <p:nvPr/>
        </p:nvSpPr>
        <p:spPr>
          <a:xfrm>
            <a:off x="5334000" y="1317117"/>
            <a:ext cx="5175172" cy="646331"/>
          </a:xfrm>
          <a:prstGeom prst="rect">
            <a:avLst/>
          </a:prstGeom>
          <a:noFill/>
        </p:spPr>
        <p:txBody>
          <a:bodyPr wrap="square" rtlCol="0">
            <a:spAutoFit/>
          </a:bodyPr>
          <a:lstStyle/>
          <a:p>
            <a:r>
              <a:rPr lang="en-US" b="1" dirty="0">
                <a:solidFill>
                  <a:srgbClr val="002060"/>
                </a:solidFill>
                <a:cs typeface="Arial" pitchFamily="34" charset="0"/>
              </a:rPr>
              <a:t>                Hydrogen Production </a:t>
            </a:r>
          </a:p>
          <a:p>
            <a:r>
              <a:rPr lang="en-US" b="1" dirty="0">
                <a:solidFill>
                  <a:srgbClr val="002060"/>
                </a:solidFill>
                <a:cs typeface="Arial" pitchFamily="34" charset="0"/>
              </a:rPr>
              <a:t>    Power Generation &amp;Transportation</a:t>
            </a:r>
          </a:p>
        </p:txBody>
      </p:sp>
      <p:pic>
        <p:nvPicPr>
          <p:cNvPr id="9" name="Picture 8"/>
          <p:cNvPicPr>
            <a:picLocks noChangeAspect="1"/>
          </p:cNvPicPr>
          <p:nvPr/>
        </p:nvPicPr>
        <p:blipFill>
          <a:blip r:embed="rId6"/>
          <a:stretch>
            <a:fillRect/>
          </a:stretch>
        </p:blipFill>
        <p:spPr>
          <a:xfrm>
            <a:off x="6750242" y="1963448"/>
            <a:ext cx="1295400" cy="1822235"/>
          </a:xfrm>
          <a:prstGeom prst="rect">
            <a:avLst/>
          </a:prstGeom>
        </p:spPr>
      </p:pic>
      <p:sp>
        <p:nvSpPr>
          <p:cNvPr id="11" name="TextBox 10"/>
          <p:cNvSpPr txBox="1"/>
          <p:nvPr/>
        </p:nvSpPr>
        <p:spPr>
          <a:xfrm>
            <a:off x="0" y="152400"/>
            <a:ext cx="5857875" cy="461665"/>
          </a:xfrm>
          <a:prstGeom prst="rect">
            <a:avLst/>
          </a:prstGeom>
          <a:noFill/>
        </p:spPr>
        <p:txBody>
          <a:bodyPr wrap="square" lIns="182880" rtlCol="0">
            <a:spAutoFit/>
          </a:bodyPr>
          <a:lstStyle/>
          <a:p>
            <a:r>
              <a:rPr lang="en-US" sz="2400" b="1" dirty="0">
                <a:solidFill>
                  <a:schemeClr val="bg1"/>
                </a:solidFill>
              </a:rPr>
              <a:t>Summary</a:t>
            </a:r>
          </a:p>
        </p:txBody>
      </p:sp>
    </p:spTree>
    <p:extLst>
      <p:ext uri="{BB962C8B-B14F-4D97-AF65-F5344CB8AC3E}">
        <p14:creationId xmlns:p14="http://schemas.microsoft.com/office/powerpoint/2010/main" val="782949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7010400" y="6408738"/>
            <a:ext cx="2133600" cy="365125"/>
          </a:xfrm>
        </p:spPr>
        <p:txBody>
          <a:bodyPr/>
          <a:lstStyle/>
          <a:p>
            <a:fld id="{5977AC20-7C94-7048-A7AF-6D50AE822B28}" type="slidenum">
              <a:rPr lang="en-US" smtClean="0">
                <a:solidFill>
                  <a:prstClr val="white"/>
                </a:solidFill>
              </a:rPr>
              <a:pPr/>
              <a:t>19</a:t>
            </a:fld>
            <a:endParaRPr lang="en-US" dirty="0">
              <a:solidFill>
                <a:prstClr val="white"/>
              </a:solidFill>
            </a:endParaRPr>
          </a:p>
        </p:txBody>
      </p:sp>
      <p:cxnSp>
        <p:nvCxnSpPr>
          <p:cNvPr id="14" name="Straight Connector 13"/>
          <p:cNvCxnSpPr/>
          <p:nvPr/>
        </p:nvCxnSpPr>
        <p:spPr>
          <a:xfrm>
            <a:off x="2562225" y="1232561"/>
            <a:ext cx="0" cy="1695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9625" y="1125653"/>
            <a:ext cx="0" cy="1695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24625" y="1278053"/>
            <a:ext cx="0" cy="16954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bwMode="auto">
          <a:xfrm>
            <a:off x="0" y="0"/>
            <a:ext cx="7305675" cy="762000"/>
          </a:xfrm>
          <a:prstGeom prst="rect">
            <a:avLst/>
          </a:prstGeom>
          <a:noFill/>
          <a:ln w="9525">
            <a:noFill/>
            <a:miter lim="800000"/>
            <a:headEnd/>
            <a:tailEnd/>
          </a:ln>
        </p:spPr>
        <p:txBody>
          <a:bodyPr vert="horz" wrap="square" lIns="182880" tIns="45720" rIns="91440" bIns="45720" numCol="1" anchor="ctr" anchorCtr="0" compatLnSpc="1">
            <a:prstTxWarp prst="textNoShape">
              <a:avLst/>
            </a:prstTxWarp>
            <a:normAutofit/>
          </a:bodyPr>
          <a:lstStyle>
            <a:lvl1pPr algn="l" rtl="0" eaLnBrk="0" fontAlgn="base" hangingPunct="0">
              <a:spcBef>
                <a:spcPct val="0"/>
              </a:spcBef>
              <a:spcAft>
                <a:spcPct val="0"/>
              </a:spcAft>
              <a:defRPr sz="2400" b="1"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latin typeface="Calibri"/>
              </a:rPr>
              <a:t>For More Information</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076" y="3369533"/>
            <a:ext cx="1295400" cy="1219200"/>
          </a:xfrm>
          <a:prstGeom prst="rect">
            <a:avLst/>
          </a:prstGeom>
        </p:spPr>
      </p:pic>
      <p:sp>
        <p:nvSpPr>
          <p:cNvPr id="19" name="Text Box 9"/>
          <p:cNvSpPr txBox="1">
            <a:spLocks noChangeArrowheads="1"/>
          </p:cNvSpPr>
          <p:nvPr/>
        </p:nvSpPr>
        <p:spPr bwMode="auto">
          <a:xfrm>
            <a:off x="3008817" y="1373432"/>
            <a:ext cx="3810000" cy="461665"/>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002060"/>
                </a:solidFill>
              </a:rPr>
              <a:t>www.energy.gov/fe</a:t>
            </a:r>
          </a:p>
        </p:txBody>
      </p:sp>
      <p:sp>
        <p:nvSpPr>
          <p:cNvPr id="22" name="Text Box 8"/>
          <p:cNvSpPr txBox="1">
            <a:spLocks noChangeArrowheads="1"/>
          </p:cNvSpPr>
          <p:nvPr/>
        </p:nvSpPr>
        <p:spPr bwMode="auto">
          <a:xfrm>
            <a:off x="2977441" y="5081713"/>
            <a:ext cx="3683000" cy="46166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base">
              <a:spcBef>
                <a:spcPct val="50000"/>
              </a:spcBef>
              <a:spcAft>
                <a:spcPct val="0"/>
              </a:spcAft>
              <a:defRPr/>
            </a:pPr>
            <a:r>
              <a:rPr lang="en-US" sz="2400" dirty="0">
                <a:solidFill>
                  <a:srgbClr val="002060"/>
                </a:solidFill>
              </a:rPr>
              <a:t>twitter.com/fossilenergygov</a:t>
            </a:r>
          </a:p>
        </p:txBody>
      </p:sp>
      <p:sp>
        <p:nvSpPr>
          <p:cNvPr id="23" name="Rectangle 11"/>
          <p:cNvSpPr>
            <a:spLocks noChangeArrowheads="1"/>
          </p:cNvSpPr>
          <p:nvPr/>
        </p:nvSpPr>
        <p:spPr bwMode="auto">
          <a:xfrm>
            <a:off x="3008817" y="3733687"/>
            <a:ext cx="3593228"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fontAlgn="base">
              <a:spcBef>
                <a:spcPct val="0"/>
              </a:spcBef>
              <a:spcAft>
                <a:spcPct val="0"/>
              </a:spcAft>
              <a:defRPr/>
            </a:pPr>
            <a:r>
              <a:rPr lang="en-US" sz="2400" dirty="0">
                <a:solidFill>
                  <a:srgbClr val="002060"/>
                </a:solidFill>
              </a:rPr>
              <a:t>facebook.com/FossilEnergy</a:t>
            </a:r>
          </a:p>
        </p:txBody>
      </p:sp>
      <p:pic>
        <p:nvPicPr>
          <p:cNvPr id="24" name="Picture 17" descr="logo_twitter"/>
          <p:cNvPicPr>
            <a:picLocks noChangeAspect="1" noChangeArrowheads="1"/>
          </p:cNvPicPr>
          <p:nvPr/>
        </p:nvPicPr>
        <p:blipFill>
          <a:blip r:embed="rId4" cstate="print"/>
          <a:srcRect/>
          <a:stretch>
            <a:fillRect/>
          </a:stretch>
        </p:blipFill>
        <p:spPr bwMode="auto">
          <a:xfrm>
            <a:off x="1416376" y="4779146"/>
            <a:ext cx="1066800" cy="1066800"/>
          </a:xfrm>
          <a:prstGeom prst="rect">
            <a:avLst/>
          </a:prstGeom>
          <a:noFill/>
          <a:ln w="9525">
            <a:noFill/>
            <a:miter lim="800000"/>
            <a:headEnd/>
            <a:tailEnd/>
          </a:ln>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8943" y="1013628"/>
            <a:ext cx="1219199" cy="1219199"/>
          </a:xfrm>
          <a:prstGeom prst="rect">
            <a:avLst/>
          </a:prstGeom>
        </p:spPr>
      </p:pic>
      <p:pic>
        <p:nvPicPr>
          <p:cNvPr id="1026" name="Picture 2" descr="NET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715" y="2473389"/>
            <a:ext cx="1710122" cy="684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08817" y="2509110"/>
            <a:ext cx="3721418"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n-US" sz="2400" dirty="0">
                <a:solidFill>
                  <a:srgbClr val="002060"/>
                </a:solidFill>
              </a:rPr>
              <a:t>https://www.netl.doe.gov</a:t>
            </a:r>
          </a:p>
        </p:txBody>
      </p:sp>
    </p:spTree>
    <p:extLst>
      <p:ext uri="{BB962C8B-B14F-4D97-AF65-F5344CB8AC3E}">
        <p14:creationId xmlns:p14="http://schemas.microsoft.com/office/powerpoint/2010/main" val="407331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6561" y="1937266"/>
            <a:ext cx="8534400" cy="5562600"/>
          </a:xfrm>
        </p:spPr>
        <p:txBody>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400" dirty="0"/>
              <a:t>Coal FIRST </a:t>
            </a:r>
          </a:p>
          <a:p>
            <a:pPr marL="457200" indent="-457200">
              <a:buFont typeface="Arial" panose="020B0604020202020204" pitchFamily="34" charset="0"/>
              <a:buChar char="•"/>
            </a:pPr>
            <a:r>
              <a:rPr lang="en-US" sz="2400" dirty="0"/>
              <a:t>Carbon Capture, Utilization, and Storage </a:t>
            </a:r>
          </a:p>
          <a:p>
            <a:pPr marL="457200" indent="-457200">
              <a:buFont typeface="Arial" panose="020B0604020202020204" pitchFamily="34" charset="0"/>
              <a:buChar char="•"/>
            </a:pPr>
            <a:r>
              <a:rPr lang="en-US" sz="2400" dirty="0"/>
              <a:t>Hydrogen</a:t>
            </a:r>
          </a:p>
          <a:p>
            <a:pPr marL="457200" indent="-457200">
              <a:buFont typeface="Arial" panose="020B0604020202020204" pitchFamily="34" charset="0"/>
              <a:buChar char="•"/>
            </a:pPr>
            <a:r>
              <a:rPr lang="en-US" sz="2400" dirty="0"/>
              <a:t>Coal to Products</a:t>
            </a:r>
          </a:p>
          <a:p>
            <a:pPr marL="285750" indent="-285750">
              <a:buFont typeface="Arial" panose="020B0604020202020204" pitchFamily="34" charset="0"/>
              <a:buChar char="•"/>
            </a:pPr>
            <a:endParaRPr lang="en-US" dirty="0"/>
          </a:p>
        </p:txBody>
      </p:sp>
      <p:sp>
        <p:nvSpPr>
          <p:cNvPr id="5" name="TextBox 4"/>
          <p:cNvSpPr txBox="1"/>
          <p:nvPr/>
        </p:nvSpPr>
        <p:spPr>
          <a:xfrm>
            <a:off x="0" y="152400"/>
            <a:ext cx="8686800" cy="523220"/>
          </a:xfrm>
          <a:prstGeom prst="rect">
            <a:avLst/>
          </a:prstGeom>
          <a:noFill/>
        </p:spPr>
        <p:txBody>
          <a:bodyPr wrap="square" lIns="182880" rtlCol="0">
            <a:spAutoFit/>
          </a:bodyPr>
          <a:lstStyle/>
          <a:p>
            <a:r>
              <a:rPr lang="en-US" sz="2800" b="1" dirty="0">
                <a:solidFill>
                  <a:schemeClr val="bg1"/>
                </a:solidFill>
              </a:rPr>
              <a:t>21</a:t>
            </a:r>
            <a:r>
              <a:rPr lang="en-US" sz="2800" b="1" baseline="30000" dirty="0">
                <a:solidFill>
                  <a:schemeClr val="bg1"/>
                </a:solidFill>
              </a:rPr>
              <a:t>st</a:t>
            </a:r>
            <a:r>
              <a:rPr lang="en-US" sz="2800" b="1" dirty="0">
                <a:solidFill>
                  <a:schemeClr val="bg1"/>
                </a:solidFill>
              </a:rPr>
              <a:t> Century Coal</a:t>
            </a:r>
          </a:p>
        </p:txBody>
      </p:sp>
      <p:sp>
        <p:nvSpPr>
          <p:cNvPr id="6" name="Rectangle 5"/>
          <p:cNvSpPr/>
          <p:nvPr/>
        </p:nvSpPr>
        <p:spPr>
          <a:xfrm>
            <a:off x="304800" y="1104410"/>
            <a:ext cx="7620000" cy="910377"/>
          </a:xfrm>
          <a:prstGeom prst="rect">
            <a:avLst/>
          </a:prstGeom>
        </p:spPr>
        <p:txBody>
          <a:bodyPr wrap="square">
            <a:spAutoFit/>
          </a:bodyPr>
          <a:lstStyle/>
          <a:p>
            <a:pPr>
              <a:lnSpc>
                <a:spcPct val="114000"/>
              </a:lnSpc>
              <a:spcBef>
                <a:spcPts val="300"/>
              </a:spcBef>
              <a:spcAft>
                <a:spcPts val="300"/>
              </a:spcAft>
            </a:pPr>
            <a:r>
              <a:rPr lang="en-US" sz="2400" b="1" i="1" dirty="0">
                <a:solidFill>
                  <a:srgbClr val="002060"/>
                </a:solidFill>
                <a:cs typeface="Arial" pitchFamily="34" charset="0"/>
              </a:rPr>
              <a:t>The future of coal in the 21st Century depends on four technical pathways</a:t>
            </a:r>
          </a:p>
        </p:txBody>
      </p:sp>
    </p:spTree>
    <p:extLst>
      <p:ext uri="{BB962C8B-B14F-4D97-AF65-F5344CB8AC3E}">
        <p14:creationId xmlns:p14="http://schemas.microsoft.com/office/powerpoint/2010/main" val="74259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89832" y="369583"/>
            <a:ext cx="7162800" cy="762000"/>
          </a:xfrm>
        </p:spPr>
        <p:txBody>
          <a:bodyPr anchor="ctr">
            <a:noAutofit/>
          </a:bodyPr>
          <a:lstStyle/>
          <a:p>
            <a:r>
              <a:rPr lang="en-US" cap="none" dirty="0"/>
              <a:t>Coal FIRST:  The Future of Power Generation</a:t>
            </a:r>
            <a:br>
              <a:rPr lang="en-US" cap="none" dirty="0"/>
            </a:br>
            <a:r>
              <a:rPr lang="en-US" sz="1400" cap="none" dirty="0"/>
              <a:t>(Flexible, Innovative, Resilient, Small, Transformative)</a:t>
            </a:r>
            <a:r>
              <a:rPr lang="en-US" cap="none" dirty="0"/>
              <a:t/>
            </a:r>
            <a:br>
              <a:rPr lang="en-US" cap="none" dirty="0"/>
            </a:br>
            <a:r>
              <a:rPr lang="en-US" cap="none" dirty="0"/>
              <a:t/>
            </a:r>
            <a:br>
              <a:rPr lang="en-US" cap="none" dirty="0"/>
            </a:br>
            <a:endParaRPr lang="en-US" cap="none" dirty="0"/>
          </a:p>
        </p:txBody>
      </p:sp>
      <p:sp>
        <p:nvSpPr>
          <p:cNvPr id="4" name="Slide Number Placeholder 3"/>
          <p:cNvSpPr>
            <a:spLocks noGrp="1"/>
          </p:cNvSpPr>
          <p:nvPr>
            <p:ph type="sldNum" sz="quarter" idx="16"/>
          </p:nvPr>
        </p:nvSpPr>
        <p:spPr>
          <a:prstGeom prst="rect">
            <a:avLst/>
          </a:prstGeom>
        </p:spPr>
        <p:txBody>
          <a:bodyPr/>
          <a:lstStyle/>
          <a:p>
            <a:pPr>
              <a:defRPr/>
            </a:pPr>
            <a:fld id="{1131EA82-0226-494D-BCD0-CAC795CE0BBC}" type="slidenum">
              <a:rPr lang="en-US" smtClean="0">
                <a:solidFill>
                  <a:prstClr val="white"/>
                </a:solidFill>
              </a:rPr>
              <a:pPr>
                <a:defRPr/>
              </a:pPr>
              <a:t>3</a:t>
            </a:fld>
            <a:endParaRPr lang="en-US" dirty="0">
              <a:solidFill>
                <a:prstClr val="white"/>
              </a:solidFill>
            </a:endParaRPr>
          </a:p>
        </p:txBody>
      </p:sp>
      <p:grpSp>
        <p:nvGrpSpPr>
          <p:cNvPr id="9" name="Group 8"/>
          <p:cNvGrpSpPr/>
          <p:nvPr/>
        </p:nvGrpSpPr>
        <p:grpSpPr>
          <a:xfrm>
            <a:off x="3562497" y="2325780"/>
            <a:ext cx="5611983" cy="3849018"/>
            <a:chOff x="297105" y="1131583"/>
            <a:chExt cx="8771164" cy="5279197"/>
          </a:xfrm>
        </p:grpSpPr>
        <p:sp>
          <p:nvSpPr>
            <p:cNvPr id="2" name="TextBox 1"/>
            <p:cNvSpPr txBox="1"/>
            <p:nvPr/>
          </p:nvSpPr>
          <p:spPr>
            <a:xfrm>
              <a:off x="380550" y="1160012"/>
              <a:ext cx="2913162" cy="10131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dirty="0">
                  <a:solidFill>
                    <a:srgbClr val="002060"/>
                  </a:solidFill>
                </a:rPr>
                <a:t>Near-Zero Emissions</a:t>
              </a:r>
            </a:p>
            <a:p>
              <a:pPr algn="ctr"/>
              <a:r>
                <a:rPr lang="en-US" sz="1400" b="1" dirty="0">
                  <a:solidFill>
                    <a:srgbClr val="002060"/>
                  </a:solidFill>
                </a:rPr>
                <a:t>Secure, Stable, Reliable Power </a:t>
              </a:r>
            </a:p>
          </p:txBody>
        </p:sp>
        <p:grpSp>
          <p:nvGrpSpPr>
            <p:cNvPr id="8" name="Group 7"/>
            <p:cNvGrpSpPr/>
            <p:nvPr/>
          </p:nvGrpSpPr>
          <p:grpSpPr>
            <a:xfrm>
              <a:off x="297105" y="1131583"/>
              <a:ext cx="8771164" cy="5279197"/>
              <a:chOff x="268061" y="1316848"/>
              <a:chExt cx="8771164" cy="5279197"/>
            </a:xfrm>
          </p:grpSpPr>
          <p:sp>
            <p:nvSpPr>
              <p:cNvPr id="12" name="Content Placeholder 1">
                <a:extLst>
                  <a:ext uri="{FF2B5EF4-FFF2-40B4-BE49-F238E27FC236}">
                    <a16:creationId xmlns:a16="http://schemas.microsoft.com/office/drawing/2014/main" xmlns="" id="{6F0B3A08-CEB8-47B6-AC7E-7655E24CB3C3}"/>
                  </a:ext>
                </a:extLst>
              </p:cNvPr>
              <p:cNvSpPr txBox="1">
                <a:spLocks/>
              </p:cNvSpPr>
              <p:nvPr/>
            </p:nvSpPr>
            <p:spPr>
              <a:xfrm>
                <a:off x="5554107" y="1316848"/>
                <a:ext cx="1671503" cy="91760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000" b="1" i="1" u="sng" dirty="0">
                    <a:solidFill>
                      <a:srgbClr val="00B0F0"/>
                    </a:solidFill>
                  </a:rPr>
                  <a:t>F</a:t>
                </a:r>
                <a:r>
                  <a:rPr lang="en-US" sz="1000" b="1" i="1" dirty="0">
                    <a:solidFill>
                      <a:srgbClr val="00B0F0"/>
                    </a:solidFill>
                  </a:rPr>
                  <a:t>lexible</a:t>
                </a:r>
                <a:r>
                  <a:rPr lang="en-US" sz="1000" b="1" dirty="0">
                    <a:solidFill>
                      <a:srgbClr val="00B0F0"/>
                    </a:solidFill>
                  </a:rPr>
                  <a:t> </a:t>
                </a:r>
                <a:r>
                  <a:rPr lang="en-US" sz="1000" b="1" dirty="0">
                    <a:solidFill>
                      <a:srgbClr val="002060"/>
                    </a:solidFill>
                  </a:rPr>
                  <a:t>coal plant operations to meet the needs of the grid</a:t>
                </a:r>
              </a:p>
              <a:p>
                <a:endParaRPr lang="en-US" sz="1000" b="1" dirty="0">
                  <a:solidFill>
                    <a:srgbClr val="00206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217" y="1818440"/>
                <a:ext cx="4886594" cy="4609394"/>
              </a:xfrm>
              <a:prstGeom prst="rect">
                <a:avLst/>
              </a:prstGeom>
            </p:spPr>
          </p:pic>
          <p:sp>
            <p:nvSpPr>
              <p:cNvPr id="3" name="TextBox 2"/>
              <p:cNvSpPr txBox="1"/>
              <p:nvPr/>
            </p:nvSpPr>
            <p:spPr>
              <a:xfrm>
                <a:off x="7162800" y="2971799"/>
                <a:ext cx="1876425" cy="2082197"/>
              </a:xfrm>
              <a:prstGeom prst="rect">
                <a:avLst/>
              </a:prstGeom>
              <a:noFill/>
            </p:spPr>
            <p:txBody>
              <a:bodyPr wrap="square" rtlCol="0">
                <a:spAutoFit/>
              </a:bodyPr>
              <a:lstStyle/>
              <a:p>
                <a:r>
                  <a:rPr lang="en-US" sz="1100" b="1" i="1" u="sng" dirty="0">
                    <a:solidFill>
                      <a:srgbClr val="00B0F0"/>
                    </a:solidFill>
                  </a:rPr>
                  <a:t>I</a:t>
                </a:r>
                <a:r>
                  <a:rPr lang="en-US" sz="1100" b="1" i="1" dirty="0">
                    <a:solidFill>
                      <a:srgbClr val="00B0F0"/>
                    </a:solidFill>
                  </a:rPr>
                  <a:t>nnovative </a:t>
                </a:r>
                <a:r>
                  <a:rPr lang="en-US" sz="1100" b="1" dirty="0">
                    <a:solidFill>
                      <a:srgbClr val="002060"/>
                    </a:solidFill>
                  </a:rPr>
                  <a:t>and cutting-edge components; improved efficiency and near-zero emissions</a:t>
                </a:r>
              </a:p>
              <a:p>
                <a:endParaRPr lang="en-US" sz="1100" dirty="0">
                  <a:solidFill>
                    <a:prstClr val="black"/>
                  </a:solidFill>
                </a:endParaRPr>
              </a:p>
            </p:txBody>
          </p:sp>
          <p:sp>
            <p:nvSpPr>
              <p:cNvPr id="5" name="TextBox 4"/>
              <p:cNvSpPr txBox="1"/>
              <p:nvPr/>
            </p:nvSpPr>
            <p:spPr>
              <a:xfrm>
                <a:off x="6676556" y="5241828"/>
                <a:ext cx="1752601" cy="1107551"/>
              </a:xfrm>
              <a:prstGeom prst="rect">
                <a:avLst/>
              </a:prstGeom>
              <a:noFill/>
            </p:spPr>
            <p:txBody>
              <a:bodyPr wrap="square" rtlCol="0">
                <a:spAutoFit/>
              </a:bodyPr>
              <a:lstStyle/>
              <a:p>
                <a:r>
                  <a:rPr lang="en-US" sz="1100" b="1" i="1" u="sng" dirty="0">
                    <a:solidFill>
                      <a:srgbClr val="00B0F0"/>
                    </a:solidFill>
                  </a:rPr>
                  <a:t>R</a:t>
                </a:r>
                <a:r>
                  <a:rPr lang="en-US" sz="1100" b="1" i="1" dirty="0">
                    <a:solidFill>
                      <a:srgbClr val="00B0F0"/>
                    </a:solidFill>
                  </a:rPr>
                  <a:t>esilient</a:t>
                </a:r>
                <a:r>
                  <a:rPr lang="en-US" sz="1100" b="1" dirty="0">
                    <a:solidFill>
                      <a:srgbClr val="00B0F0"/>
                    </a:solidFill>
                  </a:rPr>
                  <a:t> </a:t>
                </a:r>
                <a:r>
                  <a:rPr lang="en-US" sz="1100" b="1" dirty="0">
                    <a:solidFill>
                      <a:srgbClr val="002060"/>
                    </a:solidFill>
                  </a:rPr>
                  <a:t>power generation</a:t>
                </a:r>
              </a:p>
              <a:p>
                <a:endParaRPr lang="en-US" sz="1100" dirty="0">
                  <a:solidFill>
                    <a:prstClr val="black"/>
                  </a:solidFill>
                </a:endParaRPr>
              </a:p>
            </p:txBody>
          </p:sp>
          <p:sp>
            <p:nvSpPr>
              <p:cNvPr id="6" name="TextBox 5"/>
              <p:cNvSpPr txBox="1"/>
              <p:nvPr/>
            </p:nvSpPr>
            <p:spPr>
              <a:xfrm>
                <a:off x="980365" y="5241828"/>
                <a:ext cx="1787066" cy="1354217"/>
              </a:xfrm>
              <a:prstGeom prst="rect">
                <a:avLst/>
              </a:prstGeom>
              <a:noFill/>
            </p:spPr>
            <p:txBody>
              <a:bodyPr wrap="square" rtlCol="0">
                <a:spAutoFit/>
              </a:bodyPr>
              <a:lstStyle/>
              <a:p>
                <a:r>
                  <a:rPr lang="en-US" sz="1100" b="1" i="1" u="sng" dirty="0">
                    <a:solidFill>
                      <a:srgbClr val="00B0F0"/>
                    </a:solidFill>
                  </a:rPr>
                  <a:t>S</a:t>
                </a:r>
                <a:r>
                  <a:rPr lang="en-US" sz="1100" b="1" i="1" dirty="0">
                    <a:solidFill>
                      <a:srgbClr val="00B0F0"/>
                    </a:solidFill>
                  </a:rPr>
                  <a:t>maller </a:t>
                </a:r>
                <a:r>
                  <a:rPr lang="en-US" sz="1100" b="1" dirty="0">
                    <a:solidFill>
                      <a:srgbClr val="002060"/>
                    </a:solidFill>
                  </a:rPr>
                  <a:t>than</a:t>
                </a:r>
                <a:r>
                  <a:rPr lang="en-US" sz="1100" b="1" i="1" dirty="0">
                    <a:solidFill>
                      <a:srgbClr val="002060"/>
                    </a:solidFill>
                  </a:rPr>
                  <a:t> </a:t>
                </a:r>
                <a:r>
                  <a:rPr lang="en-US" sz="1100" b="1" dirty="0">
                    <a:solidFill>
                      <a:srgbClr val="002060"/>
                    </a:solidFill>
                  </a:rPr>
                  <a:t>conventional utility-scale coal plants</a:t>
                </a:r>
              </a:p>
              <a:p>
                <a:endParaRPr lang="en-US" sz="1100" dirty="0">
                  <a:solidFill>
                    <a:prstClr val="black"/>
                  </a:solidFill>
                </a:endParaRPr>
              </a:p>
            </p:txBody>
          </p:sp>
          <p:sp>
            <p:nvSpPr>
              <p:cNvPr id="7" name="TextBox 6"/>
              <p:cNvSpPr txBox="1"/>
              <p:nvPr/>
            </p:nvSpPr>
            <p:spPr>
              <a:xfrm>
                <a:off x="268061" y="2966004"/>
                <a:ext cx="1712167" cy="1838535"/>
              </a:xfrm>
              <a:prstGeom prst="rect">
                <a:avLst/>
              </a:prstGeom>
              <a:noFill/>
            </p:spPr>
            <p:txBody>
              <a:bodyPr wrap="square" rtlCol="0">
                <a:spAutoFit/>
              </a:bodyPr>
              <a:lstStyle/>
              <a:p>
                <a:r>
                  <a:rPr lang="en-US" sz="1100" b="1" i="1" u="sng" dirty="0">
                    <a:solidFill>
                      <a:srgbClr val="00B0F0"/>
                    </a:solidFill>
                  </a:rPr>
                  <a:t>T</a:t>
                </a:r>
                <a:r>
                  <a:rPr lang="en-US" sz="1100" b="1" i="1" dirty="0">
                    <a:solidFill>
                      <a:srgbClr val="00B0F0"/>
                    </a:solidFill>
                  </a:rPr>
                  <a:t>ransforms</a:t>
                </a:r>
                <a:r>
                  <a:rPr lang="en-US" sz="1100" b="1" dirty="0">
                    <a:solidFill>
                      <a:srgbClr val="00B0F0"/>
                    </a:solidFill>
                  </a:rPr>
                  <a:t> </a:t>
                </a:r>
                <a:r>
                  <a:rPr lang="en-US" sz="1100" b="1" dirty="0">
                    <a:solidFill>
                      <a:srgbClr val="002060"/>
                    </a:solidFill>
                  </a:rPr>
                  <a:t>how coal technologies are designed and manufactured   </a:t>
                </a:r>
              </a:p>
              <a:p>
                <a:endParaRPr lang="en-US" sz="1100" dirty="0">
                  <a:solidFill>
                    <a:prstClr val="black"/>
                  </a:solidFill>
                </a:endParaRPr>
              </a:p>
            </p:txBody>
          </p:sp>
        </p:grpSp>
      </p:grpSp>
      <p:sp>
        <p:nvSpPr>
          <p:cNvPr id="10" name="Rounded Rectangle 9"/>
          <p:cNvSpPr/>
          <p:nvPr/>
        </p:nvSpPr>
        <p:spPr>
          <a:xfrm>
            <a:off x="174403" y="838200"/>
            <a:ext cx="3194785" cy="5607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dirty="0">
                <a:solidFill>
                  <a:srgbClr val="002060"/>
                </a:solidFill>
                <a:ea typeface="Times New Roman" panose="02020603050405020304" pitchFamily="18" charset="0"/>
                <a:cs typeface="Times New Roman" panose="02020603050405020304" pitchFamily="18" charset="0"/>
              </a:rPr>
              <a:t>Provides a </a:t>
            </a:r>
            <a:r>
              <a:rPr lang="en-US" sz="1400" b="1" dirty="0">
                <a:solidFill>
                  <a:srgbClr val="002060"/>
                </a:solidFill>
                <a:ea typeface="Times New Roman" panose="02020603050405020304" pitchFamily="18" charset="0"/>
                <a:cs typeface="Times New Roman" panose="02020603050405020304" pitchFamily="18" charset="0"/>
              </a:rPr>
              <a:t>zero or near zero CO</a:t>
            </a:r>
            <a:r>
              <a:rPr lang="en-US" sz="1400" b="1" baseline="-25000" dirty="0">
                <a:solidFill>
                  <a:srgbClr val="002060"/>
                </a:solidFill>
                <a:ea typeface="Times New Roman" panose="02020603050405020304" pitchFamily="18" charset="0"/>
                <a:cs typeface="Times New Roman" panose="02020603050405020304" pitchFamily="18" charset="0"/>
              </a:rPr>
              <a:t>2</a:t>
            </a:r>
            <a:r>
              <a:rPr lang="en-US" sz="1400" b="1" dirty="0">
                <a:solidFill>
                  <a:srgbClr val="002060"/>
                </a:solidFill>
                <a:ea typeface="Times New Roman" panose="02020603050405020304" pitchFamily="18" charset="0"/>
                <a:cs typeface="Times New Roman" panose="02020603050405020304" pitchFamily="18" charset="0"/>
              </a:rPr>
              <a:t> emissions</a:t>
            </a:r>
          </a:p>
          <a:p>
            <a:pPr marL="171450" indent="-171450">
              <a:buFont typeface="Wingdings" panose="05000000000000000000" pitchFamily="2" charset="2"/>
              <a:buChar char="Ø"/>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dirty="0">
                <a:solidFill>
                  <a:srgbClr val="002060"/>
                </a:solidFill>
                <a:ea typeface="Times New Roman" panose="02020603050405020304" pitchFamily="18" charset="0"/>
                <a:cs typeface="Times New Roman" panose="02020603050405020304" pitchFamily="18" charset="0"/>
              </a:rPr>
              <a:t>Provides </a:t>
            </a:r>
            <a:r>
              <a:rPr lang="en-US" sz="1400" b="1" dirty="0">
                <a:solidFill>
                  <a:srgbClr val="002060"/>
                </a:solidFill>
                <a:ea typeface="Times New Roman" panose="02020603050405020304" pitchFamily="18" charset="0"/>
                <a:cs typeface="Times New Roman" panose="02020603050405020304" pitchFamily="18" charset="0"/>
              </a:rPr>
              <a:t>low cost power generation</a:t>
            </a:r>
            <a:r>
              <a:rPr lang="en-US" sz="1400" dirty="0">
                <a:solidFill>
                  <a:srgbClr val="002060"/>
                </a:solidFill>
                <a:ea typeface="Times New Roman" panose="02020603050405020304" pitchFamily="18" charset="0"/>
                <a:cs typeface="Times New Roman" panose="02020603050405020304" pitchFamily="18" charset="0"/>
              </a:rPr>
              <a:t>; economically competitive </a:t>
            </a:r>
          </a:p>
          <a:p>
            <a:pPr marL="171450" indent="-171450">
              <a:buFont typeface="Wingdings" panose="05000000000000000000" pitchFamily="2" charset="2"/>
              <a:buChar char="Ø"/>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dirty="0">
                <a:solidFill>
                  <a:srgbClr val="002060"/>
                </a:solidFill>
                <a:ea typeface="Times New Roman" panose="02020603050405020304" pitchFamily="18" charset="0"/>
                <a:cs typeface="Times New Roman" panose="02020603050405020304" pitchFamily="18" charset="0"/>
              </a:rPr>
              <a:t>Uses advanced materials and processes</a:t>
            </a:r>
            <a:r>
              <a:rPr lang="en-US" sz="1400" b="1" dirty="0">
                <a:solidFill>
                  <a:srgbClr val="002060"/>
                </a:solidFill>
                <a:ea typeface="Times New Roman" panose="02020603050405020304" pitchFamily="18" charset="0"/>
                <a:cs typeface="Times New Roman" panose="02020603050405020304" pitchFamily="18" charset="0"/>
              </a:rPr>
              <a:t>; maximizes efficiency</a:t>
            </a:r>
          </a:p>
          <a:p>
            <a:pPr marL="171450" indent="-171450">
              <a:buFont typeface="Wingdings" panose="05000000000000000000" pitchFamily="2" charset="2"/>
              <a:buChar char="Ø"/>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b="1" dirty="0">
                <a:solidFill>
                  <a:srgbClr val="002060"/>
                </a:solidFill>
                <a:ea typeface="Times New Roman" panose="02020603050405020304" pitchFamily="18" charset="0"/>
                <a:cs typeface="Times New Roman" panose="02020603050405020304" pitchFamily="18" charset="0"/>
              </a:rPr>
              <a:t>Meets IEA solution for CO</a:t>
            </a:r>
            <a:r>
              <a:rPr lang="en-US" sz="1400" b="1" baseline="-25000" dirty="0">
                <a:solidFill>
                  <a:srgbClr val="002060"/>
                </a:solidFill>
                <a:ea typeface="Times New Roman" panose="02020603050405020304" pitchFamily="18" charset="0"/>
                <a:cs typeface="Times New Roman" panose="02020603050405020304" pitchFamily="18" charset="0"/>
              </a:rPr>
              <a:t>2</a:t>
            </a:r>
            <a:r>
              <a:rPr lang="en-US" sz="1400" b="1" dirty="0">
                <a:solidFill>
                  <a:srgbClr val="002060"/>
                </a:solidFill>
                <a:ea typeface="Times New Roman" panose="02020603050405020304" pitchFamily="18" charset="0"/>
                <a:cs typeface="Times New Roman" panose="02020603050405020304" pitchFamily="18" charset="0"/>
              </a:rPr>
              <a:t> emissions  </a:t>
            </a:r>
            <a:r>
              <a:rPr lang="en-US" sz="1400" dirty="0">
                <a:solidFill>
                  <a:srgbClr val="002060"/>
                </a:solidFill>
                <a:ea typeface="Times New Roman" panose="02020603050405020304" pitchFamily="18" charset="0"/>
                <a:cs typeface="Times New Roman" panose="02020603050405020304" pitchFamily="18" charset="0"/>
              </a:rPr>
              <a:t>--  carbon capture</a:t>
            </a:r>
          </a:p>
          <a:p>
            <a:pPr marL="171450" indent="-171450">
              <a:buFont typeface="Wingdings" panose="05000000000000000000" pitchFamily="2" charset="2"/>
              <a:buChar char="Ø"/>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b="1" dirty="0">
                <a:solidFill>
                  <a:srgbClr val="002060"/>
                </a:solidFill>
                <a:ea typeface="Times New Roman" panose="02020603050405020304" pitchFamily="18" charset="0"/>
                <a:cs typeface="Times New Roman" panose="02020603050405020304" pitchFamily="18" charset="0"/>
              </a:rPr>
              <a:t>Only</a:t>
            </a:r>
            <a:r>
              <a:rPr lang="en-US" sz="1400" dirty="0">
                <a:solidFill>
                  <a:srgbClr val="002060"/>
                </a:solidFill>
                <a:ea typeface="Times New Roman" panose="02020603050405020304" pitchFamily="18" charset="0"/>
                <a:cs typeface="Times New Roman" panose="02020603050405020304" pitchFamily="18" charset="0"/>
              </a:rPr>
              <a:t> zero or near zero CO</a:t>
            </a:r>
            <a:r>
              <a:rPr lang="en-US" sz="1400" baseline="-25000" dirty="0">
                <a:solidFill>
                  <a:srgbClr val="002060"/>
                </a:solidFill>
                <a:ea typeface="Times New Roman" panose="02020603050405020304" pitchFamily="18" charset="0"/>
                <a:cs typeface="Times New Roman" panose="02020603050405020304" pitchFamily="18" charset="0"/>
              </a:rPr>
              <a:t>2</a:t>
            </a:r>
            <a:r>
              <a:rPr lang="en-US" sz="1400" dirty="0">
                <a:solidFill>
                  <a:srgbClr val="002060"/>
                </a:solidFill>
                <a:ea typeface="Times New Roman" panose="02020603050405020304" pitchFamily="18" charset="0"/>
                <a:cs typeface="Times New Roman" panose="02020603050405020304" pitchFamily="18" charset="0"/>
              </a:rPr>
              <a:t> emissions power plant </a:t>
            </a:r>
            <a:r>
              <a:rPr lang="en-US" sz="1400" b="1" dirty="0">
                <a:solidFill>
                  <a:srgbClr val="002060"/>
                </a:solidFill>
                <a:ea typeface="Times New Roman" panose="02020603050405020304" pitchFamily="18" charset="0"/>
                <a:cs typeface="Times New Roman" panose="02020603050405020304" pitchFamily="18" charset="0"/>
              </a:rPr>
              <a:t>R&amp;D effort in the world </a:t>
            </a:r>
          </a:p>
          <a:p>
            <a:pPr marL="171450" indent="-171450">
              <a:buFont typeface="Wingdings" panose="05000000000000000000" pitchFamily="2" charset="2"/>
              <a:buChar char="Ø"/>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dirty="0">
                <a:solidFill>
                  <a:srgbClr val="002060"/>
                </a:solidFill>
                <a:ea typeface="Times New Roman" panose="02020603050405020304" pitchFamily="18" charset="0"/>
                <a:cs typeface="Times New Roman" panose="02020603050405020304" pitchFamily="18" charset="0"/>
              </a:rPr>
              <a:t>Potential to </a:t>
            </a:r>
            <a:r>
              <a:rPr lang="en-US" sz="1400" b="1" dirty="0">
                <a:solidFill>
                  <a:srgbClr val="002060"/>
                </a:solidFill>
                <a:ea typeface="Times New Roman" panose="02020603050405020304" pitchFamily="18" charset="0"/>
                <a:cs typeface="Times New Roman" panose="02020603050405020304" pitchFamily="18" charset="0"/>
              </a:rPr>
              <a:t>revive the US coal industry</a:t>
            </a:r>
            <a:r>
              <a:rPr lang="en-US" sz="1400" dirty="0">
                <a:solidFill>
                  <a:srgbClr val="002060"/>
                </a:solidFill>
                <a:ea typeface="Times New Roman" panose="02020603050405020304" pitchFamily="18" charset="0"/>
                <a:cs typeface="Times New Roman" panose="02020603050405020304" pitchFamily="18" charset="0"/>
              </a:rPr>
              <a:t>; provide a source of </a:t>
            </a:r>
            <a:r>
              <a:rPr lang="en-US" sz="1400" b="1" dirty="0">
                <a:solidFill>
                  <a:srgbClr val="002060"/>
                </a:solidFill>
                <a:ea typeface="Times New Roman" panose="02020603050405020304" pitchFamily="18" charset="0"/>
                <a:cs typeface="Times New Roman" panose="02020603050405020304" pitchFamily="18" charset="0"/>
              </a:rPr>
              <a:t>high value exports</a:t>
            </a:r>
          </a:p>
          <a:p>
            <a:pPr marL="171450" indent="-171450">
              <a:buFont typeface="Wingdings" panose="05000000000000000000" pitchFamily="2" charset="2"/>
              <a:buChar char="Ø"/>
              <a:tabLst>
                <a:tab pos="-457200" algn="l"/>
              </a:tabLst>
            </a:pPr>
            <a:endParaRPr lang="en-US" sz="1400" dirty="0">
              <a:solidFill>
                <a:srgbClr val="002060"/>
              </a:solidFill>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tabLst>
                <a:tab pos="-457200" algn="l"/>
              </a:tabLst>
            </a:pPr>
            <a:r>
              <a:rPr lang="en-US" sz="1400" dirty="0">
                <a:solidFill>
                  <a:srgbClr val="002060"/>
                </a:solidFill>
                <a:ea typeface="Times New Roman" panose="02020603050405020304" pitchFamily="18" charset="0"/>
                <a:cs typeface="Times New Roman" panose="02020603050405020304" pitchFamily="18" charset="0"/>
              </a:rPr>
              <a:t>Provides stability and reliability to the grid of the future, and offer both </a:t>
            </a:r>
            <a:r>
              <a:rPr lang="en-US" sz="1400" b="1" dirty="0">
                <a:solidFill>
                  <a:srgbClr val="002060"/>
                </a:solidFill>
                <a:ea typeface="Times New Roman" panose="02020603050405020304" pitchFamily="18" charset="0"/>
                <a:cs typeface="Times New Roman" panose="02020603050405020304" pitchFamily="18" charset="0"/>
              </a:rPr>
              <a:t>“firm and flexible” operations</a:t>
            </a:r>
          </a:p>
          <a:p>
            <a:pPr marL="171450" indent="-171450">
              <a:buFont typeface="Wingdings" panose="05000000000000000000" pitchFamily="2" charset="2"/>
              <a:buChar char="Ø"/>
              <a:tabLst>
                <a:tab pos="-457200" algn="l"/>
              </a:tabLst>
            </a:pPr>
            <a:endParaRPr lang="en-US" sz="1200" b="1" dirty="0">
              <a:solidFill>
                <a:srgbClr val="002060"/>
              </a:solidFill>
              <a:ea typeface="Times New Roman" panose="02020603050405020304" pitchFamily="18" charset="0"/>
              <a:cs typeface="Times New Roman" panose="02020603050405020304" pitchFamily="18" charset="0"/>
            </a:endParaRPr>
          </a:p>
        </p:txBody>
      </p:sp>
      <p:sp>
        <p:nvSpPr>
          <p:cNvPr id="15" name="Rounded Rectangle 14"/>
          <p:cNvSpPr/>
          <p:nvPr/>
        </p:nvSpPr>
        <p:spPr>
          <a:xfrm>
            <a:off x="3546295" y="1091146"/>
            <a:ext cx="5313368" cy="9277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prstClr val="white"/>
                </a:solidFill>
                <a:ea typeface="Times New Roman" panose="02020603050405020304" pitchFamily="18" charset="0"/>
                <a:cs typeface="Times New Roman" panose="02020603050405020304" pitchFamily="18" charset="0"/>
              </a:rPr>
              <a:t>Per International Energy Agency (IEA), coal will be the largest source of electricity production in the world by 2040, and likely beyond</a:t>
            </a:r>
          </a:p>
        </p:txBody>
      </p:sp>
    </p:spTree>
    <p:extLst>
      <p:ext uri="{BB962C8B-B14F-4D97-AF65-F5344CB8AC3E}">
        <p14:creationId xmlns:p14="http://schemas.microsoft.com/office/powerpoint/2010/main" val="142964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8389" y="1516154"/>
            <a:ext cx="8672354" cy="5108149"/>
          </a:xfrm>
          <a:prstGeom prst="rect">
            <a:avLst/>
          </a:prstGeom>
        </p:spPr>
      </p:pic>
      <p:sp>
        <p:nvSpPr>
          <p:cNvPr id="8" name="TextBox 7"/>
          <p:cNvSpPr txBox="1"/>
          <p:nvPr/>
        </p:nvSpPr>
        <p:spPr>
          <a:xfrm>
            <a:off x="1957387" y="2232394"/>
            <a:ext cx="3571876"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Transportation Fuel—Hydrogen</a:t>
            </a:r>
          </a:p>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Energy Storage </a:t>
            </a:r>
          </a:p>
        </p:txBody>
      </p:sp>
      <p:sp>
        <p:nvSpPr>
          <p:cNvPr id="9" name="TextBox 8"/>
          <p:cNvSpPr txBox="1"/>
          <p:nvPr/>
        </p:nvSpPr>
        <p:spPr>
          <a:xfrm>
            <a:off x="4662275" y="3840772"/>
            <a:ext cx="2286000" cy="369332"/>
          </a:xfrm>
          <a:prstGeom prst="rect">
            <a:avLst/>
          </a:prstGeom>
          <a:noFill/>
        </p:spPr>
        <p:txBody>
          <a:bodyPr wrap="square" rtlCol="0">
            <a:spAutoFit/>
          </a:bodyPr>
          <a:lstStyle/>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Power Generation</a:t>
            </a:r>
          </a:p>
        </p:txBody>
      </p:sp>
      <p:sp>
        <p:nvSpPr>
          <p:cNvPr id="10" name="TextBox 9"/>
          <p:cNvSpPr txBox="1"/>
          <p:nvPr/>
        </p:nvSpPr>
        <p:spPr>
          <a:xfrm>
            <a:off x="5715000" y="2598444"/>
            <a:ext cx="3571876"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Power Generation</a:t>
            </a:r>
          </a:p>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Transportation Fuel—Hydrogen</a:t>
            </a:r>
          </a:p>
        </p:txBody>
      </p:sp>
      <p:sp>
        <p:nvSpPr>
          <p:cNvPr id="11" name="TextBox 10"/>
          <p:cNvSpPr txBox="1"/>
          <p:nvPr/>
        </p:nvSpPr>
        <p:spPr>
          <a:xfrm>
            <a:off x="672166" y="739914"/>
            <a:ext cx="7924800" cy="707886"/>
          </a:xfrm>
          <a:prstGeom prst="rect">
            <a:avLst/>
          </a:prstGeom>
          <a:noFill/>
        </p:spPr>
        <p:txBody>
          <a:bodyPr wrap="square" rtlCol="0">
            <a:spAutoFit/>
          </a:bodyPr>
          <a:lstStyle/>
          <a:p>
            <a:pPr algn="ctr"/>
            <a:r>
              <a:rPr lang="en-US" sz="2000" b="1" dirty="0">
                <a:solidFill>
                  <a:prstClr val="black"/>
                </a:solidFill>
              </a:rPr>
              <a:t>Coal FIRST will deliver advanced technologies that serve as building blocks to meet the variety of evolving energy needs across the globe.</a:t>
            </a:r>
          </a:p>
        </p:txBody>
      </p:sp>
      <p:sp>
        <p:nvSpPr>
          <p:cNvPr id="12" name="Title 1"/>
          <p:cNvSpPr>
            <a:spLocks noGrp="1"/>
          </p:cNvSpPr>
          <p:nvPr>
            <p:ph type="title"/>
          </p:nvPr>
        </p:nvSpPr>
        <p:spPr>
          <a:xfrm>
            <a:off x="0" y="1"/>
            <a:ext cx="7324725" cy="739914"/>
          </a:xfrm>
        </p:spPr>
        <p:txBody>
          <a:bodyPr lIns="182880" rIns="0" anchor="ctr" anchorCtr="0"/>
          <a:lstStyle/>
          <a:p>
            <a:r>
              <a:rPr lang="en-US" cap="none" dirty="0">
                <a:latin typeface="+mn-lt"/>
              </a:rPr>
              <a:t>Coal FIRST Adapts to the Needs of Tomorrow</a:t>
            </a:r>
          </a:p>
        </p:txBody>
      </p:sp>
      <p:sp>
        <p:nvSpPr>
          <p:cNvPr id="13" name="TextBox 12"/>
          <p:cNvSpPr txBox="1"/>
          <p:nvPr/>
        </p:nvSpPr>
        <p:spPr>
          <a:xfrm>
            <a:off x="2848628" y="4549186"/>
            <a:ext cx="3571876"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Power Generation</a:t>
            </a:r>
          </a:p>
          <a:p>
            <a:pPr marL="285750" indent="-285750">
              <a:buFont typeface="Wingdings" panose="05000000000000000000" pitchFamily="2" charset="2"/>
              <a:buChar char="ü"/>
            </a:pPr>
            <a:r>
              <a:rPr lang="en-US" b="1" dirty="0">
                <a:ln w="0"/>
                <a:solidFill>
                  <a:prstClr val="black"/>
                </a:solidFill>
                <a:effectLst>
                  <a:outerShdw blurRad="38100" dist="19050" dir="2700000" algn="tl" rotWithShape="0">
                    <a:prstClr val="black">
                      <a:alpha val="40000"/>
                    </a:prstClr>
                  </a:outerShdw>
                </a:effectLst>
              </a:rPr>
              <a:t>Transportation Fuel—Hydrogen</a:t>
            </a:r>
          </a:p>
        </p:txBody>
      </p:sp>
    </p:spTree>
    <p:extLst>
      <p:ext uri="{BB962C8B-B14F-4D97-AF65-F5344CB8AC3E}">
        <p14:creationId xmlns:p14="http://schemas.microsoft.com/office/powerpoint/2010/main" val="2009022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243">
            <a:extLst>
              <a:ext uri="{FF2B5EF4-FFF2-40B4-BE49-F238E27FC236}">
                <a16:creationId xmlns:a16="http://schemas.microsoft.com/office/drawing/2014/main" xmlns="" id="{BDE7F074-1F75-4184-BFA7-CA2416064802}"/>
              </a:ext>
            </a:extLst>
          </p:cNvPr>
          <p:cNvGrpSpPr/>
          <p:nvPr/>
        </p:nvGrpSpPr>
        <p:grpSpPr>
          <a:xfrm>
            <a:off x="6810387" y="4969602"/>
            <a:ext cx="849549" cy="627839"/>
            <a:chOff x="8161510" y="910504"/>
            <a:chExt cx="1740825" cy="837119"/>
          </a:xfrm>
        </p:grpSpPr>
        <p:grpSp>
          <p:nvGrpSpPr>
            <p:cNvPr id="245" name="Group 244">
              <a:extLst>
                <a:ext uri="{FF2B5EF4-FFF2-40B4-BE49-F238E27FC236}">
                  <a16:creationId xmlns:a16="http://schemas.microsoft.com/office/drawing/2014/main" xmlns="" id="{E22A32E4-9E71-4A1F-901E-E2AE7BC725E5}"/>
                </a:ext>
              </a:extLst>
            </p:cNvPr>
            <p:cNvGrpSpPr/>
            <p:nvPr/>
          </p:nvGrpSpPr>
          <p:grpSpPr>
            <a:xfrm>
              <a:off x="8654560" y="910504"/>
              <a:ext cx="1247775" cy="548640"/>
              <a:chOff x="8143399" y="5390624"/>
              <a:chExt cx="1247775" cy="548640"/>
            </a:xfrm>
          </p:grpSpPr>
          <p:cxnSp>
            <p:nvCxnSpPr>
              <p:cNvPr id="247" name="Straight Connector 246">
                <a:extLst>
                  <a:ext uri="{FF2B5EF4-FFF2-40B4-BE49-F238E27FC236}">
                    <a16:creationId xmlns:a16="http://schemas.microsoft.com/office/drawing/2014/main" xmlns="" id="{BE77EF5E-58DC-42EB-B423-22991D7F1CCA}"/>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69D21C50-10CF-4915-8536-CF1DE72D987F}"/>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xmlns="" id="{D3C5F5B2-08BA-4B70-B734-8F0DAA2CFC00}"/>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xmlns="" id="{6B570752-9F69-42F1-BB5C-42465BC97B93}"/>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xmlns="" id="{368564B2-79F1-46FE-A0EF-C2A8C3EE03A3}"/>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C0BD2E31-4AD9-4BAE-85AC-E9DB7D5D8CDE}"/>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xmlns="" id="{2D306946-E59A-4185-A1E4-DBB802DF2CB5}"/>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xmlns="" id="{DE36F565-EAC1-42C0-903D-971FBC0021DB}"/>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B8E10E9F-DF54-4604-B068-1518515BD3FA}"/>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xmlns="" id="{33467157-8F47-4FFE-82EE-516188F55AC0}"/>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xmlns="" id="{E5BD603F-CA3F-4EF2-BFD0-B3501F3E2521}"/>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xmlns="" id="{2DD48126-32BF-42D4-A801-493263251DD9}"/>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xmlns="" id="{A7DF3EB5-7B50-45FB-9892-DC8F358BBE38}"/>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6" name="TextBox 245">
              <a:extLst>
                <a:ext uri="{FF2B5EF4-FFF2-40B4-BE49-F238E27FC236}">
                  <a16:creationId xmlns:a16="http://schemas.microsoft.com/office/drawing/2014/main" xmlns="" id="{B180A830-6348-4628-8ED5-A8856DF21F31}"/>
                </a:ext>
              </a:extLst>
            </p:cNvPr>
            <p:cNvSpPr txBox="1"/>
            <p:nvPr/>
          </p:nvSpPr>
          <p:spPr>
            <a:xfrm>
              <a:off x="8161510" y="1409068"/>
              <a:ext cx="995934"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2025</a:t>
              </a:r>
            </a:p>
          </p:txBody>
        </p:sp>
      </p:grpSp>
      <p:grpSp>
        <p:nvGrpSpPr>
          <p:cNvPr id="202" name="Group 201">
            <a:extLst>
              <a:ext uri="{FF2B5EF4-FFF2-40B4-BE49-F238E27FC236}">
                <a16:creationId xmlns:a16="http://schemas.microsoft.com/office/drawing/2014/main" xmlns="" id="{5F445716-D157-4563-9B46-471BEF5F1229}"/>
              </a:ext>
            </a:extLst>
          </p:cNvPr>
          <p:cNvGrpSpPr/>
          <p:nvPr/>
        </p:nvGrpSpPr>
        <p:grpSpPr>
          <a:xfrm>
            <a:off x="6037604" y="4963682"/>
            <a:ext cx="1011621" cy="628671"/>
            <a:chOff x="9333955" y="5081873"/>
            <a:chExt cx="1200846" cy="838228"/>
          </a:xfrm>
        </p:grpSpPr>
        <p:sp>
          <p:nvSpPr>
            <p:cNvPr id="206" name="TextBox 205">
              <a:extLst>
                <a:ext uri="{FF2B5EF4-FFF2-40B4-BE49-F238E27FC236}">
                  <a16:creationId xmlns:a16="http://schemas.microsoft.com/office/drawing/2014/main" xmlns="" id="{5489E36B-C167-46A0-8EA0-741716519B1F}"/>
                </a:ext>
              </a:extLst>
            </p:cNvPr>
            <p:cNvSpPr txBox="1"/>
            <p:nvPr/>
          </p:nvSpPr>
          <p:spPr>
            <a:xfrm>
              <a:off x="9333955" y="5581546"/>
              <a:ext cx="576944"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2024</a:t>
              </a:r>
            </a:p>
          </p:txBody>
        </p:sp>
        <p:grpSp>
          <p:nvGrpSpPr>
            <p:cNvPr id="229" name="Group 228">
              <a:extLst>
                <a:ext uri="{FF2B5EF4-FFF2-40B4-BE49-F238E27FC236}">
                  <a16:creationId xmlns:a16="http://schemas.microsoft.com/office/drawing/2014/main" xmlns="" id="{9D2424C0-98C0-4101-8B32-A55BDAB40ED9}"/>
                </a:ext>
              </a:extLst>
            </p:cNvPr>
            <p:cNvGrpSpPr/>
            <p:nvPr/>
          </p:nvGrpSpPr>
          <p:grpSpPr>
            <a:xfrm>
              <a:off x="9620401" y="5081873"/>
              <a:ext cx="914400" cy="548640"/>
              <a:chOff x="8143399" y="5390624"/>
              <a:chExt cx="1247775" cy="548640"/>
            </a:xfrm>
          </p:grpSpPr>
          <p:cxnSp>
            <p:nvCxnSpPr>
              <p:cNvPr id="230" name="Straight Connector 229">
                <a:extLst>
                  <a:ext uri="{FF2B5EF4-FFF2-40B4-BE49-F238E27FC236}">
                    <a16:creationId xmlns:a16="http://schemas.microsoft.com/office/drawing/2014/main" xmlns="" id="{C6B2F5CD-65C3-4727-A5B0-DEE47D5B5A12}"/>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xmlns="" id="{677EFDF7-943A-44AB-B64D-02542DD5E782}"/>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A0F39D1A-78C9-4079-8B1F-05CEC74CC874}"/>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xmlns="" id="{CEF98E53-58FC-4ABA-A8FC-7D37CB588D94}"/>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5CCEED3C-4117-4DB7-A3DA-C746857EF81B}"/>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4B1E50BE-9DA3-4CF6-97D2-E492276D4CE5}"/>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5EC6574A-E3DA-4B0C-B75B-8E48274EBDC6}"/>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66EEE47B-A769-4600-B4C4-79500086A075}"/>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D125F756-E46C-441B-A220-9D0A1DFE289C}"/>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AEA159A7-73EA-47E2-A849-10F9A05B59F5}"/>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852FA7DA-1758-4233-92B8-79E70CB82139}"/>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768A2776-CED5-4FE2-B36A-8580AB2E63CB}"/>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D90D4BF9-987C-42ED-B2FA-D7B74E041E1C}"/>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76" name="Group 275">
            <a:extLst>
              <a:ext uri="{FF2B5EF4-FFF2-40B4-BE49-F238E27FC236}">
                <a16:creationId xmlns:a16="http://schemas.microsoft.com/office/drawing/2014/main" xmlns="" id="{E72B392B-32B1-4B67-AFDD-13C50588D91D}"/>
              </a:ext>
            </a:extLst>
          </p:cNvPr>
          <p:cNvGrpSpPr/>
          <p:nvPr/>
        </p:nvGrpSpPr>
        <p:grpSpPr>
          <a:xfrm>
            <a:off x="7663831" y="4964977"/>
            <a:ext cx="101826" cy="411480"/>
            <a:chOff x="8143399" y="5390624"/>
            <a:chExt cx="207962" cy="548640"/>
          </a:xfrm>
        </p:grpSpPr>
        <p:cxnSp>
          <p:nvCxnSpPr>
            <p:cNvPr id="277" name="Straight Connector 276">
              <a:extLst>
                <a:ext uri="{FF2B5EF4-FFF2-40B4-BE49-F238E27FC236}">
                  <a16:creationId xmlns:a16="http://schemas.microsoft.com/office/drawing/2014/main" xmlns="" id="{624D5077-02A9-4A84-939E-36FC3A30E704}"/>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A73BD484-4182-46DC-98F7-29879C6B4AA6}"/>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851419E9-B940-4CA3-B97B-7AF1292D771B}"/>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xmlns="" id="{907835EE-9B6C-48A2-B5BB-E52F2B9E648B}"/>
              </a:ext>
            </a:extLst>
          </p:cNvPr>
          <p:cNvSpPr>
            <a:spLocks noChangeAspect="1"/>
          </p:cNvSpPr>
          <p:nvPr/>
        </p:nvSpPr>
        <p:spPr>
          <a:xfrm flipH="1">
            <a:off x="146049" y="1819305"/>
            <a:ext cx="817402" cy="537859"/>
          </a:xfrm>
          <a:prstGeom prst="rect">
            <a:avLst/>
          </a:prstGeom>
          <a:solidFill>
            <a:srgbClr val="8FAADC"/>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lnSpc>
                <a:spcPct val="85000"/>
              </a:lnSpc>
              <a:defRPr/>
            </a:pPr>
            <a:r>
              <a:rPr lang="en-US" sz="750" b="1" dirty="0">
                <a:solidFill>
                  <a:prstClr val="white"/>
                </a:solidFill>
                <a:latin typeface="Century Gothic" panose="020B0502020202020204" pitchFamily="34" charset="0"/>
              </a:rPr>
              <a:t>13 Conceptual Designs</a:t>
            </a:r>
            <a:endParaRPr lang="en-US" sz="750" i="1" dirty="0">
              <a:solidFill>
                <a:prstClr val="white"/>
              </a:solidFill>
              <a:latin typeface="Century Gothic" panose="020B0502020202020204" pitchFamily="34" charset="0"/>
            </a:endParaRPr>
          </a:p>
        </p:txBody>
      </p:sp>
      <p:grpSp>
        <p:nvGrpSpPr>
          <p:cNvPr id="466" name="Group 465">
            <a:extLst>
              <a:ext uri="{FF2B5EF4-FFF2-40B4-BE49-F238E27FC236}">
                <a16:creationId xmlns:a16="http://schemas.microsoft.com/office/drawing/2014/main" xmlns="" id="{7CB7E08D-5B82-4789-96EA-B1C53BB97183}"/>
              </a:ext>
            </a:extLst>
          </p:cNvPr>
          <p:cNvGrpSpPr/>
          <p:nvPr/>
        </p:nvGrpSpPr>
        <p:grpSpPr>
          <a:xfrm>
            <a:off x="3592223" y="4975772"/>
            <a:ext cx="1468568" cy="617723"/>
            <a:chOff x="8408223" y="910504"/>
            <a:chExt cx="1494112" cy="823631"/>
          </a:xfrm>
        </p:grpSpPr>
        <p:grpSp>
          <p:nvGrpSpPr>
            <p:cNvPr id="467" name="Group 466">
              <a:extLst>
                <a:ext uri="{FF2B5EF4-FFF2-40B4-BE49-F238E27FC236}">
                  <a16:creationId xmlns:a16="http://schemas.microsoft.com/office/drawing/2014/main" xmlns="" id="{7843FA57-93DE-453F-B617-58CF71C43AFA}"/>
                </a:ext>
              </a:extLst>
            </p:cNvPr>
            <p:cNvGrpSpPr/>
            <p:nvPr/>
          </p:nvGrpSpPr>
          <p:grpSpPr>
            <a:xfrm>
              <a:off x="8654560" y="910504"/>
              <a:ext cx="1247775" cy="548640"/>
              <a:chOff x="8143399" y="5390624"/>
              <a:chExt cx="1247775" cy="548640"/>
            </a:xfrm>
          </p:grpSpPr>
          <p:cxnSp>
            <p:nvCxnSpPr>
              <p:cNvPr id="469" name="Straight Connector 468">
                <a:extLst>
                  <a:ext uri="{FF2B5EF4-FFF2-40B4-BE49-F238E27FC236}">
                    <a16:creationId xmlns:a16="http://schemas.microsoft.com/office/drawing/2014/main" xmlns="" id="{F746818A-3F5A-42F2-9F70-2ADE21205DCB}"/>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xmlns="" id="{DB15DD87-30E2-4CBE-885A-6CFC623810A4}"/>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xmlns="" id="{12CB3EF0-500A-48CE-9C0B-8DC24991CB34}"/>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xmlns="" id="{64F58F7D-3179-4111-A03F-6B0C40684A8A}"/>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xmlns="" id="{1A5F8CC2-C914-4B40-8CF2-C967FFD32074}"/>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xmlns="" id="{D5164468-AA98-4360-B6FE-1541CF26D9DC}"/>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xmlns="" id="{44122CC3-5221-4D3E-A01E-2FDA290455FF}"/>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xmlns="" id="{28F17D29-BB67-4C3D-802B-84D2D36B33F3}"/>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xmlns="" id="{E4419149-C59C-4BAA-8550-C993B87291EE}"/>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xmlns="" id="{4CBBC8B8-541C-474F-95B2-75B7066C4F7D}"/>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xmlns="" id="{0472A44D-3C54-4B0B-8822-CC20EF063CBA}"/>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xmlns="" id="{2D064800-3386-4197-B931-062063897821}"/>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xmlns="" id="{D2F12F53-BAFA-4158-9939-EE05EBDBEC70}"/>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68" name="TextBox 467">
              <a:extLst>
                <a:ext uri="{FF2B5EF4-FFF2-40B4-BE49-F238E27FC236}">
                  <a16:creationId xmlns:a16="http://schemas.microsoft.com/office/drawing/2014/main" xmlns="" id="{90B5913C-CAC0-4A83-B1E4-CE432DA083BB}"/>
                </a:ext>
              </a:extLst>
            </p:cNvPr>
            <p:cNvSpPr txBox="1"/>
            <p:nvPr/>
          </p:nvSpPr>
          <p:spPr>
            <a:xfrm>
              <a:off x="8408223" y="1395580"/>
              <a:ext cx="494485"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2022</a:t>
              </a:r>
            </a:p>
          </p:txBody>
        </p:sp>
      </p:grpSp>
      <p:grpSp>
        <p:nvGrpSpPr>
          <p:cNvPr id="450" name="Group 449">
            <a:extLst>
              <a:ext uri="{FF2B5EF4-FFF2-40B4-BE49-F238E27FC236}">
                <a16:creationId xmlns:a16="http://schemas.microsoft.com/office/drawing/2014/main" xmlns="" id="{423DB4EC-14F7-429D-A3D7-C9A46591CA86}"/>
              </a:ext>
            </a:extLst>
          </p:cNvPr>
          <p:cNvGrpSpPr/>
          <p:nvPr/>
        </p:nvGrpSpPr>
        <p:grpSpPr>
          <a:xfrm>
            <a:off x="4810651" y="4975772"/>
            <a:ext cx="1468943" cy="615758"/>
            <a:chOff x="8405227" y="910504"/>
            <a:chExt cx="1497108" cy="821011"/>
          </a:xfrm>
        </p:grpSpPr>
        <p:grpSp>
          <p:nvGrpSpPr>
            <p:cNvPr id="451" name="Group 450">
              <a:extLst>
                <a:ext uri="{FF2B5EF4-FFF2-40B4-BE49-F238E27FC236}">
                  <a16:creationId xmlns:a16="http://schemas.microsoft.com/office/drawing/2014/main" xmlns="" id="{5D21C7FE-8727-4261-82E0-D22896ACD77C}"/>
                </a:ext>
              </a:extLst>
            </p:cNvPr>
            <p:cNvGrpSpPr/>
            <p:nvPr/>
          </p:nvGrpSpPr>
          <p:grpSpPr>
            <a:xfrm>
              <a:off x="8654560" y="910504"/>
              <a:ext cx="1247775" cy="548640"/>
              <a:chOff x="8143399" y="5390624"/>
              <a:chExt cx="1247775" cy="548640"/>
            </a:xfrm>
          </p:grpSpPr>
          <p:cxnSp>
            <p:nvCxnSpPr>
              <p:cNvPr id="453" name="Straight Connector 452">
                <a:extLst>
                  <a:ext uri="{FF2B5EF4-FFF2-40B4-BE49-F238E27FC236}">
                    <a16:creationId xmlns:a16="http://schemas.microsoft.com/office/drawing/2014/main" xmlns="" id="{ECDE5672-06F4-4E3A-AC6A-588835FA8EB7}"/>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xmlns="" id="{17AF15B8-7F99-43C5-8980-C9F2E5BAF9DC}"/>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xmlns="" id="{77E30D02-636F-45D5-82AF-3D737117C670}"/>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xmlns="" id="{81AFC637-315C-483F-8232-D263399D5669}"/>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xmlns="" id="{D02EFCD8-6D6E-4F96-A51C-43A432B97569}"/>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xmlns="" id="{22F566BF-B393-4CC6-BC1F-E75D80B1E1C8}"/>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xmlns="" id="{6A3AA13A-57B4-4E7A-AF76-1C13780B6043}"/>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xmlns="" id="{4A9FFADC-07AD-42DB-84BF-7F7E3829947A}"/>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xmlns="" id="{BA89E1B3-EF99-46AC-9230-C9869F67F768}"/>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xmlns="" id="{63BDC792-97CF-4238-885E-BD3D71532609}"/>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xmlns="" id="{63904A08-179B-4F27-877B-077C19BA50BE}"/>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xmlns="" id="{FF8627A6-163F-44CE-9178-06B2D948B800}"/>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xmlns="" id="{D2788FB2-8B8E-4431-9643-E3CC2070B890}"/>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52" name="TextBox 451">
              <a:extLst>
                <a:ext uri="{FF2B5EF4-FFF2-40B4-BE49-F238E27FC236}">
                  <a16:creationId xmlns:a16="http://schemas.microsoft.com/office/drawing/2014/main" xmlns="" id="{9A872848-690E-4F78-A4E5-874CF1F29339}"/>
                </a:ext>
              </a:extLst>
            </p:cNvPr>
            <p:cNvSpPr txBox="1"/>
            <p:nvPr/>
          </p:nvSpPr>
          <p:spPr>
            <a:xfrm>
              <a:off x="8405227" y="1392960"/>
              <a:ext cx="495350"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2023</a:t>
              </a:r>
            </a:p>
          </p:txBody>
        </p:sp>
      </p:grpSp>
      <p:grpSp>
        <p:nvGrpSpPr>
          <p:cNvPr id="434" name="Group 433">
            <a:extLst>
              <a:ext uri="{FF2B5EF4-FFF2-40B4-BE49-F238E27FC236}">
                <a16:creationId xmlns:a16="http://schemas.microsoft.com/office/drawing/2014/main" xmlns="" id="{3603FBEA-DCBC-4DD8-8875-49CD9E6E0DE3}"/>
              </a:ext>
            </a:extLst>
          </p:cNvPr>
          <p:cNvGrpSpPr/>
          <p:nvPr/>
        </p:nvGrpSpPr>
        <p:grpSpPr>
          <a:xfrm>
            <a:off x="1134225" y="4975772"/>
            <a:ext cx="1469187" cy="628946"/>
            <a:chOff x="8403271" y="910504"/>
            <a:chExt cx="1499064" cy="838595"/>
          </a:xfrm>
        </p:grpSpPr>
        <p:grpSp>
          <p:nvGrpSpPr>
            <p:cNvPr id="435" name="Group 434">
              <a:extLst>
                <a:ext uri="{FF2B5EF4-FFF2-40B4-BE49-F238E27FC236}">
                  <a16:creationId xmlns:a16="http://schemas.microsoft.com/office/drawing/2014/main" xmlns="" id="{09040454-00DB-4D13-A353-3ECBD22E746F}"/>
                </a:ext>
              </a:extLst>
            </p:cNvPr>
            <p:cNvGrpSpPr/>
            <p:nvPr/>
          </p:nvGrpSpPr>
          <p:grpSpPr>
            <a:xfrm>
              <a:off x="8654560" y="910504"/>
              <a:ext cx="1247775" cy="548640"/>
              <a:chOff x="8143399" y="5390624"/>
              <a:chExt cx="1247775" cy="548640"/>
            </a:xfrm>
          </p:grpSpPr>
          <p:cxnSp>
            <p:nvCxnSpPr>
              <p:cNvPr id="437" name="Straight Connector 436">
                <a:extLst>
                  <a:ext uri="{FF2B5EF4-FFF2-40B4-BE49-F238E27FC236}">
                    <a16:creationId xmlns:a16="http://schemas.microsoft.com/office/drawing/2014/main" xmlns="" id="{22BCA6B9-8BD6-4A12-9390-DCA5F45E525E}"/>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xmlns="" id="{B3D315EB-3828-4EBD-BBA4-DF538A77696C}"/>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xmlns="" id="{EFDC2AF2-C8B9-49CD-A1E4-59300BEB262D}"/>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xmlns="" id="{950BDCA0-DF53-4861-94FD-C18FB9E2B672}"/>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xmlns="" id="{016BD1DB-90F1-490D-9849-C5E971F38E72}"/>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xmlns="" id="{3689BA7B-F0FB-43C1-8A37-85B49F6E583A}"/>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xmlns="" id="{18722CEC-D5C9-424F-96E0-7FABF6D3C9A2}"/>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xmlns="" id="{E64B21B9-CBEE-4C9D-8A0A-2B70676D77BA}"/>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xmlns="" id="{243A070A-DF76-4E29-B542-648A1E517622}"/>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xmlns="" id="{E33E241D-ABA5-4FF4-9B8C-949957102988}"/>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xmlns="" id="{4FE8955E-9F77-4C15-AD90-9049E73D7CC4}"/>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xmlns="" id="{D4152FAB-D495-4404-8479-0B8370C16E87}"/>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xmlns="" id="{0B761E7E-C8A8-4E1E-A205-FA848D25C692}"/>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36" name="TextBox 435">
              <a:extLst>
                <a:ext uri="{FF2B5EF4-FFF2-40B4-BE49-F238E27FC236}">
                  <a16:creationId xmlns:a16="http://schemas.microsoft.com/office/drawing/2014/main" xmlns="" id="{1E97861D-A648-47E9-B2AF-BAD063113B4E}"/>
                </a:ext>
              </a:extLst>
            </p:cNvPr>
            <p:cNvSpPr txBox="1"/>
            <p:nvPr/>
          </p:nvSpPr>
          <p:spPr>
            <a:xfrm>
              <a:off x="8403271" y="1410544"/>
              <a:ext cx="495915"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2020</a:t>
              </a:r>
            </a:p>
          </p:txBody>
        </p:sp>
      </p:grpSp>
      <p:grpSp>
        <p:nvGrpSpPr>
          <p:cNvPr id="345" name="Group 344">
            <a:extLst>
              <a:ext uri="{FF2B5EF4-FFF2-40B4-BE49-F238E27FC236}">
                <a16:creationId xmlns:a16="http://schemas.microsoft.com/office/drawing/2014/main" xmlns="" id="{48B049E3-677C-4C9C-BCEA-8A0637AE8703}"/>
              </a:ext>
            </a:extLst>
          </p:cNvPr>
          <p:cNvGrpSpPr/>
          <p:nvPr/>
        </p:nvGrpSpPr>
        <p:grpSpPr>
          <a:xfrm>
            <a:off x="-89585" y="4975773"/>
            <a:ext cx="1467601" cy="623463"/>
            <a:chOff x="8415903" y="910504"/>
            <a:chExt cx="1486432" cy="831284"/>
          </a:xfrm>
        </p:grpSpPr>
        <p:grpSp>
          <p:nvGrpSpPr>
            <p:cNvPr id="346" name="Group 345">
              <a:extLst>
                <a:ext uri="{FF2B5EF4-FFF2-40B4-BE49-F238E27FC236}">
                  <a16:creationId xmlns:a16="http://schemas.microsoft.com/office/drawing/2014/main" xmlns="" id="{0924671A-DABB-40D2-8BED-714AE6F4066A}"/>
                </a:ext>
              </a:extLst>
            </p:cNvPr>
            <p:cNvGrpSpPr/>
            <p:nvPr/>
          </p:nvGrpSpPr>
          <p:grpSpPr>
            <a:xfrm>
              <a:off x="8654560" y="910504"/>
              <a:ext cx="1247775" cy="548640"/>
              <a:chOff x="8143399" y="5390624"/>
              <a:chExt cx="1247775" cy="548640"/>
            </a:xfrm>
          </p:grpSpPr>
          <p:cxnSp>
            <p:nvCxnSpPr>
              <p:cNvPr id="355" name="Straight Connector 354">
                <a:extLst>
                  <a:ext uri="{FF2B5EF4-FFF2-40B4-BE49-F238E27FC236}">
                    <a16:creationId xmlns:a16="http://schemas.microsoft.com/office/drawing/2014/main" xmlns="" id="{D1FB5389-A373-4FD4-A80D-AE9CF9ABFC06}"/>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xmlns="" id="{5FAAECB1-E7C8-4E8B-80BC-20F7C5B4AE60}"/>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xmlns="" id="{1123BB1F-D7DF-4AEA-B778-5FBEB176D50B}"/>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xmlns="" id="{FE346EFA-2D74-4816-9BCB-3AF8E7F211CB}"/>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xmlns="" id="{87B38FB9-D21B-4561-AFB9-AA8A57193F47}"/>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xmlns="" id="{B5682611-A5B6-4647-B82F-7E4A3DD9EC1D}"/>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xmlns="" id="{A6EA5FC9-6C6E-4908-A705-85B87555D4CD}"/>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xmlns="" id="{C402955E-1930-489C-AA15-09EFB5F6502D}"/>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xmlns="" id="{CAB48E42-C540-4468-905D-BA6002010F56}"/>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xmlns="" id="{9D41DFFF-30FB-4888-B0AA-CAD0A8DAD1AC}"/>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xmlns="" id="{60E48D56-4AC5-4292-95D8-3B5020ED198A}"/>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xmlns="" id="{23B4C5C8-83AC-4297-B82E-E01073F099C1}"/>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xmlns="" id="{854F238B-70FE-4C88-9135-C8F83619C71B}"/>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7" name="TextBox 346">
              <a:extLst>
                <a:ext uri="{FF2B5EF4-FFF2-40B4-BE49-F238E27FC236}">
                  <a16:creationId xmlns:a16="http://schemas.microsoft.com/office/drawing/2014/main" xmlns="" id="{AC579251-35C9-45D4-BAD2-D1583F745F89}"/>
                </a:ext>
              </a:extLst>
            </p:cNvPr>
            <p:cNvSpPr txBox="1"/>
            <p:nvPr/>
          </p:nvSpPr>
          <p:spPr>
            <a:xfrm>
              <a:off x="8415903" y="1403233"/>
              <a:ext cx="492267"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2019</a:t>
              </a:r>
            </a:p>
          </p:txBody>
        </p:sp>
      </p:grpSp>
      <p:grpSp>
        <p:nvGrpSpPr>
          <p:cNvPr id="191" name="Group 190">
            <a:extLst>
              <a:ext uri="{FF2B5EF4-FFF2-40B4-BE49-F238E27FC236}">
                <a16:creationId xmlns:a16="http://schemas.microsoft.com/office/drawing/2014/main" xmlns="" id="{5DD33EF1-83AA-4362-8DF5-CEC2C2FD4DFB}"/>
              </a:ext>
            </a:extLst>
          </p:cNvPr>
          <p:cNvGrpSpPr/>
          <p:nvPr/>
        </p:nvGrpSpPr>
        <p:grpSpPr>
          <a:xfrm>
            <a:off x="7424248" y="4963684"/>
            <a:ext cx="849549" cy="627839"/>
            <a:chOff x="8161508" y="910504"/>
            <a:chExt cx="1740827" cy="837119"/>
          </a:xfrm>
        </p:grpSpPr>
        <p:grpSp>
          <p:nvGrpSpPr>
            <p:cNvPr id="197" name="Group 196">
              <a:extLst>
                <a:ext uri="{FF2B5EF4-FFF2-40B4-BE49-F238E27FC236}">
                  <a16:creationId xmlns:a16="http://schemas.microsoft.com/office/drawing/2014/main" xmlns="" id="{4D82CD6C-7534-48F3-AF72-ECE10D493D24}"/>
                </a:ext>
              </a:extLst>
            </p:cNvPr>
            <p:cNvGrpSpPr/>
            <p:nvPr/>
          </p:nvGrpSpPr>
          <p:grpSpPr>
            <a:xfrm>
              <a:off x="8654560" y="910504"/>
              <a:ext cx="1247775" cy="548640"/>
              <a:chOff x="8143399" y="5390624"/>
              <a:chExt cx="1247775" cy="548640"/>
            </a:xfrm>
          </p:grpSpPr>
          <p:cxnSp>
            <p:nvCxnSpPr>
              <p:cNvPr id="199" name="Straight Connector 198">
                <a:extLst>
                  <a:ext uri="{FF2B5EF4-FFF2-40B4-BE49-F238E27FC236}">
                    <a16:creationId xmlns:a16="http://schemas.microsoft.com/office/drawing/2014/main" xmlns="" id="{9FDDB452-1D95-4EA7-A199-A8A503D83D04}"/>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95E922FC-E414-45F8-BBEF-92533F54AD2D}"/>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D78ECDE2-0777-47DD-B389-25876F64549C}"/>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5797A5D1-F1D0-4EAE-B61C-E68561795BFA}"/>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2C666655-A932-4C0C-AA4E-3F7BBC7385AA}"/>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E4EC83F7-842D-44BC-AF5C-970D56F55953}"/>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xmlns="" id="{52D43197-4BAC-49B6-BD53-4594A421A77B}"/>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xmlns="" id="{8B55026B-C6C6-42D1-8D3C-C11060DED2EF}"/>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xmlns="" id="{6DBADF00-B992-4C9B-B38D-250FCB6DB4BD}"/>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xmlns="" id="{DD8C92CC-00F8-4961-BB27-1BD6BF2B757A}"/>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5AFBEA38-8F29-4F31-99E6-784C9ED9EA44}"/>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xmlns="" id="{2C3E0560-A84F-4BE9-862B-6A16B1AAD29F}"/>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xmlns="" id="{FA1C3BA8-C602-484D-A19D-3A1D04D69B8B}"/>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8" name="TextBox 197">
              <a:extLst>
                <a:ext uri="{FF2B5EF4-FFF2-40B4-BE49-F238E27FC236}">
                  <a16:creationId xmlns:a16="http://schemas.microsoft.com/office/drawing/2014/main" xmlns="" id="{82CEAFF7-C6E8-4299-9510-1D4CE6BAFD3F}"/>
                </a:ext>
              </a:extLst>
            </p:cNvPr>
            <p:cNvSpPr txBox="1"/>
            <p:nvPr/>
          </p:nvSpPr>
          <p:spPr>
            <a:xfrm>
              <a:off x="8161508" y="1409068"/>
              <a:ext cx="995935"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2026</a:t>
              </a:r>
            </a:p>
          </p:txBody>
        </p:sp>
      </p:grpSp>
      <p:grpSp>
        <p:nvGrpSpPr>
          <p:cNvPr id="218" name="Group 217">
            <a:extLst>
              <a:ext uri="{FF2B5EF4-FFF2-40B4-BE49-F238E27FC236}">
                <a16:creationId xmlns:a16="http://schemas.microsoft.com/office/drawing/2014/main" xmlns="" id="{18270FA9-AACE-43FF-9D97-A1A7E2B9742C}"/>
              </a:ext>
            </a:extLst>
          </p:cNvPr>
          <p:cNvGrpSpPr/>
          <p:nvPr/>
        </p:nvGrpSpPr>
        <p:grpSpPr>
          <a:xfrm>
            <a:off x="8031866" y="4963008"/>
            <a:ext cx="1099890" cy="634433"/>
            <a:chOff x="8161508" y="910504"/>
            <a:chExt cx="2253807" cy="845911"/>
          </a:xfrm>
        </p:grpSpPr>
        <p:grpSp>
          <p:nvGrpSpPr>
            <p:cNvPr id="219" name="Group 218">
              <a:extLst>
                <a:ext uri="{FF2B5EF4-FFF2-40B4-BE49-F238E27FC236}">
                  <a16:creationId xmlns:a16="http://schemas.microsoft.com/office/drawing/2014/main" xmlns="" id="{DC8B5B2F-C928-4407-8947-371F027496E4}"/>
                </a:ext>
              </a:extLst>
            </p:cNvPr>
            <p:cNvGrpSpPr/>
            <p:nvPr/>
          </p:nvGrpSpPr>
          <p:grpSpPr>
            <a:xfrm>
              <a:off x="8654560" y="910504"/>
              <a:ext cx="1247775" cy="548640"/>
              <a:chOff x="8143399" y="5390624"/>
              <a:chExt cx="1247775" cy="548640"/>
            </a:xfrm>
          </p:grpSpPr>
          <p:cxnSp>
            <p:nvCxnSpPr>
              <p:cNvPr id="221" name="Straight Connector 220">
                <a:extLst>
                  <a:ext uri="{FF2B5EF4-FFF2-40B4-BE49-F238E27FC236}">
                    <a16:creationId xmlns:a16="http://schemas.microsoft.com/office/drawing/2014/main" xmlns="" id="{8D3AD08D-CE25-47EC-9C63-730C0A34F26A}"/>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xmlns="" id="{9C524CBC-1CE7-4D96-AACE-4FB67CA183C8}"/>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xmlns="" id="{B1C953E7-3DFF-4A6D-882A-4841A935277D}"/>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xmlns="" id="{F8B956E4-8D35-4075-ADD3-42B196285F63}"/>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xmlns="" id="{D89DF123-849B-42CB-A98A-DFAA065F10D1}"/>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3D8E2398-C69B-4739-BBD7-C49E5DF57F77}"/>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xmlns="" id="{85BE226F-9D45-4476-BDFC-E36E20B14D9E}"/>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xmlns="" id="{96DA63B0-E725-4E84-96B3-41EB0B8A10FC}"/>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BCBD0F05-9A28-47CA-9AEC-13997579C9BF}"/>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8C091AE8-AAAB-429C-8A6B-0D7C785ADB5E}"/>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25CE9E4A-D5C0-40BB-8118-2EDE26C4B06A}"/>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4275113D-5795-4AA0-AAD7-50DD1B03B36B}"/>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D9F8EE04-8B3D-4156-A0CF-3AE26B1AD220}"/>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0" name="TextBox 219">
              <a:extLst>
                <a:ext uri="{FF2B5EF4-FFF2-40B4-BE49-F238E27FC236}">
                  <a16:creationId xmlns:a16="http://schemas.microsoft.com/office/drawing/2014/main" xmlns="" id="{F7783215-C525-4C05-8633-C5B5A1221C31}"/>
                </a:ext>
              </a:extLst>
            </p:cNvPr>
            <p:cNvSpPr txBox="1"/>
            <p:nvPr/>
          </p:nvSpPr>
          <p:spPr>
            <a:xfrm>
              <a:off x="8161508" y="1409068"/>
              <a:ext cx="995936"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2027</a:t>
              </a:r>
            </a:p>
          </p:txBody>
        </p:sp>
        <p:sp>
          <p:nvSpPr>
            <p:cNvPr id="285" name="TextBox 284">
              <a:extLst>
                <a:ext uri="{FF2B5EF4-FFF2-40B4-BE49-F238E27FC236}">
                  <a16:creationId xmlns:a16="http://schemas.microsoft.com/office/drawing/2014/main" xmlns="" id="{3454B06D-4D11-49FC-96B9-C562EFE181C5}"/>
                </a:ext>
              </a:extLst>
            </p:cNvPr>
            <p:cNvSpPr txBox="1"/>
            <p:nvPr/>
          </p:nvSpPr>
          <p:spPr>
            <a:xfrm>
              <a:off x="9419379" y="1417860"/>
              <a:ext cx="995936"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2028</a:t>
              </a:r>
            </a:p>
          </p:txBody>
        </p:sp>
      </p:grpSp>
      <p:grpSp>
        <p:nvGrpSpPr>
          <p:cNvPr id="251" name="Group 250">
            <a:extLst>
              <a:ext uri="{FF2B5EF4-FFF2-40B4-BE49-F238E27FC236}">
                <a16:creationId xmlns:a16="http://schemas.microsoft.com/office/drawing/2014/main" xmlns="" id="{2E5BB8CB-075B-458A-BEF1-1D3F78D79C63}"/>
              </a:ext>
            </a:extLst>
          </p:cNvPr>
          <p:cNvGrpSpPr/>
          <p:nvPr/>
        </p:nvGrpSpPr>
        <p:grpSpPr>
          <a:xfrm>
            <a:off x="2359855" y="4975773"/>
            <a:ext cx="1468950" cy="621669"/>
            <a:chOff x="8405180" y="910504"/>
            <a:chExt cx="1497155" cy="828892"/>
          </a:xfrm>
        </p:grpSpPr>
        <p:grpSp>
          <p:nvGrpSpPr>
            <p:cNvPr id="252" name="Group 251">
              <a:extLst>
                <a:ext uri="{FF2B5EF4-FFF2-40B4-BE49-F238E27FC236}">
                  <a16:creationId xmlns:a16="http://schemas.microsoft.com/office/drawing/2014/main" xmlns="" id="{C7AA2E44-503C-41EB-BD87-F928A466C063}"/>
                </a:ext>
              </a:extLst>
            </p:cNvPr>
            <p:cNvGrpSpPr/>
            <p:nvPr/>
          </p:nvGrpSpPr>
          <p:grpSpPr>
            <a:xfrm>
              <a:off x="8654560" y="910504"/>
              <a:ext cx="1247775" cy="548640"/>
              <a:chOff x="8143399" y="5390624"/>
              <a:chExt cx="1247775" cy="548640"/>
            </a:xfrm>
          </p:grpSpPr>
          <p:cxnSp>
            <p:nvCxnSpPr>
              <p:cNvPr id="254" name="Straight Connector 253">
                <a:extLst>
                  <a:ext uri="{FF2B5EF4-FFF2-40B4-BE49-F238E27FC236}">
                    <a16:creationId xmlns:a16="http://schemas.microsoft.com/office/drawing/2014/main" xmlns="" id="{34E8AAC9-6892-4034-A1DF-CF6886E3C990}"/>
                  </a:ext>
                </a:extLst>
              </p:cNvPr>
              <p:cNvCxnSpPr>
                <a:cxnSpLocks/>
              </p:cNvCxnSpPr>
              <p:nvPr/>
            </p:nvCxnSpPr>
            <p:spPr>
              <a:xfrm>
                <a:off x="8351361"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xmlns="" id="{58534C89-4FB1-4D05-93BD-A995191836B7}"/>
                  </a:ext>
                </a:extLst>
              </p:cNvPr>
              <p:cNvCxnSpPr>
                <a:cxnSpLocks/>
              </p:cNvCxnSpPr>
              <p:nvPr/>
            </p:nvCxnSpPr>
            <p:spPr>
              <a:xfrm>
                <a:off x="8559323"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xmlns="" id="{635030DF-D827-4D39-8715-B23062D14709}"/>
                  </a:ext>
                </a:extLst>
              </p:cNvPr>
              <p:cNvCxnSpPr>
                <a:cxnSpLocks/>
              </p:cNvCxnSpPr>
              <p:nvPr/>
            </p:nvCxnSpPr>
            <p:spPr>
              <a:xfrm>
                <a:off x="8455342"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xmlns="" id="{A3EE54E3-8D49-47D6-8F13-22554EC42365}"/>
                  </a:ext>
                </a:extLst>
              </p:cNvPr>
              <p:cNvCxnSpPr>
                <a:cxnSpLocks/>
              </p:cNvCxnSpPr>
              <p:nvPr/>
            </p:nvCxnSpPr>
            <p:spPr>
              <a:xfrm>
                <a:off x="8143399"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01AF5851-B568-4A08-969D-B301FF17EFA1}"/>
                  </a:ext>
                </a:extLst>
              </p:cNvPr>
              <p:cNvCxnSpPr>
                <a:cxnSpLocks/>
              </p:cNvCxnSpPr>
              <p:nvPr/>
            </p:nvCxnSpPr>
            <p:spPr>
              <a:xfrm>
                <a:off x="8663304"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xmlns="" id="{BFB069D5-F4ED-4ABD-927A-DF6B63805201}"/>
                  </a:ext>
                </a:extLst>
              </p:cNvPr>
              <p:cNvCxnSpPr>
                <a:cxnSpLocks/>
              </p:cNvCxnSpPr>
              <p:nvPr/>
            </p:nvCxnSpPr>
            <p:spPr>
              <a:xfrm>
                <a:off x="824738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xmlns="" id="{31AED0C1-0887-46A8-ADE0-6A11C28D328F}"/>
                  </a:ext>
                </a:extLst>
              </p:cNvPr>
              <p:cNvCxnSpPr>
                <a:cxnSpLocks/>
              </p:cNvCxnSpPr>
              <p:nvPr/>
            </p:nvCxnSpPr>
            <p:spPr>
              <a:xfrm>
                <a:off x="9183209"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xmlns="" id="{2060636E-7995-4EE2-8CBE-545DE08E1F65}"/>
                  </a:ext>
                </a:extLst>
              </p:cNvPr>
              <p:cNvCxnSpPr>
                <a:cxnSpLocks/>
              </p:cNvCxnSpPr>
              <p:nvPr/>
            </p:nvCxnSpPr>
            <p:spPr>
              <a:xfrm>
                <a:off x="9079228"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xmlns="" id="{F5C6FE0C-48A9-4640-83C3-CC22A21A4BD5}"/>
                  </a:ext>
                </a:extLst>
              </p:cNvPr>
              <p:cNvCxnSpPr>
                <a:cxnSpLocks/>
              </p:cNvCxnSpPr>
              <p:nvPr/>
            </p:nvCxnSpPr>
            <p:spPr>
              <a:xfrm>
                <a:off x="8975247"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29ED0E3E-AE6C-43FB-A75A-3833870E300D}"/>
                  </a:ext>
                </a:extLst>
              </p:cNvPr>
              <p:cNvCxnSpPr>
                <a:cxnSpLocks/>
              </p:cNvCxnSpPr>
              <p:nvPr/>
            </p:nvCxnSpPr>
            <p:spPr>
              <a:xfrm>
                <a:off x="8871266"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xmlns="" id="{7C440134-43D8-4F87-9122-23954591B758}"/>
                  </a:ext>
                </a:extLst>
              </p:cNvPr>
              <p:cNvCxnSpPr>
                <a:cxnSpLocks/>
              </p:cNvCxnSpPr>
              <p:nvPr/>
            </p:nvCxnSpPr>
            <p:spPr>
              <a:xfrm>
                <a:off x="8767285" y="5390624"/>
                <a:ext cx="0" cy="45720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xmlns="" id="{19C6F7AC-263F-48DD-BFB3-C2A8DBB80B4C}"/>
                  </a:ext>
                </a:extLst>
              </p:cNvPr>
              <p:cNvCxnSpPr>
                <a:cxnSpLocks/>
              </p:cNvCxnSpPr>
              <p:nvPr/>
            </p:nvCxnSpPr>
            <p:spPr>
              <a:xfrm>
                <a:off x="9287190" y="5390624"/>
                <a:ext cx="0" cy="381635"/>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xmlns="" id="{412544F7-153F-46EF-8943-55D43E4238DE}"/>
                  </a:ext>
                </a:extLst>
              </p:cNvPr>
              <p:cNvCxnSpPr>
                <a:cxnSpLocks/>
              </p:cNvCxnSpPr>
              <p:nvPr/>
            </p:nvCxnSpPr>
            <p:spPr>
              <a:xfrm>
                <a:off x="9391174" y="5390624"/>
                <a:ext cx="0" cy="548640"/>
              </a:xfrm>
              <a:prstGeom prst="line">
                <a:avLst/>
              </a:prstGeom>
              <a:ln w="28575" cap="flat" cmpd="sng" algn="ctr">
                <a:solidFill>
                  <a:srgbClr val="B9C0C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3" name="TextBox 252">
              <a:extLst>
                <a:ext uri="{FF2B5EF4-FFF2-40B4-BE49-F238E27FC236}">
                  <a16:creationId xmlns:a16="http://schemas.microsoft.com/office/drawing/2014/main" xmlns="" id="{35737081-FDD4-403A-BFD4-3E073A080A99}"/>
                </a:ext>
              </a:extLst>
            </p:cNvPr>
            <p:cNvSpPr txBox="1"/>
            <p:nvPr/>
          </p:nvSpPr>
          <p:spPr>
            <a:xfrm>
              <a:off x="8405180" y="1400841"/>
              <a:ext cx="495363" cy="338555"/>
            </a:xfrm>
            <a:prstGeom prst="rect">
              <a:avLst/>
            </a:prstGeom>
            <a:noFill/>
          </p:spPr>
          <p:txBody>
            <a:bodyPr wrap="none" rtlCol="0">
              <a:spAutoFit/>
            </a:bodyPr>
            <a:lstStyle/>
            <a:p>
              <a:pPr algn="ctr" defTabSz="685800">
                <a:defRPr/>
              </a:pPr>
              <a:r>
                <a:rPr lang="en-US" sz="1050" b="1" dirty="0">
                  <a:solidFill>
                    <a:prstClr val="white">
                      <a:lumMod val="50000"/>
                    </a:prstClr>
                  </a:solidFill>
                  <a:latin typeface="Century Gothic" panose="020B0502020202020204" pitchFamily="34" charset="0"/>
                </a:rPr>
                <a:t>2021</a:t>
              </a:r>
            </a:p>
          </p:txBody>
        </p:sp>
      </p:grpSp>
      <p:sp>
        <p:nvSpPr>
          <p:cNvPr id="15" name="Arrow: Right 14">
            <a:extLst>
              <a:ext uri="{FF2B5EF4-FFF2-40B4-BE49-F238E27FC236}">
                <a16:creationId xmlns:a16="http://schemas.microsoft.com/office/drawing/2014/main" xmlns="" id="{3CA3FBEE-73BB-44C7-9EEF-5D3DDBD881A6}"/>
              </a:ext>
            </a:extLst>
          </p:cNvPr>
          <p:cNvSpPr/>
          <p:nvPr/>
        </p:nvSpPr>
        <p:spPr>
          <a:xfrm>
            <a:off x="146050" y="4897224"/>
            <a:ext cx="8935616" cy="259592"/>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endParaRPr lang="en-US" sz="1350">
              <a:solidFill>
                <a:prstClr val="white"/>
              </a:solidFill>
            </a:endParaRPr>
          </a:p>
        </p:txBody>
      </p:sp>
      <p:sp>
        <p:nvSpPr>
          <p:cNvPr id="17" name="Rectangle 16">
            <a:extLst>
              <a:ext uri="{FF2B5EF4-FFF2-40B4-BE49-F238E27FC236}">
                <a16:creationId xmlns:a16="http://schemas.microsoft.com/office/drawing/2014/main" xmlns="" id="{13C8F96C-A725-45E2-A77E-7815460EC154}"/>
              </a:ext>
            </a:extLst>
          </p:cNvPr>
          <p:cNvSpPr>
            <a:spLocks noChangeAspect="1"/>
          </p:cNvSpPr>
          <p:nvPr/>
        </p:nvSpPr>
        <p:spPr>
          <a:xfrm flipH="1">
            <a:off x="970207" y="2848288"/>
            <a:ext cx="869884" cy="296470"/>
          </a:xfrm>
          <a:prstGeom prst="rect">
            <a:avLst/>
          </a:prstGeom>
          <a:solidFill>
            <a:srgbClr val="8FAADC"/>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685800">
              <a:defRPr/>
            </a:pPr>
            <a:r>
              <a:rPr lang="en-US" sz="825" b="1" dirty="0">
                <a:solidFill>
                  <a:prstClr val="white"/>
                </a:solidFill>
                <a:latin typeface="Century Gothic" panose="020B0502020202020204" pitchFamily="34" charset="0"/>
              </a:rPr>
              <a:t>7 Pre-FEED Studies</a:t>
            </a:r>
          </a:p>
        </p:txBody>
      </p:sp>
      <p:sp>
        <p:nvSpPr>
          <p:cNvPr id="6" name="Subtitle 5">
            <a:extLst>
              <a:ext uri="{FF2B5EF4-FFF2-40B4-BE49-F238E27FC236}">
                <a16:creationId xmlns:a16="http://schemas.microsoft.com/office/drawing/2014/main" xmlns="" id="{71C793F9-FCFD-4350-8771-9D563720BAEB}"/>
              </a:ext>
            </a:extLst>
          </p:cNvPr>
          <p:cNvSpPr>
            <a:spLocks noGrp="1"/>
          </p:cNvSpPr>
          <p:nvPr>
            <p:ph type="body" sz="quarter" idx="13"/>
          </p:nvPr>
        </p:nvSpPr>
        <p:spPr/>
        <p:txBody>
          <a:bodyPr/>
          <a:lstStyle/>
          <a:p>
            <a:r>
              <a:rPr lang="en-US" dirty="0"/>
              <a:t>As of June 2020</a:t>
            </a:r>
          </a:p>
        </p:txBody>
      </p:sp>
      <p:sp>
        <p:nvSpPr>
          <p:cNvPr id="10" name="Slide Number Placeholder 9"/>
          <p:cNvSpPr>
            <a:spLocks noGrp="1"/>
          </p:cNvSpPr>
          <p:nvPr>
            <p:ph type="sldNum" sz="quarter" idx="16"/>
          </p:nvPr>
        </p:nvSpPr>
        <p:spPr>
          <a:prstGeom prst="rect">
            <a:avLst/>
          </a:prstGeom>
        </p:spPr>
        <p:txBody>
          <a:bodyPr/>
          <a:lstStyle/>
          <a:p>
            <a:pPr>
              <a:defRPr/>
            </a:pPr>
            <a:fld id="{1131EA82-0226-494D-BCD0-CAC795CE0BBC}" type="slidenum">
              <a:rPr lang="en-US" smtClean="0">
                <a:solidFill>
                  <a:prstClr val="white"/>
                </a:solidFill>
              </a:rPr>
              <a:pPr>
                <a:defRPr/>
              </a:pPr>
              <a:t>5</a:t>
            </a:fld>
            <a:endParaRPr lang="en-US" dirty="0">
              <a:solidFill>
                <a:prstClr val="white"/>
              </a:solidFill>
            </a:endParaRPr>
          </a:p>
        </p:txBody>
      </p:sp>
      <p:cxnSp>
        <p:nvCxnSpPr>
          <p:cNvPr id="4" name="Connector: Elbow 3">
            <a:extLst>
              <a:ext uri="{FF2B5EF4-FFF2-40B4-BE49-F238E27FC236}">
                <a16:creationId xmlns:a16="http://schemas.microsoft.com/office/drawing/2014/main" xmlns="" id="{83FF84E2-87D2-4338-A2AB-770998F5A477}"/>
              </a:ext>
            </a:extLst>
          </p:cNvPr>
          <p:cNvCxnSpPr>
            <a:cxnSpLocks/>
            <a:stCxn id="33" idx="2"/>
            <a:endCxn id="17" idx="3"/>
          </p:cNvCxnSpPr>
          <p:nvPr/>
        </p:nvCxnSpPr>
        <p:spPr>
          <a:xfrm rot="16200000" flipH="1">
            <a:off x="442799" y="2469115"/>
            <a:ext cx="639359" cy="415457"/>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Connector: Elbow 6">
            <a:extLst>
              <a:ext uri="{FF2B5EF4-FFF2-40B4-BE49-F238E27FC236}">
                <a16:creationId xmlns:a16="http://schemas.microsoft.com/office/drawing/2014/main" xmlns="" id="{DE30F89C-92DD-4671-AE2A-34148427C790}"/>
              </a:ext>
            </a:extLst>
          </p:cNvPr>
          <p:cNvCxnSpPr>
            <a:cxnSpLocks/>
            <a:stCxn id="17" idx="0"/>
            <a:endCxn id="211" idx="3"/>
          </p:cNvCxnSpPr>
          <p:nvPr/>
        </p:nvCxnSpPr>
        <p:spPr>
          <a:xfrm rot="5400000" flipH="1" flipV="1">
            <a:off x="1365864" y="2222197"/>
            <a:ext cx="665376" cy="586807"/>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2" name="Connector: Elbow 181">
            <a:extLst>
              <a:ext uri="{FF2B5EF4-FFF2-40B4-BE49-F238E27FC236}">
                <a16:creationId xmlns:a16="http://schemas.microsoft.com/office/drawing/2014/main" xmlns="" id="{73AF20CD-7A92-4053-8BF7-0920AD55805E}"/>
              </a:ext>
            </a:extLst>
          </p:cNvPr>
          <p:cNvCxnSpPr>
            <a:cxnSpLocks/>
            <a:endCxn id="95" idx="3"/>
          </p:cNvCxnSpPr>
          <p:nvPr/>
        </p:nvCxnSpPr>
        <p:spPr>
          <a:xfrm rot="16200000" flipH="1">
            <a:off x="1124596" y="3415369"/>
            <a:ext cx="842188" cy="28108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3" name="Group 12">
            <a:extLst>
              <a:ext uri="{FF2B5EF4-FFF2-40B4-BE49-F238E27FC236}">
                <a16:creationId xmlns:a16="http://schemas.microsoft.com/office/drawing/2014/main" xmlns="" id="{A29FF5EB-44FD-4A17-BCC2-14A794837295}"/>
              </a:ext>
            </a:extLst>
          </p:cNvPr>
          <p:cNvGrpSpPr/>
          <p:nvPr/>
        </p:nvGrpSpPr>
        <p:grpSpPr>
          <a:xfrm>
            <a:off x="1686231" y="3169326"/>
            <a:ext cx="4592682" cy="1615556"/>
            <a:chOff x="2137763" y="2546134"/>
            <a:chExt cx="6092595" cy="2154074"/>
          </a:xfrm>
        </p:grpSpPr>
        <p:sp>
          <p:nvSpPr>
            <p:cNvPr id="95" name="Rectangle 94">
              <a:extLst>
                <a:ext uri="{FF2B5EF4-FFF2-40B4-BE49-F238E27FC236}">
                  <a16:creationId xmlns:a16="http://schemas.microsoft.com/office/drawing/2014/main" xmlns="" id="{2ACA69BC-AF4C-41AD-8589-4CCC2D1B6721}"/>
                </a:ext>
              </a:extLst>
            </p:cNvPr>
            <p:cNvSpPr>
              <a:spLocks/>
            </p:cNvSpPr>
            <p:nvPr/>
          </p:nvSpPr>
          <p:spPr>
            <a:xfrm flipH="1">
              <a:off x="2137763" y="2546134"/>
              <a:ext cx="5862416" cy="2153806"/>
            </a:xfrm>
            <a:prstGeom prst="rect">
              <a:avLst/>
            </a:prstGeom>
            <a:solidFill>
              <a:srgbClr val="ED7D31"/>
            </a:solidFill>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0" bIns="0" rtlCol="0" anchor="t" anchorCtr="0"/>
            <a:lstStyle/>
            <a:p>
              <a:pPr algn="ctr" defTabSz="685800">
                <a:lnSpc>
                  <a:spcPct val="85000"/>
                </a:lnSpc>
                <a:defRPr/>
              </a:pPr>
              <a:r>
                <a:rPr lang="en-US" sz="825" b="1" dirty="0">
                  <a:solidFill>
                    <a:prstClr val="white"/>
                  </a:solidFill>
                  <a:latin typeface="Century Gothic" panose="020B0502020202020204" pitchFamily="34" charset="0"/>
                </a:rPr>
                <a:t>FOA – R&amp;D of Critical Components</a:t>
              </a:r>
            </a:p>
            <a:p>
              <a:pPr algn="ctr">
                <a:defRPr/>
              </a:pPr>
              <a:r>
                <a:rPr lang="en-US" sz="825" i="1" dirty="0">
                  <a:solidFill>
                    <a:prstClr val="white"/>
                  </a:solidFill>
                  <a:latin typeface="Century Gothic" panose="020B0502020202020204" pitchFamily="34" charset="0"/>
                </a:rPr>
                <a:t>Up to 20 awards in 7 Areas of Interest (AOI)</a:t>
              </a:r>
            </a:p>
            <a:p>
              <a:pPr>
                <a:spcBef>
                  <a:spcPts val="450"/>
                </a:spcBef>
                <a:defRPr/>
              </a:pPr>
              <a:r>
                <a:rPr lang="en-US" sz="675" b="1" i="1" dirty="0">
                  <a:solidFill>
                    <a:prstClr val="white"/>
                  </a:solidFill>
                  <a:latin typeface="Century Gothic" panose="020B0502020202020204" pitchFamily="34" charset="0"/>
                </a:rPr>
                <a:t>AOI 1: Pressurized Fluidized Bed Combustion with USC power Cycle</a:t>
              </a:r>
            </a:p>
            <a:p>
              <a:pPr>
                <a:defRPr/>
              </a:pPr>
              <a:r>
                <a:rPr lang="en-US" sz="675" b="1" i="1" dirty="0">
                  <a:solidFill>
                    <a:prstClr val="white"/>
                  </a:solidFill>
                  <a:latin typeface="Century Gothic" panose="020B0502020202020204" pitchFamily="34" charset="0"/>
                </a:rPr>
                <a:t>AOI 2: Indirect Supercritical Carbon Dioxide Power Cycle</a:t>
              </a:r>
            </a:p>
            <a:p>
              <a:pPr>
                <a:defRPr/>
              </a:pPr>
              <a:r>
                <a:rPr lang="en-US" sz="675" b="1" i="1" dirty="0">
                  <a:solidFill>
                    <a:prstClr val="white"/>
                  </a:solidFill>
                  <a:latin typeface="Century Gothic" panose="020B0502020202020204" pitchFamily="34" charset="0"/>
                </a:rPr>
                <a:t>AOI 3: Direct-fired Supercritical Carbon Dioxide Power Cycle</a:t>
              </a:r>
            </a:p>
            <a:p>
              <a:pPr>
                <a:defRPr/>
              </a:pPr>
              <a:r>
                <a:rPr lang="en-US" sz="675" b="1" i="1" dirty="0">
                  <a:solidFill>
                    <a:prstClr val="white"/>
                  </a:solidFill>
                  <a:latin typeface="Century Gothic" panose="020B0502020202020204" pitchFamily="34" charset="0"/>
                </a:rPr>
                <a:t>AOI 4: Gasification Based Poly-generation</a:t>
              </a:r>
            </a:p>
            <a:p>
              <a:pPr>
                <a:defRPr/>
              </a:pPr>
              <a:r>
                <a:rPr lang="en-US" sz="675" b="1" i="1" dirty="0">
                  <a:solidFill>
                    <a:prstClr val="white"/>
                  </a:solidFill>
                  <a:latin typeface="Century Gothic" panose="020B0502020202020204" pitchFamily="34" charset="0"/>
                </a:rPr>
                <a:t>AOI 5: Coal-Fired Direct Injection Combustion Engine &amp; Gas Turbine Compound Reheat Combined Cycle</a:t>
              </a:r>
            </a:p>
            <a:p>
              <a:pPr>
                <a:defRPr/>
              </a:pPr>
              <a:r>
                <a:rPr lang="en-US" sz="675" b="1" i="1" dirty="0">
                  <a:solidFill>
                    <a:prstClr val="white"/>
                  </a:solidFill>
                  <a:latin typeface="Century Gothic" panose="020B0502020202020204" pitchFamily="34" charset="0"/>
                </a:rPr>
                <a:t>AOI 6: Modular Staged Pressurized Oxy-combustion</a:t>
              </a:r>
            </a:p>
            <a:p>
              <a:pPr>
                <a:defRPr/>
              </a:pPr>
              <a:r>
                <a:rPr lang="en-US" sz="675" b="1" i="1" dirty="0">
                  <a:solidFill>
                    <a:prstClr val="white"/>
                  </a:solidFill>
                  <a:latin typeface="Century Gothic" panose="020B0502020202020204" pitchFamily="34" charset="0"/>
                </a:rPr>
                <a:t>AOI 7: Flameless Pressurized Oxy-combustion</a:t>
              </a:r>
            </a:p>
            <a:p>
              <a:pPr algn="ctr" defTabSz="685800">
                <a:defRPr/>
              </a:pPr>
              <a:endParaRPr lang="en-US" sz="788" i="1" dirty="0">
                <a:solidFill>
                  <a:prstClr val="white"/>
                </a:solidFill>
                <a:latin typeface="Century Gothic" panose="020B0502020202020204" pitchFamily="34" charset="0"/>
              </a:endParaRPr>
            </a:p>
          </p:txBody>
        </p:sp>
        <p:sp>
          <p:nvSpPr>
            <p:cNvPr id="178" name="Arrow: Pentagon 177">
              <a:extLst>
                <a:ext uri="{FF2B5EF4-FFF2-40B4-BE49-F238E27FC236}">
                  <a16:creationId xmlns:a16="http://schemas.microsoft.com/office/drawing/2014/main" xmlns="" id="{65E03905-939D-4B24-80B7-CDBE5DB6D3D7}"/>
                </a:ext>
              </a:extLst>
            </p:cNvPr>
            <p:cNvSpPr/>
            <p:nvPr/>
          </p:nvSpPr>
          <p:spPr>
            <a:xfrm>
              <a:off x="3159576" y="4334224"/>
              <a:ext cx="4194337" cy="365760"/>
            </a:xfrm>
            <a:prstGeom prst="homePlate">
              <a:avLst>
                <a:gd name="adj" fmla="val 24494"/>
              </a:avLst>
            </a:prstGeom>
            <a:gradFill flip="none" rotWithShape="1">
              <a:gsLst>
                <a:gs pos="56000">
                  <a:schemeClr val="accent2">
                    <a:lumMod val="20000"/>
                    <a:lumOff val="80000"/>
                  </a:schemeClr>
                </a:gs>
                <a:gs pos="0">
                  <a:schemeClr val="bg1"/>
                </a:gs>
                <a:gs pos="100000">
                  <a:schemeClr val="accent2">
                    <a:lumMod val="40000"/>
                    <a:lumOff val="60000"/>
                  </a:schemeClr>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600" dirty="0">
                <a:solidFill>
                  <a:srgbClr val="1F497D">
                    <a:lumMod val="75000"/>
                  </a:srgbClr>
                </a:solidFill>
              </a:endParaRPr>
            </a:p>
          </p:txBody>
        </p:sp>
        <p:sp>
          <p:nvSpPr>
            <p:cNvPr id="179" name="Arrow: Pentagon 178">
              <a:extLst>
                <a:ext uri="{FF2B5EF4-FFF2-40B4-BE49-F238E27FC236}">
                  <a16:creationId xmlns:a16="http://schemas.microsoft.com/office/drawing/2014/main" xmlns="" id="{35EB4CC5-800A-43D5-95D8-7A0A7623983D}"/>
                </a:ext>
              </a:extLst>
            </p:cNvPr>
            <p:cNvSpPr/>
            <p:nvPr/>
          </p:nvSpPr>
          <p:spPr>
            <a:xfrm>
              <a:off x="2152007" y="4334180"/>
              <a:ext cx="796832" cy="365760"/>
            </a:xfrm>
            <a:prstGeom prst="homePlate">
              <a:avLst>
                <a:gd name="adj" fmla="val 24494"/>
              </a:avLst>
            </a:prstGeom>
            <a:gradFill flip="none" rotWithShape="1">
              <a:gsLst>
                <a:gs pos="56000">
                  <a:schemeClr val="accent2">
                    <a:lumMod val="40000"/>
                    <a:lumOff val="60000"/>
                  </a:schemeClr>
                </a:gs>
                <a:gs pos="0">
                  <a:schemeClr val="accent2">
                    <a:lumMod val="20000"/>
                    <a:lumOff val="80000"/>
                  </a:schemeClr>
                </a:gs>
                <a:gs pos="100000">
                  <a:schemeClr val="accent2">
                    <a:lumMod val="60000"/>
                    <a:lumOff val="40000"/>
                  </a:schemeClr>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nSpc>
                  <a:spcPct val="85000"/>
                </a:lnSpc>
              </a:pPr>
              <a:endParaRPr lang="en-US" sz="600" dirty="0">
                <a:solidFill>
                  <a:srgbClr val="86AA00">
                    <a:lumMod val="75000"/>
                  </a:srgbClr>
                </a:solidFill>
              </a:endParaRPr>
            </a:p>
          </p:txBody>
        </p:sp>
        <p:sp>
          <p:nvSpPr>
            <p:cNvPr id="180" name="Arrow: Chevron 179">
              <a:extLst>
                <a:ext uri="{FF2B5EF4-FFF2-40B4-BE49-F238E27FC236}">
                  <a16:creationId xmlns:a16="http://schemas.microsoft.com/office/drawing/2014/main" xmlns="" id="{09AC822A-B71D-46D5-8B22-F6041801C419}"/>
                </a:ext>
              </a:extLst>
            </p:cNvPr>
            <p:cNvSpPr/>
            <p:nvPr/>
          </p:nvSpPr>
          <p:spPr>
            <a:xfrm>
              <a:off x="2612153" y="4334180"/>
              <a:ext cx="895367" cy="365760"/>
            </a:xfrm>
            <a:prstGeom prst="chevron">
              <a:avLst>
                <a:gd name="adj" fmla="val 25887"/>
              </a:avLst>
            </a:prstGeom>
            <a:gradFill>
              <a:gsLst>
                <a:gs pos="56000">
                  <a:schemeClr val="accent2">
                    <a:lumMod val="20000"/>
                    <a:lumOff val="80000"/>
                  </a:schemeClr>
                </a:gs>
                <a:gs pos="0">
                  <a:schemeClr val="accent2">
                    <a:lumMod val="20000"/>
                    <a:lumOff val="80000"/>
                  </a:schemeClr>
                </a:gs>
                <a:gs pos="100000">
                  <a:schemeClr val="bg1"/>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endParaRPr lang="en-US" sz="600" dirty="0">
                <a:solidFill>
                  <a:srgbClr val="86AA00">
                    <a:lumMod val="75000"/>
                  </a:srgbClr>
                </a:solidFill>
              </a:endParaRPr>
            </a:p>
          </p:txBody>
        </p:sp>
        <p:sp>
          <p:nvSpPr>
            <p:cNvPr id="181" name="Arrow: Chevron 180">
              <a:extLst>
                <a:ext uri="{FF2B5EF4-FFF2-40B4-BE49-F238E27FC236}">
                  <a16:creationId xmlns:a16="http://schemas.microsoft.com/office/drawing/2014/main" xmlns="" id="{C08C4915-AEA6-4576-8FAC-63F30F18EB48}"/>
                </a:ext>
              </a:extLst>
            </p:cNvPr>
            <p:cNvSpPr/>
            <p:nvPr/>
          </p:nvSpPr>
          <p:spPr>
            <a:xfrm>
              <a:off x="7148316" y="4334448"/>
              <a:ext cx="1082042" cy="365760"/>
            </a:xfrm>
            <a:prstGeom prst="chevron">
              <a:avLst>
                <a:gd name="adj" fmla="val 25887"/>
              </a:avLst>
            </a:prstGeom>
            <a:gradFill>
              <a:gsLst>
                <a:gs pos="56000">
                  <a:schemeClr val="accent2">
                    <a:lumMod val="20000"/>
                    <a:lumOff val="80000"/>
                  </a:schemeClr>
                </a:gs>
                <a:gs pos="0">
                  <a:schemeClr val="accent2">
                    <a:lumMod val="20000"/>
                    <a:lumOff val="80000"/>
                  </a:schemeClr>
                </a:gs>
                <a:gs pos="100000">
                  <a:schemeClr val="bg1"/>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endParaRPr lang="en-US" sz="600" dirty="0">
                <a:solidFill>
                  <a:srgbClr val="86AA00">
                    <a:lumMod val="75000"/>
                  </a:srgbClr>
                </a:solidFill>
              </a:endParaRPr>
            </a:p>
          </p:txBody>
        </p:sp>
      </p:grpSp>
      <p:grpSp>
        <p:nvGrpSpPr>
          <p:cNvPr id="12" name="Group 11">
            <a:extLst>
              <a:ext uri="{FF2B5EF4-FFF2-40B4-BE49-F238E27FC236}">
                <a16:creationId xmlns:a16="http://schemas.microsoft.com/office/drawing/2014/main" xmlns="" id="{DA4FE5CC-0D73-4CBD-9BB0-6BAB9EFF191F}"/>
              </a:ext>
            </a:extLst>
          </p:cNvPr>
          <p:cNvGrpSpPr/>
          <p:nvPr/>
        </p:nvGrpSpPr>
        <p:grpSpPr>
          <a:xfrm>
            <a:off x="6097501" y="3173453"/>
            <a:ext cx="1562434" cy="839927"/>
            <a:chOff x="7822418" y="3685993"/>
            <a:chExt cx="3787834" cy="1119902"/>
          </a:xfrm>
        </p:grpSpPr>
        <p:sp>
          <p:nvSpPr>
            <p:cNvPr id="30" name="Rectangle: Diagonal Corners Rounded 29">
              <a:extLst>
                <a:ext uri="{FF2B5EF4-FFF2-40B4-BE49-F238E27FC236}">
                  <a16:creationId xmlns:a16="http://schemas.microsoft.com/office/drawing/2014/main" xmlns="" id="{D6ADC2C9-61A5-47D7-AFAA-D961959A590B}"/>
                </a:ext>
              </a:extLst>
            </p:cNvPr>
            <p:cNvSpPr>
              <a:spLocks/>
            </p:cNvSpPr>
            <p:nvPr/>
          </p:nvSpPr>
          <p:spPr>
            <a:xfrm flipH="1">
              <a:off x="7822418" y="3685993"/>
              <a:ext cx="3787834" cy="1119595"/>
            </a:xfrm>
            <a:prstGeom prst="rect">
              <a:avLst/>
            </a:prstGeom>
            <a:solidFill>
              <a:srgbClr val="ED7D31"/>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34290" rIns="0" bIns="0" rtlCol="0" anchor="t" anchorCtr="0"/>
            <a:lstStyle/>
            <a:p>
              <a:pPr algn="ctr" defTabSz="685800">
                <a:defRPr/>
              </a:pPr>
              <a:endParaRPr lang="en-US" sz="825" b="1" dirty="0">
                <a:solidFill>
                  <a:prstClr val="white"/>
                </a:solidFill>
                <a:latin typeface="Century Gothic" panose="020B0502020202020204" pitchFamily="34" charset="0"/>
              </a:endParaRPr>
            </a:p>
            <a:p>
              <a:pPr algn="ctr" defTabSz="685800">
                <a:defRPr/>
              </a:pPr>
              <a:r>
                <a:rPr lang="en-US" sz="825" b="1" dirty="0">
                  <a:solidFill>
                    <a:prstClr val="white"/>
                  </a:solidFill>
                  <a:latin typeface="Century Gothic" panose="020B0502020202020204" pitchFamily="34" charset="0"/>
                </a:rPr>
                <a:t>FOA - Pilot Plant FEED Study &amp; NEPA</a:t>
              </a:r>
            </a:p>
            <a:p>
              <a:pPr algn="ctr" defTabSz="685800">
                <a:defRPr/>
              </a:pPr>
              <a:r>
                <a:rPr lang="en-US" sz="825" i="1" dirty="0">
                  <a:solidFill>
                    <a:prstClr val="white"/>
                  </a:solidFill>
                  <a:latin typeface="Century Gothic" panose="020B0502020202020204" pitchFamily="34" charset="0"/>
                </a:rPr>
                <a:t>Up to 2</a:t>
              </a:r>
            </a:p>
          </p:txBody>
        </p:sp>
        <p:sp>
          <p:nvSpPr>
            <p:cNvPr id="171" name="Arrow: Pentagon 170">
              <a:extLst>
                <a:ext uri="{FF2B5EF4-FFF2-40B4-BE49-F238E27FC236}">
                  <a16:creationId xmlns:a16="http://schemas.microsoft.com/office/drawing/2014/main" xmlns="" id="{10D90EEF-29A0-479F-93F1-A6E1C355C2D9}"/>
                </a:ext>
              </a:extLst>
            </p:cNvPr>
            <p:cNvSpPr/>
            <p:nvPr/>
          </p:nvSpPr>
          <p:spPr>
            <a:xfrm>
              <a:off x="8882224" y="4439875"/>
              <a:ext cx="1374803" cy="365760"/>
            </a:xfrm>
            <a:prstGeom prst="homePlate">
              <a:avLst>
                <a:gd name="adj" fmla="val 24494"/>
              </a:avLst>
            </a:prstGeom>
            <a:gradFill flip="none" rotWithShape="1">
              <a:gsLst>
                <a:gs pos="56000">
                  <a:schemeClr val="accent2">
                    <a:lumMod val="20000"/>
                    <a:lumOff val="80000"/>
                  </a:schemeClr>
                </a:gs>
                <a:gs pos="0">
                  <a:schemeClr val="bg1"/>
                </a:gs>
                <a:gs pos="100000">
                  <a:schemeClr val="accent2">
                    <a:lumMod val="40000"/>
                    <a:lumOff val="60000"/>
                  </a:schemeClr>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600" dirty="0">
                <a:solidFill>
                  <a:srgbClr val="1F497D">
                    <a:lumMod val="75000"/>
                  </a:srgbClr>
                </a:solidFill>
              </a:endParaRPr>
            </a:p>
          </p:txBody>
        </p:sp>
        <p:sp>
          <p:nvSpPr>
            <p:cNvPr id="172" name="Arrow: Pentagon 171">
              <a:extLst>
                <a:ext uri="{FF2B5EF4-FFF2-40B4-BE49-F238E27FC236}">
                  <a16:creationId xmlns:a16="http://schemas.microsoft.com/office/drawing/2014/main" xmlns="" id="{9A5287DB-0300-4EB7-9810-D010E88453CF}"/>
                </a:ext>
              </a:extLst>
            </p:cNvPr>
            <p:cNvSpPr/>
            <p:nvPr/>
          </p:nvSpPr>
          <p:spPr>
            <a:xfrm>
              <a:off x="8254011" y="4439829"/>
              <a:ext cx="464279" cy="365760"/>
            </a:xfrm>
            <a:prstGeom prst="homePlate">
              <a:avLst>
                <a:gd name="adj" fmla="val 24494"/>
              </a:avLst>
            </a:prstGeom>
            <a:gradFill flip="none" rotWithShape="1">
              <a:gsLst>
                <a:gs pos="56000">
                  <a:schemeClr val="accent2">
                    <a:lumMod val="40000"/>
                    <a:lumOff val="60000"/>
                  </a:schemeClr>
                </a:gs>
                <a:gs pos="0">
                  <a:schemeClr val="accent2">
                    <a:lumMod val="20000"/>
                    <a:lumOff val="80000"/>
                  </a:schemeClr>
                </a:gs>
                <a:gs pos="100000">
                  <a:schemeClr val="accent2">
                    <a:lumMod val="60000"/>
                    <a:lumOff val="40000"/>
                  </a:schemeClr>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nSpc>
                  <a:spcPct val="85000"/>
                </a:lnSpc>
              </a:pPr>
              <a:endParaRPr lang="en-US" sz="600" dirty="0">
                <a:solidFill>
                  <a:srgbClr val="86AA00">
                    <a:lumMod val="75000"/>
                  </a:srgbClr>
                </a:solidFill>
              </a:endParaRPr>
            </a:p>
          </p:txBody>
        </p:sp>
        <p:sp>
          <p:nvSpPr>
            <p:cNvPr id="173" name="Arrow: Chevron 172">
              <a:extLst>
                <a:ext uri="{FF2B5EF4-FFF2-40B4-BE49-F238E27FC236}">
                  <a16:creationId xmlns:a16="http://schemas.microsoft.com/office/drawing/2014/main" xmlns="" id="{C16768B3-4A19-4DBC-94C5-78B412D332CC}"/>
                </a:ext>
              </a:extLst>
            </p:cNvPr>
            <p:cNvSpPr/>
            <p:nvPr/>
          </p:nvSpPr>
          <p:spPr>
            <a:xfrm>
              <a:off x="8592306" y="4439829"/>
              <a:ext cx="602128" cy="365760"/>
            </a:xfrm>
            <a:prstGeom prst="chevron">
              <a:avLst>
                <a:gd name="adj" fmla="val 25887"/>
              </a:avLst>
            </a:prstGeom>
            <a:gradFill>
              <a:gsLst>
                <a:gs pos="56000">
                  <a:schemeClr val="accent2">
                    <a:lumMod val="20000"/>
                    <a:lumOff val="80000"/>
                  </a:schemeClr>
                </a:gs>
                <a:gs pos="0">
                  <a:schemeClr val="accent2">
                    <a:lumMod val="20000"/>
                    <a:lumOff val="80000"/>
                  </a:schemeClr>
                </a:gs>
                <a:gs pos="100000">
                  <a:schemeClr val="bg1"/>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endParaRPr lang="en-US" sz="600" dirty="0">
                <a:solidFill>
                  <a:srgbClr val="86AA00">
                    <a:lumMod val="75000"/>
                  </a:srgbClr>
                </a:solidFill>
              </a:endParaRPr>
            </a:p>
          </p:txBody>
        </p:sp>
        <p:sp>
          <p:nvSpPr>
            <p:cNvPr id="183" name="Arrow: Chevron 182">
              <a:extLst>
                <a:ext uri="{FF2B5EF4-FFF2-40B4-BE49-F238E27FC236}">
                  <a16:creationId xmlns:a16="http://schemas.microsoft.com/office/drawing/2014/main" xmlns="" id="{B6442E5D-172C-4C0B-AEBB-23A2181597E5}"/>
                </a:ext>
              </a:extLst>
            </p:cNvPr>
            <p:cNvSpPr/>
            <p:nvPr/>
          </p:nvSpPr>
          <p:spPr>
            <a:xfrm>
              <a:off x="10129698" y="4440135"/>
              <a:ext cx="1111241" cy="365760"/>
            </a:xfrm>
            <a:prstGeom prst="chevron">
              <a:avLst>
                <a:gd name="adj" fmla="val 25887"/>
              </a:avLst>
            </a:prstGeom>
            <a:gradFill>
              <a:gsLst>
                <a:gs pos="56000">
                  <a:schemeClr val="accent2">
                    <a:lumMod val="20000"/>
                    <a:lumOff val="80000"/>
                  </a:schemeClr>
                </a:gs>
                <a:gs pos="0">
                  <a:schemeClr val="accent2">
                    <a:lumMod val="20000"/>
                    <a:lumOff val="80000"/>
                  </a:schemeClr>
                </a:gs>
                <a:gs pos="100000">
                  <a:schemeClr val="bg1"/>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r>
                <a:rPr lang="en-US" sz="600" dirty="0">
                  <a:solidFill>
                    <a:srgbClr val="86AA00">
                      <a:lumMod val="75000"/>
                    </a:srgbClr>
                  </a:solidFill>
                </a:rPr>
                <a:t>Dec ’26</a:t>
              </a:r>
            </a:p>
            <a:p>
              <a:pPr algn="ctr">
                <a:lnSpc>
                  <a:spcPct val="85000"/>
                </a:lnSpc>
              </a:pPr>
              <a:r>
                <a:rPr lang="en-US" sz="600" dirty="0">
                  <a:solidFill>
                    <a:srgbClr val="86AA00">
                      <a:lumMod val="75000"/>
                    </a:srgbClr>
                  </a:solidFill>
                </a:rPr>
                <a:t>Complete</a:t>
              </a:r>
            </a:p>
          </p:txBody>
        </p:sp>
      </p:grpSp>
      <p:grpSp>
        <p:nvGrpSpPr>
          <p:cNvPr id="20" name="Group 19">
            <a:extLst>
              <a:ext uri="{FF2B5EF4-FFF2-40B4-BE49-F238E27FC236}">
                <a16:creationId xmlns:a16="http://schemas.microsoft.com/office/drawing/2014/main" xmlns="" id="{A92F43E5-0B98-4B7F-B41F-042327D842D0}"/>
              </a:ext>
            </a:extLst>
          </p:cNvPr>
          <p:cNvGrpSpPr/>
          <p:nvPr/>
        </p:nvGrpSpPr>
        <p:grpSpPr>
          <a:xfrm>
            <a:off x="6269466" y="1541171"/>
            <a:ext cx="2452674" cy="1251603"/>
            <a:chOff x="9076489" y="949915"/>
            <a:chExt cx="2709539" cy="1668803"/>
          </a:xfrm>
        </p:grpSpPr>
        <p:sp>
          <p:nvSpPr>
            <p:cNvPr id="168" name="Rectangle 167">
              <a:extLst>
                <a:ext uri="{FF2B5EF4-FFF2-40B4-BE49-F238E27FC236}">
                  <a16:creationId xmlns:a16="http://schemas.microsoft.com/office/drawing/2014/main" xmlns="" id="{E76B317B-0CFE-445B-90D5-3549038CD5AE}"/>
                </a:ext>
              </a:extLst>
            </p:cNvPr>
            <p:cNvSpPr>
              <a:spLocks/>
            </p:cNvSpPr>
            <p:nvPr/>
          </p:nvSpPr>
          <p:spPr>
            <a:xfrm flipH="1">
              <a:off x="9137326" y="949915"/>
              <a:ext cx="2648702" cy="1665395"/>
            </a:xfrm>
            <a:prstGeom prst="rect">
              <a:avLst/>
            </a:prstGeom>
            <a:solidFill>
              <a:schemeClr val="accent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34290" rIns="0" bIns="0" rtlCol="0" anchor="t" anchorCtr="0"/>
            <a:lstStyle/>
            <a:p>
              <a:pPr algn="ctr" defTabSz="685800">
                <a:defRPr/>
              </a:pPr>
              <a:r>
                <a:rPr lang="en-US" sz="825" b="1" dirty="0">
                  <a:solidFill>
                    <a:prstClr val="white"/>
                  </a:solidFill>
                  <a:latin typeface="Century Gothic" panose="020B0502020202020204" pitchFamily="34" charset="0"/>
                </a:rPr>
                <a:t>FOA – Pilot Plant </a:t>
              </a:r>
            </a:p>
            <a:p>
              <a:pPr algn="ctr" defTabSz="685800">
                <a:spcAft>
                  <a:spcPts val="450"/>
                </a:spcAft>
                <a:defRPr/>
              </a:pPr>
              <a:r>
                <a:rPr lang="en-US" sz="825" dirty="0">
                  <a:solidFill>
                    <a:prstClr val="white"/>
                  </a:solidFill>
                  <a:latin typeface="Century Gothic" panose="020B0502020202020204" pitchFamily="34" charset="0"/>
                </a:rPr>
                <a:t> Detailed Design, Construction, &amp; Operation</a:t>
              </a:r>
            </a:p>
            <a:p>
              <a:pPr algn="ctr"/>
              <a:r>
                <a:rPr lang="en-US" sz="750" i="1" dirty="0">
                  <a:solidFill>
                    <a:prstClr val="white"/>
                  </a:solidFill>
                  <a:latin typeface="Century Gothic" panose="020B0502020202020204" pitchFamily="34" charset="0"/>
                </a:rPr>
                <a:t>Up to 1 project</a:t>
              </a:r>
            </a:p>
          </p:txBody>
        </p:sp>
        <p:sp>
          <p:nvSpPr>
            <p:cNvPr id="177" name="Arrow: Pentagon 176">
              <a:extLst>
                <a:ext uri="{FF2B5EF4-FFF2-40B4-BE49-F238E27FC236}">
                  <a16:creationId xmlns:a16="http://schemas.microsoft.com/office/drawing/2014/main" xmlns="" id="{3411D8C2-29DF-47F7-B568-D6F739301937}"/>
                </a:ext>
              </a:extLst>
            </p:cNvPr>
            <p:cNvSpPr/>
            <p:nvPr/>
          </p:nvSpPr>
          <p:spPr>
            <a:xfrm>
              <a:off x="9137429" y="2217108"/>
              <a:ext cx="2473126" cy="401610"/>
            </a:xfrm>
            <a:prstGeom prst="homePlate">
              <a:avLst>
                <a:gd name="adj" fmla="val 24494"/>
              </a:avLst>
            </a:prstGeom>
            <a:gradFill flip="none" rotWithShape="1">
              <a:gsLst>
                <a:gs pos="56000">
                  <a:schemeClr val="accent5">
                    <a:lumMod val="40000"/>
                    <a:lumOff val="60000"/>
                  </a:schemeClr>
                </a:gs>
                <a:gs pos="0">
                  <a:schemeClr val="accent5">
                    <a:lumMod val="20000"/>
                    <a:lumOff val="80000"/>
                  </a:schemeClr>
                </a:gs>
                <a:gs pos="100000">
                  <a:srgbClr val="7395D3"/>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68580" rIns="68580" rtlCol="0" anchor="ctr"/>
            <a:lstStyle/>
            <a:p>
              <a:pPr>
                <a:lnSpc>
                  <a:spcPct val="85000"/>
                </a:lnSpc>
              </a:pPr>
              <a:endParaRPr lang="en-US" sz="600" dirty="0">
                <a:solidFill>
                  <a:srgbClr val="1F497D">
                    <a:lumMod val="75000"/>
                  </a:srgbClr>
                </a:solidFill>
              </a:endParaRPr>
            </a:p>
          </p:txBody>
        </p:sp>
        <p:sp>
          <p:nvSpPr>
            <p:cNvPr id="3" name="Rectangle 2">
              <a:extLst>
                <a:ext uri="{FF2B5EF4-FFF2-40B4-BE49-F238E27FC236}">
                  <a16:creationId xmlns:a16="http://schemas.microsoft.com/office/drawing/2014/main" xmlns="" id="{9E7C71DA-072A-4BAF-9145-C0B6B595A39E}"/>
                </a:ext>
              </a:extLst>
            </p:cNvPr>
            <p:cNvSpPr/>
            <p:nvPr/>
          </p:nvSpPr>
          <p:spPr>
            <a:xfrm>
              <a:off x="9076489" y="2279433"/>
              <a:ext cx="581450" cy="228696"/>
            </a:xfrm>
            <a:prstGeom prst="rect">
              <a:avLst/>
            </a:prstGeom>
          </p:spPr>
          <p:txBody>
            <a:bodyPr wrap="square">
              <a:spAutoFit/>
            </a:bodyPr>
            <a:lstStyle/>
            <a:p>
              <a:pPr algn="ctr">
                <a:lnSpc>
                  <a:spcPct val="85000"/>
                </a:lnSpc>
              </a:pPr>
              <a:endParaRPr lang="en-US" sz="600" dirty="0">
                <a:solidFill>
                  <a:srgbClr val="4472C4">
                    <a:lumMod val="75000"/>
                  </a:srgbClr>
                </a:solidFill>
              </a:endParaRPr>
            </a:p>
          </p:txBody>
        </p:sp>
        <p:sp>
          <p:nvSpPr>
            <p:cNvPr id="165" name="Rectangle 164">
              <a:extLst>
                <a:ext uri="{FF2B5EF4-FFF2-40B4-BE49-F238E27FC236}">
                  <a16:creationId xmlns:a16="http://schemas.microsoft.com/office/drawing/2014/main" xmlns="" id="{3CCD637F-44CF-4698-92CD-538E2B1450AC}"/>
                </a:ext>
              </a:extLst>
            </p:cNvPr>
            <p:cNvSpPr/>
            <p:nvPr/>
          </p:nvSpPr>
          <p:spPr>
            <a:xfrm>
              <a:off x="9535075" y="2212120"/>
              <a:ext cx="751148" cy="227755"/>
            </a:xfrm>
            <a:prstGeom prst="rect">
              <a:avLst/>
            </a:prstGeom>
          </p:spPr>
          <p:txBody>
            <a:bodyPr wrap="square">
              <a:spAutoFit/>
            </a:bodyPr>
            <a:lstStyle/>
            <a:p>
              <a:pPr algn="ctr">
                <a:lnSpc>
                  <a:spcPct val="85000"/>
                </a:lnSpc>
              </a:pPr>
              <a:endParaRPr lang="en-US" sz="600" dirty="0">
                <a:solidFill>
                  <a:srgbClr val="4472C4">
                    <a:lumMod val="75000"/>
                  </a:srgbClr>
                </a:solidFill>
              </a:endParaRPr>
            </a:p>
          </p:txBody>
        </p:sp>
        <p:sp>
          <p:nvSpPr>
            <p:cNvPr id="9" name="Rectangle 8">
              <a:extLst>
                <a:ext uri="{FF2B5EF4-FFF2-40B4-BE49-F238E27FC236}">
                  <a16:creationId xmlns:a16="http://schemas.microsoft.com/office/drawing/2014/main" xmlns="" id="{01BD194C-F471-4356-A1BD-5B3A398AD4FB}"/>
                </a:ext>
              </a:extLst>
            </p:cNvPr>
            <p:cNvSpPr/>
            <p:nvPr/>
          </p:nvSpPr>
          <p:spPr>
            <a:xfrm>
              <a:off x="10811120" y="2264240"/>
              <a:ext cx="822453" cy="332399"/>
            </a:xfrm>
            <a:prstGeom prst="rect">
              <a:avLst/>
            </a:prstGeom>
          </p:spPr>
          <p:txBody>
            <a:bodyPr wrap="square">
              <a:spAutoFit/>
            </a:bodyPr>
            <a:lstStyle/>
            <a:p>
              <a:pPr algn="ctr">
                <a:lnSpc>
                  <a:spcPct val="85000"/>
                </a:lnSpc>
              </a:pPr>
              <a:r>
                <a:rPr lang="en-US" sz="600" dirty="0">
                  <a:solidFill>
                    <a:srgbClr val="4472C4">
                      <a:lumMod val="75000"/>
                    </a:srgbClr>
                  </a:solidFill>
                </a:rPr>
                <a:t>2027</a:t>
              </a:r>
            </a:p>
            <a:p>
              <a:pPr algn="ctr">
                <a:lnSpc>
                  <a:spcPct val="85000"/>
                </a:lnSpc>
              </a:pPr>
              <a:r>
                <a:rPr lang="en-US" sz="600" dirty="0">
                  <a:solidFill>
                    <a:srgbClr val="4472C4">
                      <a:lumMod val="75000"/>
                    </a:srgbClr>
                  </a:solidFill>
                </a:rPr>
                <a:t>Commissioning</a:t>
              </a:r>
            </a:p>
          </p:txBody>
        </p:sp>
      </p:grpSp>
      <p:grpSp>
        <p:nvGrpSpPr>
          <p:cNvPr id="16" name="Group 15">
            <a:extLst>
              <a:ext uri="{FF2B5EF4-FFF2-40B4-BE49-F238E27FC236}">
                <a16:creationId xmlns:a16="http://schemas.microsoft.com/office/drawing/2014/main" xmlns="" id="{75BCCE7E-5CF0-44DB-AA15-508FE430CCE5}"/>
              </a:ext>
            </a:extLst>
          </p:cNvPr>
          <p:cNvGrpSpPr/>
          <p:nvPr/>
        </p:nvGrpSpPr>
        <p:grpSpPr>
          <a:xfrm>
            <a:off x="1991956" y="1547091"/>
            <a:ext cx="4346007" cy="1271993"/>
            <a:chOff x="2282458" y="393293"/>
            <a:chExt cx="6725656" cy="1695991"/>
          </a:xfrm>
        </p:grpSpPr>
        <p:sp>
          <p:nvSpPr>
            <p:cNvPr id="211" name="Rectangle 210">
              <a:extLst>
                <a:ext uri="{FF2B5EF4-FFF2-40B4-BE49-F238E27FC236}">
                  <a16:creationId xmlns:a16="http://schemas.microsoft.com/office/drawing/2014/main" xmlns="" id="{4D827CA2-5EE6-4FB7-842F-5827FFE83DD4}"/>
                </a:ext>
              </a:extLst>
            </p:cNvPr>
            <p:cNvSpPr>
              <a:spLocks/>
            </p:cNvSpPr>
            <p:nvPr/>
          </p:nvSpPr>
          <p:spPr>
            <a:xfrm flipH="1">
              <a:off x="2282458" y="393293"/>
              <a:ext cx="6705404" cy="1695522"/>
            </a:xfrm>
            <a:prstGeom prst="rect">
              <a:avLst/>
            </a:prstGeom>
            <a:solidFill>
              <a:schemeClr val="accent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0" bIns="0" rtlCol="0" anchor="t" anchorCtr="0"/>
            <a:lstStyle/>
            <a:p>
              <a:pPr algn="ctr" defTabSz="685800">
                <a:defRPr/>
              </a:pPr>
              <a:r>
                <a:rPr lang="en-US" sz="825" b="1" dirty="0">
                  <a:solidFill>
                    <a:prstClr val="white"/>
                  </a:solidFill>
                  <a:latin typeface="Century Gothic" panose="020B0502020202020204" pitchFamily="34" charset="0"/>
                </a:rPr>
                <a:t>FOA – Accelerated FEED Studies</a:t>
              </a:r>
            </a:p>
            <a:p>
              <a:pPr algn="ctr">
                <a:defRPr/>
              </a:pPr>
              <a:r>
                <a:rPr lang="en-US" sz="825" i="1" dirty="0">
                  <a:solidFill>
                    <a:prstClr val="white"/>
                  </a:solidFill>
                  <a:latin typeface="Century Gothic" panose="020B0502020202020204" pitchFamily="34" charset="0"/>
                </a:rPr>
                <a:t>Up to 3 FEED studies in 4 Areas of Interest (AOI)</a:t>
              </a:r>
            </a:p>
            <a:p>
              <a:pPr>
                <a:spcBef>
                  <a:spcPts val="450"/>
                </a:spcBef>
                <a:defRPr/>
              </a:pPr>
              <a:r>
                <a:rPr lang="en-US" sz="675" b="1" i="1" dirty="0">
                  <a:solidFill>
                    <a:prstClr val="white"/>
                  </a:solidFill>
                  <a:latin typeface="Century Gothic" panose="020B0502020202020204" pitchFamily="34" charset="0"/>
                </a:rPr>
                <a:t>AOI 1: Flexible Ultra Supercritical (USC) Coal-Fired Power Plant</a:t>
              </a:r>
            </a:p>
            <a:p>
              <a:pPr>
                <a:defRPr/>
              </a:pPr>
              <a:r>
                <a:rPr lang="en-US" sz="675" b="1" i="1" dirty="0">
                  <a:solidFill>
                    <a:prstClr val="white"/>
                  </a:solidFill>
                  <a:latin typeface="Century Gothic" panose="020B0502020202020204" pitchFamily="34" charset="0"/>
                </a:rPr>
                <a:t>AOI 2: Pressurized Fluidized Bed Combustor with Supercritical Steam Cycle Power Plant</a:t>
              </a:r>
            </a:p>
            <a:p>
              <a:pPr>
                <a:defRPr/>
              </a:pPr>
              <a:r>
                <a:rPr lang="en-US" sz="675" b="1" i="1" dirty="0">
                  <a:solidFill>
                    <a:prstClr val="white"/>
                  </a:solidFill>
                  <a:latin typeface="Century Gothic" panose="020B0502020202020204" pitchFamily="34" charset="0"/>
                </a:rPr>
                <a:t>AOI 3: Hybrid Natural Gas Turbine / USC Coal Boiler Power Plant</a:t>
              </a:r>
            </a:p>
            <a:p>
              <a:pPr>
                <a:defRPr/>
              </a:pPr>
              <a:r>
                <a:rPr lang="en-US" sz="675" b="1" i="1" dirty="0">
                  <a:solidFill>
                    <a:prstClr val="white"/>
                  </a:solidFill>
                  <a:latin typeface="Century Gothic" panose="020B0502020202020204" pitchFamily="34" charset="0"/>
                </a:rPr>
                <a:t>AOI 4: Flexible Gasification of Coal and Biomass to generate Electric Power and carbon free Hydrogen</a:t>
              </a:r>
            </a:p>
          </p:txBody>
        </p:sp>
        <p:sp>
          <p:nvSpPr>
            <p:cNvPr id="163" name="Arrow: Pentagon 162">
              <a:extLst>
                <a:ext uri="{FF2B5EF4-FFF2-40B4-BE49-F238E27FC236}">
                  <a16:creationId xmlns:a16="http://schemas.microsoft.com/office/drawing/2014/main" xmlns="" id="{0C14D62D-6609-4173-8C70-D0C3F6970252}"/>
                </a:ext>
              </a:extLst>
            </p:cNvPr>
            <p:cNvSpPr/>
            <p:nvPr/>
          </p:nvSpPr>
          <p:spPr>
            <a:xfrm>
              <a:off x="2298353" y="1687674"/>
              <a:ext cx="6337634" cy="401610"/>
            </a:xfrm>
            <a:prstGeom prst="homePlate">
              <a:avLst>
                <a:gd name="adj" fmla="val 24494"/>
              </a:avLst>
            </a:prstGeom>
            <a:gradFill flip="none" rotWithShape="1">
              <a:gsLst>
                <a:gs pos="56000">
                  <a:schemeClr val="accent5">
                    <a:lumMod val="40000"/>
                    <a:lumOff val="60000"/>
                  </a:schemeClr>
                </a:gs>
                <a:gs pos="0">
                  <a:schemeClr val="accent5">
                    <a:lumMod val="20000"/>
                    <a:lumOff val="80000"/>
                  </a:schemeClr>
                </a:gs>
                <a:gs pos="100000">
                  <a:srgbClr val="7395D3"/>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600" dirty="0">
                <a:solidFill>
                  <a:srgbClr val="1F497D">
                    <a:lumMod val="75000"/>
                  </a:srgbClr>
                </a:solidFill>
              </a:endParaRPr>
            </a:p>
          </p:txBody>
        </p:sp>
        <p:sp>
          <p:nvSpPr>
            <p:cNvPr id="5" name="Arrow: Pentagon 4">
              <a:extLst>
                <a:ext uri="{FF2B5EF4-FFF2-40B4-BE49-F238E27FC236}">
                  <a16:creationId xmlns:a16="http://schemas.microsoft.com/office/drawing/2014/main" xmlns="" id="{C0B75C78-D2CC-4FBC-9A41-B4598E1A032D}"/>
                </a:ext>
              </a:extLst>
            </p:cNvPr>
            <p:cNvSpPr/>
            <p:nvPr/>
          </p:nvSpPr>
          <p:spPr>
            <a:xfrm>
              <a:off x="2357279" y="1687217"/>
              <a:ext cx="735755" cy="401611"/>
            </a:xfrm>
            <a:prstGeom prst="homePlate">
              <a:avLst>
                <a:gd name="adj" fmla="val 24494"/>
              </a:avLst>
            </a:prstGeom>
            <a:gradFill flip="none" rotWithShape="1">
              <a:gsLst>
                <a:gs pos="56000">
                  <a:schemeClr val="accent5">
                    <a:lumMod val="40000"/>
                    <a:lumOff val="60000"/>
                  </a:schemeClr>
                </a:gs>
                <a:gs pos="0">
                  <a:schemeClr val="accent5">
                    <a:lumMod val="20000"/>
                    <a:lumOff val="80000"/>
                  </a:schemeClr>
                </a:gs>
                <a:gs pos="100000">
                  <a:srgbClr val="7395D3"/>
                </a:gs>
              </a:gsLst>
              <a:lin ang="108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gn="ctr">
                <a:lnSpc>
                  <a:spcPct val="85000"/>
                </a:lnSpc>
              </a:pPr>
              <a:endParaRPr lang="en-US" sz="600" dirty="0">
                <a:solidFill>
                  <a:srgbClr val="1F497D">
                    <a:lumMod val="75000"/>
                  </a:srgbClr>
                </a:solidFill>
              </a:endParaRPr>
            </a:p>
          </p:txBody>
        </p:sp>
        <p:sp>
          <p:nvSpPr>
            <p:cNvPr id="8" name="Arrow: Chevron 7">
              <a:extLst>
                <a:ext uri="{FF2B5EF4-FFF2-40B4-BE49-F238E27FC236}">
                  <a16:creationId xmlns:a16="http://schemas.microsoft.com/office/drawing/2014/main" xmlns="" id="{58C6894E-22E2-4BD1-B1E8-AEFE802D74D2}"/>
                </a:ext>
              </a:extLst>
            </p:cNvPr>
            <p:cNvSpPr/>
            <p:nvPr/>
          </p:nvSpPr>
          <p:spPr>
            <a:xfrm>
              <a:off x="2912594" y="1687217"/>
              <a:ext cx="713366" cy="401610"/>
            </a:xfrm>
            <a:prstGeom prst="chevron">
              <a:avLst>
                <a:gd name="adj" fmla="val 25887"/>
              </a:avLst>
            </a:prstGeom>
            <a:gradFill>
              <a:gsLst>
                <a:gs pos="56000">
                  <a:schemeClr val="accent5">
                    <a:lumMod val="20000"/>
                    <a:lumOff val="80000"/>
                  </a:schemeClr>
                </a:gs>
                <a:gs pos="0">
                  <a:schemeClr val="accent5">
                    <a:lumMod val="20000"/>
                    <a:lumOff val="80000"/>
                  </a:schemeClr>
                </a:gs>
                <a:gs pos="100000">
                  <a:schemeClr val="bg1"/>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endParaRPr lang="en-US" sz="600" dirty="0">
                <a:solidFill>
                  <a:srgbClr val="1F497D">
                    <a:lumMod val="75000"/>
                  </a:srgbClr>
                </a:solidFill>
              </a:endParaRPr>
            </a:p>
          </p:txBody>
        </p:sp>
        <p:sp>
          <p:nvSpPr>
            <p:cNvPr id="164" name="Arrow: Chevron 163">
              <a:extLst>
                <a:ext uri="{FF2B5EF4-FFF2-40B4-BE49-F238E27FC236}">
                  <a16:creationId xmlns:a16="http://schemas.microsoft.com/office/drawing/2014/main" xmlns="" id="{E3D1886D-1F01-4252-99CC-BEC208978852}"/>
                </a:ext>
              </a:extLst>
            </p:cNvPr>
            <p:cNvSpPr/>
            <p:nvPr/>
          </p:nvSpPr>
          <p:spPr>
            <a:xfrm>
              <a:off x="8127518" y="1687217"/>
              <a:ext cx="880596" cy="401611"/>
            </a:xfrm>
            <a:prstGeom prst="chevron">
              <a:avLst>
                <a:gd name="adj" fmla="val 25887"/>
              </a:avLst>
            </a:prstGeom>
            <a:gradFill>
              <a:gsLst>
                <a:gs pos="56000">
                  <a:schemeClr val="accent5">
                    <a:lumMod val="20000"/>
                    <a:lumOff val="80000"/>
                  </a:schemeClr>
                </a:gs>
                <a:gs pos="0">
                  <a:schemeClr val="accent5">
                    <a:lumMod val="20000"/>
                    <a:lumOff val="80000"/>
                  </a:schemeClr>
                </a:gs>
                <a:gs pos="100000">
                  <a:schemeClr val="bg1"/>
                </a:gs>
              </a:gsLst>
              <a:lin ang="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5000"/>
                </a:lnSpc>
              </a:pPr>
              <a:endParaRPr lang="en-US" sz="600" dirty="0">
                <a:solidFill>
                  <a:srgbClr val="1F497D">
                    <a:lumMod val="75000"/>
                  </a:srgbClr>
                </a:solidFill>
              </a:endParaRPr>
            </a:p>
          </p:txBody>
        </p:sp>
      </p:grpSp>
      <p:sp>
        <p:nvSpPr>
          <p:cNvPr id="186" name="Rectangle: Diagonal Corners Rounded 29">
            <a:extLst>
              <a:ext uri="{FF2B5EF4-FFF2-40B4-BE49-F238E27FC236}">
                <a16:creationId xmlns:a16="http://schemas.microsoft.com/office/drawing/2014/main" xmlns="" id="{BEE09102-2EF1-40FB-8F9A-3C80F9160F26}"/>
              </a:ext>
            </a:extLst>
          </p:cNvPr>
          <p:cNvSpPr>
            <a:spLocks/>
          </p:cNvSpPr>
          <p:nvPr/>
        </p:nvSpPr>
        <p:spPr>
          <a:xfrm flipH="1">
            <a:off x="7659933" y="3063286"/>
            <a:ext cx="1484066" cy="1057235"/>
          </a:xfrm>
          <a:prstGeom prst="leftArrow">
            <a:avLst>
              <a:gd name="adj1" fmla="val 80464"/>
              <a:gd name="adj2" fmla="val 19409"/>
            </a:avLst>
          </a:prstGeom>
          <a:solidFill>
            <a:srgbClr val="ED7D31"/>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34290" rIns="0" bIns="0" rtlCol="0" anchor="t" anchorCtr="0"/>
          <a:lstStyle/>
          <a:p>
            <a:pPr algn="ctr" defTabSz="685800">
              <a:defRPr/>
            </a:pPr>
            <a:r>
              <a:rPr lang="en-US" sz="825" b="1" dirty="0">
                <a:solidFill>
                  <a:prstClr val="white"/>
                </a:solidFill>
                <a:latin typeface="Century Gothic" panose="020B0502020202020204" pitchFamily="34" charset="0"/>
              </a:rPr>
              <a:t>Pilot Plant </a:t>
            </a:r>
          </a:p>
          <a:p>
            <a:pPr algn="ctr" defTabSz="685800">
              <a:defRPr/>
            </a:pPr>
            <a:r>
              <a:rPr lang="en-US" sz="825" dirty="0">
                <a:solidFill>
                  <a:prstClr val="white"/>
                </a:solidFill>
                <a:latin typeface="Century Gothic" panose="020B0502020202020204" pitchFamily="34" charset="0"/>
              </a:rPr>
              <a:t>Detailed Design, Construction, &amp; Operation</a:t>
            </a:r>
          </a:p>
          <a:p>
            <a:pPr algn="ctr"/>
            <a:r>
              <a:rPr lang="en-US" sz="750" i="1" dirty="0">
                <a:solidFill>
                  <a:prstClr val="white"/>
                </a:solidFill>
                <a:latin typeface="Century Gothic" panose="020B0502020202020204" pitchFamily="34" charset="0"/>
              </a:rPr>
              <a:t>Up to 1 project – Completion after 2030</a:t>
            </a:r>
          </a:p>
        </p:txBody>
      </p:sp>
      <p:sp>
        <p:nvSpPr>
          <p:cNvPr id="217" name="Rectangle: Diagonal Corners Rounded 29">
            <a:extLst>
              <a:ext uri="{FF2B5EF4-FFF2-40B4-BE49-F238E27FC236}">
                <a16:creationId xmlns:a16="http://schemas.microsoft.com/office/drawing/2014/main" xmlns="" id="{AB2D873A-18B8-4CFE-8CDA-E924E794D4D9}"/>
              </a:ext>
            </a:extLst>
          </p:cNvPr>
          <p:cNvSpPr>
            <a:spLocks/>
          </p:cNvSpPr>
          <p:nvPr/>
        </p:nvSpPr>
        <p:spPr>
          <a:xfrm flipH="1">
            <a:off x="8735229" y="1371600"/>
            <a:ext cx="346431" cy="1572349"/>
          </a:xfrm>
          <a:prstGeom prst="leftArrow">
            <a:avLst>
              <a:gd name="adj1" fmla="val 80464"/>
              <a:gd name="adj2" fmla="val 19409"/>
            </a:avLst>
          </a:prstGeom>
          <a:solidFill>
            <a:srgbClr val="2E75B6"/>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34290" rIns="0" bIns="0" rtlCol="0" anchor="t" anchorCtr="0"/>
          <a:lstStyle/>
          <a:p>
            <a:pPr algn="ctr" defTabSz="685800">
              <a:defRPr/>
            </a:pPr>
            <a:endParaRPr lang="en-US" sz="825" b="1" dirty="0">
              <a:solidFill>
                <a:prstClr val="white"/>
              </a:solidFill>
              <a:latin typeface="Century Gothic" panose="020B0502020202020204" pitchFamily="34" charset="0"/>
            </a:endParaRPr>
          </a:p>
          <a:p>
            <a:pPr algn="ctr" defTabSz="685800">
              <a:defRPr/>
            </a:pPr>
            <a:endParaRPr lang="en-US" sz="825" b="1" dirty="0">
              <a:solidFill>
                <a:prstClr val="white"/>
              </a:solidFill>
              <a:latin typeface="Century Gothic" panose="020B0502020202020204" pitchFamily="34" charset="0"/>
            </a:endParaRPr>
          </a:p>
          <a:p>
            <a:pPr algn="ctr" defTabSz="685800">
              <a:defRPr/>
            </a:pPr>
            <a:r>
              <a:rPr lang="en-US" sz="825" b="1" dirty="0">
                <a:solidFill>
                  <a:prstClr val="white"/>
                </a:solidFill>
                <a:latin typeface="Century Gothic" panose="020B0502020202020204" pitchFamily="34" charset="0"/>
              </a:rPr>
              <a:t>Coal FIRST </a:t>
            </a:r>
          </a:p>
          <a:p>
            <a:pPr algn="ctr" defTabSz="685800">
              <a:defRPr/>
            </a:pPr>
            <a:r>
              <a:rPr lang="en-US" sz="825" b="1" dirty="0">
                <a:solidFill>
                  <a:prstClr val="white"/>
                </a:solidFill>
                <a:latin typeface="Century Gothic" panose="020B0502020202020204" pitchFamily="34" charset="0"/>
              </a:rPr>
              <a:t>Pilot Plant </a:t>
            </a:r>
          </a:p>
          <a:p>
            <a:pPr algn="ctr" defTabSz="685800">
              <a:defRPr/>
            </a:pPr>
            <a:r>
              <a:rPr lang="en-US" sz="825" dirty="0">
                <a:solidFill>
                  <a:prstClr val="white"/>
                </a:solidFill>
                <a:latin typeface="Century Gothic" panose="020B0502020202020204" pitchFamily="34" charset="0"/>
              </a:rPr>
              <a:t>Operation</a:t>
            </a:r>
          </a:p>
        </p:txBody>
      </p:sp>
      <p:sp>
        <p:nvSpPr>
          <p:cNvPr id="2" name="TextBox 1"/>
          <p:cNvSpPr txBox="1"/>
          <p:nvPr/>
        </p:nvSpPr>
        <p:spPr>
          <a:xfrm>
            <a:off x="98633" y="137061"/>
            <a:ext cx="7568695" cy="461665"/>
          </a:xfrm>
          <a:prstGeom prst="rect">
            <a:avLst/>
          </a:prstGeom>
          <a:noFill/>
        </p:spPr>
        <p:txBody>
          <a:bodyPr wrap="square" rtlCol="0">
            <a:spAutoFit/>
          </a:bodyPr>
          <a:lstStyle/>
          <a:p>
            <a:r>
              <a:rPr lang="en-US" sz="2400" b="1" dirty="0">
                <a:solidFill>
                  <a:schemeClr val="bg1"/>
                </a:solidFill>
              </a:rPr>
              <a:t>Coal FIRST Solicitations and Timeline</a:t>
            </a:r>
          </a:p>
        </p:txBody>
      </p:sp>
    </p:spTree>
    <p:extLst>
      <p:ext uri="{BB962C8B-B14F-4D97-AF65-F5344CB8AC3E}">
        <p14:creationId xmlns:p14="http://schemas.microsoft.com/office/powerpoint/2010/main" val="312266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24725" cy="746804"/>
          </a:xfrm>
        </p:spPr>
        <p:txBody>
          <a:bodyPr lIns="182880" anchor="ctr" anchorCtr="0"/>
          <a:lstStyle/>
          <a:p>
            <a:r>
              <a:rPr lang="en-US" cap="none" dirty="0"/>
              <a:t>CCUS R&amp;D Program Goals and Challenges</a:t>
            </a:r>
          </a:p>
        </p:txBody>
      </p:sp>
      <p:sp>
        <p:nvSpPr>
          <p:cNvPr id="9" name="Text Placeholder 2"/>
          <p:cNvSpPr>
            <a:spLocks noGrp="1"/>
          </p:cNvSpPr>
          <p:nvPr>
            <p:ph type="body" sz="quarter" idx="13"/>
          </p:nvPr>
        </p:nvSpPr>
        <p:spPr>
          <a:xfrm>
            <a:off x="53450" y="780457"/>
            <a:ext cx="5315407" cy="5672106"/>
          </a:xfrm>
        </p:spPr>
        <p:txBody>
          <a:bodyPr>
            <a:noAutofit/>
          </a:bodyPr>
          <a:lstStyle/>
          <a:p>
            <a:r>
              <a:rPr lang="en-US" dirty="0">
                <a:cs typeface="+mn-cs"/>
              </a:rPr>
              <a:t>Reduce the cost of capture by 50% </a:t>
            </a:r>
            <a:r>
              <a:rPr lang="en-US" dirty="0"/>
              <a:t>	</a:t>
            </a:r>
            <a:endParaRPr lang="en-US" sz="1600" dirty="0">
              <a:solidFill>
                <a:schemeClr val="bg1"/>
              </a:solidFill>
            </a:endParaRPr>
          </a:p>
          <a:p>
            <a:pPr marL="571500" lvl="1" indent="-342900">
              <a:spcBef>
                <a:spcPts val="0"/>
              </a:spcBef>
              <a:buFont typeface="Arial" panose="020B0604020202020204" pitchFamily="34" charset="0"/>
              <a:buChar char="•"/>
            </a:pPr>
            <a:r>
              <a:rPr lang="en-US" dirty="0"/>
              <a:t>Capital cost</a:t>
            </a:r>
            <a:r>
              <a:rPr lang="en-US" sz="1400" dirty="0"/>
              <a:t>			</a:t>
            </a:r>
            <a:endParaRPr lang="en-US" sz="1400" dirty="0">
              <a:solidFill>
                <a:schemeClr val="bg1"/>
              </a:solidFill>
            </a:endParaRPr>
          </a:p>
          <a:p>
            <a:pPr marL="571500" lvl="1" indent="-342900">
              <a:spcBef>
                <a:spcPts val="0"/>
              </a:spcBef>
              <a:buFont typeface="Arial" panose="020B0604020202020204" pitchFamily="34" charset="0"/>
              <a:buChar char="•"/>
            </a:pPr>
            <a:r>
              <a:rPr lang="en-US" dirty="0"/>
              <a:t>Energy penalty</a:t>
            </a:r>
            <a:r>
              <a:rPr lang="en-US" sz="1400" dirty="0"/>
              <a:t>	</a:t>
            </a:r>
          </a:p>
          <a:p>
            <a:pPr marL="571500" lvl="1" indent="-342900">
              <a:spcBef>
                <a:spcPts val="0"/>
              </a:spcBef>
              <a:buFont typeface="Arial" panose="020B0604020202020204" pitchFamily="34" charset="0"/>
              <a:buChar char="•"/>
            </a:pPr>
            <a:r>
              <a:rPr lang="en-US" dirty="0"/>
              <a:t>Integration or process intensification	</a:t>
            </a:r>
          </a:p>
          <a:p>
            <a:r>
              <a:rPr lang="en-US" dirty="0">
                <a:cs typeface="+mn-cs"/>
              </a:rPr>
              <a:t>Develop viable carbon utilization alternatives </a:t>
            </a:r>
          </a:p>
          <a:p>
            <a:pPr marL="571500" lvl="1" indent="-342900">
              <a:spcBef>
                <a:spcPts val="0"/>
              </a:spcBef>
              <a:buFont typeface="Arial" panose="020B0604020202020204" pitchFamily="34" charset="0"/>
              <a:buChar char="•"/>
            </a:pPr>
            <a:r>
              <a:rPr lang="en-US" dirty="0"/>
              <a:t>Reduce Capital cost </a:t>
            </a:r>
          </a:p>
          <a:p>
            <a:pPr marL="571500" lvl="1" indent="-342900">
              <a:spcBef>
                <a:spcPts val="0"/>
              </a:spcBef>
              <a:buFont typeface="Arial" panose="020B0604020202020204" pitchFamily="34" charset="0"/>
              <a:buChar char="•"/>
            </a:pPr>
            <a:r>
              <a:rPr lang="en-US" dirty="0"/>
              <a:t>Reduce energy requirements</a:t>
            </a:r>
          </a:p>
          <a:p>
            <a:pPr marL="571500" lvl="1" indent="-342900">
              <a:spcBef>
                <a:spcPts val="0"/>
              </a:spcBef>
              <a:buFont typeface="Arial" panose="020B0604020202020204" pitchFamily="34" charset="0"/>
              <a:buChar char="•"/>
            </a:pPr>
            <a:r>
              <a:rPr lang="en-US" dirty="0"/>
              <a:t>Lifecycle assessment better than existing products</a:t>
            </a:r>
            <a:endParaRPr lang="en-US" sz="900" dirty="0"/>
          </a:p>
          <a:p>
            <a:pPr>
              <a:tabLst>
                <a:tab pos="225425" algn="l"/>
              </a:tabLst>
            </a:pPr>
            <a:r>
              <a:rPr lang="en-US" dirty="0">
                <a:cs typeface="+mn-cs"/>
              </a:rPr>
              <a:t>Reduce the risk of geologic storage – improve monitoring and simulation</a:t>
            </a:r>
          </a:p>
          <a:p>
            <a:pPr marL="571500" lvl="1" indent="-342900">
              <a:spcBef>
                <a:spcPts val="0"/>
              </a:spcBef>
              <a:buFont typeface="Arial" panose="020B0604020202020204" pitchFamily="34" charset="0"/>
              <a:buChar char="•"/>
            </a:pPr>
            <a:r>
              <a:rPr lang="en-US" dirty="0"/>
              <a:t>Higher resolution and quantification (e.g., accurate characterization of faults and fractures)</a:t>
            </a:r>
          </a:p>
          <a:p>
            <a:pPr marL="571500" lvl="1" indent="-342900">
              <a:spcBef>
                <a:spcPts val="0"/>
              </a:spcBef>
              <a:buFont typeface="Arial" panose="020B0604020202020204" pitchFamily="34" charset="0"/>
              <a:buChar char="•"/>
            </a:pPr>
            <a:r>
              <a:rPr lang="en-US" dirty="0" err="1"/>
              <a:t>Geomechanics</a:t>
            </a:r>
            <a:r>
              <a:rPr lang="en-US" dirty="0"/>
              <a:t> (pressure and state of stress)</a:t>
            </a:r>
          </a:p>
          <a:p>
            <a:pPr marL="571500" lvl="1" indent="-342900">
              <a:spcBef>
                <a:spcPts val="0"/>
              </a:spcBef>
              <a:buFont typeface="Arial" panose="020B0604020202020204" pitchFamily="34" charset="0"/>
              <a:buChar char="•"/>
            </a:pPr>
            <a:r>
              <a:rPr lang="en-US" dirty="0"/>
              <a:t>Costs/uncertainty/enabling real-time decision making</a:t>
            </a:r>
          </a:p>
        </p:txBody>
      </p:sp>
      <p:pic>
        <p:nvPicPr>
          <p:cNvPr id="8" name="Picture 7"/>
          <p:cNvPicPr>
            <a:picLocks noChangeAspect="1"/>
          </p:cNvPicPr>
          <p:nvPr/>
        </p:nvPicPr>
        <p:blipFill>
          <a:blip r:embed="rId3"/>
          <a:stretch>
            <a:fillRect/>
          </a:stretch>
        </p:blipFill>
        <p:spPr>
          <a:xfrm>
            <a:off x="5216000" y="762000"/>
            <a:ext cx="3928000" cy="2658152"/>
          </a:xfrm>
          <a:prstGeom prst="rect">
            <a:avLst/>
          </a:prstGeom>
        </p:spPr>
      </p:pic>
      <p:sp>
        <p:nvSpPr>
          <p:cNvPr id="10" name="Down Arrow 9"/>
          <p:cNvSpPr/>
          <p:nvPr/>
        </p:nvSpPr>
        <p:spPr>
          <a:xfrm>
            <a:off x="5368857" y="3709830"/>
            <a:ext cx="3657600" cy="1560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518310" y="5310513"/>
            <a:ext cx="3358693" cy="800683"/>
          </a:xfrm>
          <a:prstGeom prst="rect">
            <a:avLst/>
          </a:prstGeom>
        </p:spPr>
        <p:txBody>
          <a:bodyPr wrap="square">
            <a:spAutoFit/>
          </a:bodyPr>
          <a:lstStyle/>
          <a:p>
            <a:r>
              <a:rPr lang="en-US" sz="1100" dirty="0">
                <a:solidFill>
                  <a:srgbClr val="1F497D"/>
                </a:solidFill>
              </a:rPr>
              <a:t>Sources: NETL, Cost and Performance Baseline for Fossil Energy Plants, Revision 3, July 2015; NETL Cost and Performance Baseline for Fossil Energy Plants, September 2019.</a:t>
            </a:r>
          </a:p>
        </p:txBody>
      </p:sp>
      <p:sp>
        <p:nvSpPr>
          <p:cNvPr id="12" name="TextBox 11"/>
          <p:cNvSpPr txBox="1"/>
          <p:nvPr/>
        </p:nvSpPr>
        <p:spPr>
          <a:xfrm>
            <a:off x="6163064" y="3669825"/>
            <a:ext cx="2057400" cy="1537313"/>
          </a:xfrm>
          <a:prstGeom prst="rect">
            <a:avLst/>
          </a:prstGeom>
          <a:noFill/>
        </p:spPr>
        <p:txBody>
          <a:bodyPr wrap="square" rtlCol="0">
            <a:spAutoFit/>
          </a:bodyPr>
          <a:lstStyle/>
          <a:p>
            <a:pPr algn="ctr"/>
            <a:r>
              <a:rPr lang="en-US" dirty="0">
                <a:solidFill>
                  <a:prstClr val="white"/>
                </a:solidFill>
              </a:rPr>
              <a:t>2012:$80/</a:t>
            </a:r>
            <a:r>
              <a:rPr lang="en-US" dirty="0" err="1">
                <a:solidFill>
                  <a:prstClr val="white"/>
                </a:solidFill>
              </a:rPr>
              <a:t>tonne</a:t>
            </a:r>
            <a:endParaRPr lang="en-US" dirty="0">
              <a:solidFill>
                <a:prstClr val="white"/>
              </a:solidFill>
            </a:endParaRPr>
          </a:p>
          <a:p>
            <a:pPr algn="ctr"/>
            <a:r>
              <a:rPr lang="en-US" dirty="0">
                <a:solidFill>
                  <a:prstClr val="white"/>
                </a:solidFill>
              </a:rPr>
              <a:t>2016: $60</a:t>
            </a:r>
          </a:p>
          <a:p>
            <a:pPr algn="ctr"/>
            <a:r>
              <a:rPr lang="en-US" dirty="0">
                <a:solidFill>
                  <a:prstClr val="white"/>
                </a:solidFill>
              </a:rPr>
              <a:t>2018: $45</a:t>
            </a:r>
          </a:p>
          <a:p>
            <a:pPr algn="ctr"/>
            <a:r>
              <a:rPr lang="en-US" dirty="0">
                <a:solidFill>
                  <a:prstClr val="white"/>
                </a:solidFill>
              </a:rPr>
              <a:t>2020: $40</a:t>
            </a:r>
          </a:p>
          <a:p>
            <a:pPr algn="ctr"/>
            <a:r>
              <a:rPr lang="en-US" dirty="0">
                <a:solidFill>
                  <a:prstClr val="white"/>
                </a:solidFill>
              </a:rPr>
              <a:t>2030: $30</a:t>
            </a:r>
          </a:p>
        </p:txBody>
      </p:sp>
      <p:sp>
        <p:nvSpPr>
          <p:cNvPr id="13" name="Rectangle 12"/>
          <p:cNvSpPr/>
          <p:nvPr/>
        </p:nvSpPr>
        <p:spPr>
          <a:xfrm>
            <a:off x="53450" y="5698846"/>
            <a:ext cx="5661550" cy="1107996"/>
          </a:xfrm>
          <a:prstGeom prst="rect">
            <a:avLst/>
          </a:prstGeom>
        </p:spPr>
        <p:txBody>
          <a:bodyPr wrap="square">
            <a:spAutoFit/>
          </a:bodyPr>
          <a:lstStyle/>
          <a:p>
            <a:r>
              <a:rPr lang="en-US" sz="1100" dirty="0">
                <a:solidFill>
                  <a:srgbClr val="1F497D"/>
                </a:solidFill>
              </a:rPr>
              <a:t>* Sources: Global CO2 Initiative; https://www.cslforum.org/cslf/sites/default/files/documents/tokyo2016/Dairanieh-TransformingCO2-TG-Tokyo1016.pdf: C2ES, https://www.c2es.org/site/assets/uploads/2019/09/carbon-utilization-a-vital-and-effective-pathway-for-decarbonization.pdf </a:t>
            </a:r>
          </a:p>
          <a:p>
            <a:endParaRPr lang="en-US" sz="1100" dirty="0">
              <a:solidFill>
                <a:srgbClr val="1F497D"/>
              </a:solidFill>
            </a:endParaRPr>
          </a:p>
        </p:txBody>
      </p:sp>
    </p:spTree>
    <p:extLst>
      <p:ext uri="{BB962C8B-B14F-4D97-AF65-F5344CB8AC3E}">
        <p14:creationId xmlns:p14="http://schemas.microsoft.com/office/powerpoint/2010/main" val="2742953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189" y="914400"/>
            <a:ext cx="9032587" cy="4884920"/>
            <a:chOff x="200641" y="971538"/>
            <a:chExt cx="9144000" cy="5124462"/>
          </a:xfrm>
        </p:grpSpPr>
        <p:grpSp>
          <p:nvGrpSpPr>
            <p:cNvPr id="8" name="Group 7"/>
            <p:cNvGrpSpPr/>
            <p:nvPr/>
          </p:nvGrpSpPr>
          <p:grpSpPr>
            <a:xfrm>
              <a:off x="200641" y="1100971"/>
              <a:ext cx="9144000" cy="4995029"/>
              <a:chOff x="202410" y="1481971"/>
              <a:chExt cx="9144000" cy="4995029"/>
            </a:xfrm>
          </p:grpSpPr>
          <p:pic>
            <p:nvPicPr>
              <p:cNvPr id="19" name="Picture 2" descr="Use and Re-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10" y="1481971"/>
                <a:ext cx="9144000" cy="46714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429001" y="3809999"/>
                <a:ext cx="2521792" cy="2667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aphicFrame>
          <p:nvGraphicFramePr>
            <p:cNvPr id="9" name="Chart 8"/>
            <p:cNvGraphicFramePr/>
            <p:nvPr>
              <p:extLst>
                <p:ext uri="{D42A27DB-BD31-4B8C-83A1-F6EECF244321}">
                  <p14:modId xmlns:p14="http://schemas.microsoft.com/office/powerpoint/2010/main" val="1891745188"/>
                </p:ext>
              </p:extLst>
            </p:nvPr>
          </p:nvGraphicFramePr>
          <p:xfrm>
            <a:off x="3599836" y="2069652"/>
            <a:ext cx="2028186" cy="157920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590620" y="4353127"/>
              <a:ext cx="6494410" cy="678025"/>
            </a:xfrm>
            <a:prstGeom prst="rect">
              <a:avLst/>
            </a:prstGeom>
          </p:spPr>
          <p:txBody>
            <a:bodyPr wrap="square">
              <a:spAutoFit/>
            </a:bodyPr>
            <a:lstStyle/>
            <a:p>
              <a:pPr algn="ctr"/>
              <a:r>
                <a:rPr lang="en-US" b="1" dirty="0">
                  <a:solidFill>
                    <a:srgbClr val="FF0000"/>
                  </a:solidFill>
                </a:rPr>
                <a:t>Production of Inorganic Materials  (9.5 projects*)</a:t>
              </a:r>
            </a:p>
            <a:p>
              <a:pPr algn="ctr"/>
              <a:endParaRPr lang="en-US" b="1" dirty="0">
                <a:solidFill>
                  <a:srgbClr val="6B007B"/>
                </a:solidFill>
              </a:endParaRPr>
            </a:p>
          </p:txBody>
        </p:sp>
        <p:sp>
          <p:nvSpPr>
            <p:cNvPr id="13" name="Rectangle 12"/>
            <p:cNvSpPr/>
            <p:nvPr/>
          </p:nvSpPr>
          <p:spPr>
            <a:xfrm>
              <a:off x="4057672" y="971538"/>
              <a:ext cx="3140699" cy="968607"/>
            </a:xfrm>
            <a:prstGeom prst="rect">
              <a:avLst/>
            </a:prstGeom>
          </p:spPr>
          <p:txBody>
            <a:bodyPr wrap="square">
              <a:spAutoFit/>
            </a:bodyPr>
            <a:lstStyle/>
            <a:p>
              <a:pPr algn="ctr"/>
              <a:r>
                <a:rPr lang="en-US" b="1" dirty="0">
                  <a:solidFill>
                    <a:srgbClr val="67A041"/>
                  </a:solidFill>
                </a:rPr>
                <a:t>Synthesis of Fuels and Organic Chemicals </a:t>
              </a:r>
            </a:p>
            <a:p>
              <a:pPr algn="ctr"/>
              <a:r>
                <a:rPr lang="en-US" b="1" dirty="0">
                  <a:solidFill>
                    <a:srgbClr val="67A041"/>
                  </a:solidFill>
                </a:rPr>
                <a:t> (30 projects</a:t>
              </a:r>
              <a:r>
                <a:rPr lang="en-US" dirty="0">
                  <a:solidFill>
                    <a:srgbClr val="67A041"/>
                  </a:solidFill>
                </a:rPr>
                <a:t>)</a:t>
              </a:r>
            </a:p>
          </p:txBody>
        </p:sp>
        <p:sp>
          <p:nvSpPr>
            <p:cNvPr id="14" name="TextBox 13"/>
            <p:cNvSpPr txBox="1"/>
            <p:nvPr/>
          </p:nvSpPr>
          <p:spPr>
            <a:xfrm>
              <a:off x="308219" y="5008207"/>
              <a:ext cx="5274683" cy="322869"/>
            </a:xfrm>
            <a:prstGeom prst="rect">
              <a:avLst/>
            </a:prstGeom>
            <a:noFill/>
          </p:spPr>
          <p:txBody>
            <a:bodyPr wrap="square" rtlCol="0">
              <a:spAutoFit/>
            </a:bodyPr>
            <a:lstStyle/>
            <a:p>
              <a:r>
                <a:rPr lang="en-US" sz="1400" b="1" dirty="0">
                  <a:solidFill>
                    <a:prstClr val="black"/>
                  </a:solidFill>
                </a:rPr>
                <a:t>*Some projects incorporate multiple conversion pathways </a:t>
              </a:r>
            </a:p>
          </p:txBody>
        </p:sp>
        <p:sp>
          <p:nvSpPr>
            <p:cNvPr id="15" name="Rectangle 14"/>
            <p:cNvSpPr/>
            <p:nvPr/>
          </p:nvSpPr>
          <p:spPr>
            <a:xfrm>
              <a:off x="1354069" y="1017946"/>
              <a:ext cx="3202168" cy="678025"/>
            </a:xfrm>
            <a:prstGeom prst="rect">
              <a:avLst/>
            </a:prstGeom>
          </p:spPr>
          <p:txBody>
            <a:bodyPr wrap="square">
              <a:spAutoFit/>
            </a:bodyPr>
            <a:lstStyle/>
            <a:p>
              <a:pPr algn="ctr"/>
              <a:r>
                <a:rPr lang="en-US" b="1" dirty="0">
                  <a:solidFill>
                    <a:srgbClr val="E4752A"/>
                  </a:solidFill>
                </a:rPr>
                <a:t>Algae Conversion  </a:t>
              </a:r>
            </a:p>
            <a:p>
              <a:pPr algn="ctr"/>
              <a:r>
                <a:rPr lang="en-US" b="1" dirty="0">
                  <a:solidFill>
                    <a:srgbClr val="E4752A"/>
                  </a:solidFill>
                </a:rPr>
                <a:t>(7.5 projects*)</a:t>
              </a:r>
            </a:p>
          </p:txBody>
        </p:sp>
        <p:sp>
          <p:nvSpPr>
            <p:cNvPr id="16" name="Rectangle 15"/>
            <p:cNvSpPr/>
            <p:nvPr/>
          </p:nvSpPr>
          <p:spPr>
            <a:xfrm>
              <a:off x="4480972" y="2724733"/>
              <a:ext cx="871701" cy="387443"/>
            </a:xfrm>
            <a:prstGeom prst="rect">
              <a:avLst/>
            </a:prstGeom>
            <a:noFill/>
          </p:spPr>
          <p:txBody>
            <a:bodyPr wrap="square" lIns="91440" tIns="45720" rIns="91440" bIns="45720">
              <a:spAutoFit/>
            </a:bodyPr>
            <a:lstStyle/>
            <a:p>
              <a:pPr algn="ctr"/>
              <a:r>
                <a:rPr lang="en-US" dirty="0">
                  <a:ln w="0"/>
                  <a:solidFill>
                    <a:prstClr val="white"/>
                  </a:solidFill>
                  <a:effectLst>
                    <a:outerShdw blurRad="38100" dist="19050" dir="2700000" algn="tl" rotWithShape="0">
                      <a:prstClr val="black">
                        <a:alpha val="40000"/>
                      </a:prstClr>
                    </a:outerShdw>
                  </a:effectLst>
                </a:rPr>
                <a:t>$19M</a:t>
              </a:r>
            </a:p>
          </p:txBody>
        </p:sp>
        <p:sp>
          <p:nvSpPr>
            <p:cNvPr id="17" name="Rectangle 16"/>
            <p:cNvSpPr/>
            <p:nvPr/>
          </p:nvSpPr>
          <p:spPr>
            <a:xfrm>
              <a:off x="3900939" y="2901787"/>
              <a:ext cx="871701" cy="387443"/>
            </a:xfrm>
            <a:prstGeom prst="rect">
              <a:avLst/>
            </a:prstGeom>
            <a:noFill/>
          </p:spPr>
          <p:txBody>
            <a:bodyPr wrap="square" lIns="91440" tIns="45720" rIns="91440" bIns="45720">
              <a:spAutoFit/>
            </a:bodyPr>
            <a:lstStyle/>
            <a:p>
              <a:pPr algn="ctr"/>
              <a:r>
                <a:rPr lang="en-US" dirty="0">
                  <a:ln w="0"/>
                  <a:solidFill>
                    <a:prstClr val="white"/>
                  </a:solidFill>
                  <a:effectLst>
                    <a:outerShdw blurRad="38100" dist="19050" dir="2700000" algn="tl" rotWithShape="0">
                      <a:prstClr val="black">
                        <a:alpha val="40000"/>
                      </a:prstClr>
                    </a:outerShdw>
                  </a:effectLst>
                </a:rPr>
                <a:t>$9M</a:t>
              </a:r>
            </a:p>
          </p:txBody>
        </p:sp>
        <p:sp>
          <p:nvSpPr>
            <p:cNvPr id="18" name="Rectangle 17"/>
            <p:cNvSpPr/>
            <p:nvPr/>
          </p:nvSpPr>
          <p:spPr>
            <a:xfrm>
              <a:off x="3900939" y="2407909"/>
              <a:ext cx="871701" cy="387443"/>
            </a:xfrm>
            <a:prstGeom prst="rect">
              <a:avLst/>
            </a:prstGeom>
            <a:noFill/>
          </p:spPr>
          <p:txBody>
            <a:bodyPr wrap="square" lIns="91440" tIns="45720" rIns="91440" bIns="45720">
              <a:spAutoFit/>
            </a:bodyPr>
            <a:lstStyle/>
            <a:p>
              <a:pPr algn="ctr"/>
              <a:r>
                <a:rPr lang="en-US" dirty="0">
                  <a:ln w="0"/>
                  <a:solidFill>
                    <a:prstClr val="white"/>
                  </a:solidFill>
                  <a:effectLst>
                    <a:outerShdw blurRad="38100" dist="19050" dir="2700000" algn="tl" rotWithShape="0">
                      <a:prstClr val="black">
                        <a:alpha val="40000"/>
                      </a:prstClr>
                    </a:outerShdw>
                  </a:effectLst>
                </a:rPr>
                <a:t>$9M</a:t>
              </a:r>
            </a:p>
          </p:txBody>
        </p:sp>
      </p:grpSp>
      <p:sp>
        <p:nvSpPr>
          <p:cNvPr id="21" name="TextBox 20"/>
          <p:cNvSpPr txBox="1"/>
          <p:nvPr/>
        </p:nvSpPr>
        <p:spPr>
          <a:xfrm>
            <a:off x="127000" y="5079909"/>
            <a:ext cx="6792657" cy="1323439"/>
          </a:xfrm>
          <a:prstGeom prst="rect">
            <a:avLst/>
          </a:prstGeom>
          <a:noFill/>
        </p:spPr>
        <p:txBody>
          <a:bodyPr wrap="square" rtlCol="0">
            <a:spAutoFit/>
          </a:bodyPr>
          <a:lstStyle/>
          <a:p>
            <a:r>
              <a:rPr lang="en-US" sz="1600" b="1" dirty="0">
                <a:solidFill>
                  <a:prstClr val="black"/>
                </a:solidFill>
              </a:rPr>
              <a:t>Mission: </a:t>
            </a:r>
            <a:r>
              <a:rPr lang="en-US" sz="1600" dirty="0">
                <a:solidFill>
                  <a:prstClr val="black"/>
                </a:solidFill>
              </a:rPr>
              <a:t>Develop technologies to recycle CO</a:t>
            </a:r>
            <a:r>
              <a:rPr lang="en-US" sz="1600" baseline="-25000" dirty="0">
                <a:solidFill>
                  <a:prstClr val="black"/>
                </a:solidFill>
              </a:rPr>
              <a:t>2</a:t>
            </a:r>
            <a:r>
              <a:rPr lang="en-US" sz="1600" dirty="0">
                <a:solidFill>
                  <a:prstClr val="black"/>
                </a:solidFill>
              </a:rPr>
              <a:t> into economy by transforming carbon waste streams into value-added products. Areas of research include, but are not limited to, catalytic conversion to chemicals and polymers; mineralization to building products; generation of solid carbon products; and algal conversion platforms designed to integrate into large CO</a:t>
            </a:r>
            <a:r>
              <a:rPr lang="en-US" sz="1600" baseline="-25000" dirty="0">
                <a:solidFill>
                  <a:prstClr val="black"/>
                </a:solidFill>
              </a:rPr>
              <a:t>2 </a:t>
            </a:r>
            <a:r>
              <a:rPr lang="en-US" sz="1600" dirty="0">
                <a:solidFill>
                  <a:prstClr val="black"/>
                </a:solidFill>
              </a:rPr>
              <a:t>point sources. </a:t>
            </a:r>
          </a:p>
        </p:txBody>
      </p:sp>
      <p:pic>
        <p:nvPicPr>
          <p:cNvPr id="22" name="Picture 21" descr="N:\CO2U\Brand &amp; Strategy Development\Carbon Utilization-Final.png"/>
          <p:cNvPicPr/>
          <p:nvPr/>
        </p:nvPicPr>
        <p:blipFill rotWithShape="1">
          <a:blip r:embed="rId5" cstate="print">
            <a:extLst>
              <a:ext uri="{BEBA8EAE-BF5A-486C-A8C5-ECC9F3942E4B}">
                <a14:imgProps xmlns:a14="http://schemas.microsoft.com/office/drawing/2010/main">
                  <a14:imgLayer r:embed="rId6">
                    <a14:imgEffect>
                      <a14:backgroundRemoval t="0" b="100000" l="0" r="100000">
                        <a14:foregroundMark x1="60864" y1="48506" x2="60864" y2="48506"/>
                        <a14:foregroundMark x1="44568" y1="41839" x2="44568" y2="41839"/>
                        <a14:foregroundMark x1="34321" y1="42069" x2="34321" y2="42069"/>
                        <a14:foregroundMark x1="39383" y1="40920" x2="39383" y2="40920"/>
                        <a14:foregroundMark x1="40247" y1="42299" x2="40247" y2="42299"/>
                        <a14:foregroundMark x1="43457" y1="45747" x2="43457" y2="45747"/>
                        <a14:foregroundMark x1="81235" y1="59540" x2="81235" y2="59540"/>
                        <a14:foregroundMark x1="31358" y1="42529" x2="31358" y2="42529"/>
                        <a14:foregroundMark x1="28519" y1="40690" x2="28519" y2="40690"/>
                        <a14:foregroundMark x1="28395" y1="42759" x2="28395" y2="42759"/>
                        <a14:foregroundMark x1="39136" y1="42989" x2="39136" y2="42989"/>
                        <a14:foregroundMark x1="56296" y1="52644" x2="56296" y2="52644"/>
                        <a14:foregroundMark x1="79877" y1="61149" x2="79877" y2="61149"/>
                        <a14:backgroundMark x1="8519" y1="7586" x2="8519" y2="7586"/>
                      </a14:backgroundRemoval>
                    </a14:imgEffect>
                  </a14:imgLayer>
                </a14:imgProps>
              </a:ext>
              <a:ext uri="{28A0092B-C50C-407E-A947-70E740481C1C}">
                <a14:useLocalDpi xmlns:a14="http://schemas.microsoft.com/office/drawing/2010/main" val="0"/>
              </a:ext>
            </a:extLst>
          </a:blip>
          <a:srcRect b="22865"/>
          <a:stretch/>
        </p:blipFill>
        <p:spPr bwMode="auto">
          <a:xfrm>
            <a:off x="6772771" y="5261717"/>
            <a:ext cx="2045481" cy="1006100"/>
          </a:xfrm>
          <a:prstGeom prst="rect">
            <a:avLst/>
          </a:prstGeom>
          <a:noFill/>
          <a:ln>
            <a:noFill/>
          </a:ln>
        </p:spPr>
      </p:pic>
      <p:sp>
        <p:nvSpPr>
          <p:cNvPr id="23" name="TextBox 22"/>
          <p:cNvSpPr txBox="1"/>
          <p:nvPr/>
        </p:nvSpPr>
        <p:spPr>
          <a:xfrm>
            <a:off x="0" y="0"/>
            <a:ext cx="10501457" cy="738664"/>
          </a:xfrm>
          <a:prstGeom prst="rect">
            <a:avLst/>
          </a:prstGeom>
          <a:noFill/>
        </p:spPr>
        <p:txBody>
          <a:bodyPr wrap="square" lIns="182880" rtlCol="0">
            <a:spAutoFit/>
          </a:bodyPr>
          <a:lstStyle/>
          <a:p>
            <a:r>
              <a:rPr lang="en-US" sz="2400" b="1" dirty="0">
                <a:solidFill>
                  <a:prstClr val="white"/>
                </a:solidFill>
              </a:rPr>
              <a:t>Getting Additional Value from CO</a:t>
            </a:r>
            <a:r>
              <a:rPr lang="en-US" sz="2400" b="1" baseline="-25000" dirty="0">
                <a:solidFill>
                  <a:prstClr val="white"/>
                </a:solidFill>
              </a:rPr>
              <a:t>2</a:t>
            </a:r>
          </a:p>
          <a:p>
            <a:r>
              <a:rPr lang="en-US" b="1" dirty="0">
                <a:solidFill>
                  <a:prstClr val="white"/>
                </a:solidFill>
              </a:rPr>
              <a:t>Carbon Utilization R&amp;D Program</a:t>
            </a:r>
            <a:endParaRPr lang="en-US" b="1" baseline="-25000" dirty="0">
              <a:solidFill>
                <a:prstClr val="white"/>
              </a:solidFill>
            </a:endParaRPr>
          </a:p>
        </p:txBody>
      </p:sp>
    </p:spTree>
    <p:extLst>
      <p:ext uri="{BB962C8B-B14F-4D97-AF65-F5344CB8AC3E}">
        <p14:creationId xmlns:p14="http://schemas.microsoft.com/office/powerpoint/2010/main" val="1183001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 y="161878"/>
            <a:ext cx="9144000" cy="461665"/>
          </a:xfrm>
          <a:prstGeom prst="rect">
            <a:avLst/>
          </a:prstGeom>
          <a:noFill/>
        </p:spPr>
        <p:txBody>
          <a:bodyPr wrap="square" lIns="182880" rtlCol="0">
            <a:spAutoFit/>
          </a:bodyPr>
          <a:lstStyle/>
          <a:p>
            <a:r>
              <a:rPr lang="en-US" sz="2400" b="1" dirty="0">
                <a:solidFill>
                  <a:prstClr val="white"/>
                </a:solidFill>
              </a:rPr>
              <a:t>Carbon Capture Can Help Enable a Hydrogen Economy</a:t>
            </a:r>
          </a:p>
        </p:txBody>
      </p:sp>
      <p:sp>
        <p:nvSpPr>
          <p:cNvPr id="14" name="Text Placeholder 2"/>
          <p:cNvSpPr>
            <a:spLocks noGrp="1"/>
          </p:cNvSpPr>
          <p:nvPr>
            <p:ph type="body" sz="quarter" idx="13"/>
          </p:nvPr>
        </p:nvSpPr>
        <p:spPr>
          <a:xfrm>
            <a:off x="462170" y="2285237"/>
            <a:ext cx="8001000" cy="697563"/>
          </a:xfrm>
        </p:spPr>
        <p:txBody>
          <a:bodyPr wrap="square">
            <a:spAutoFit/>
          </a:bodyPr>
          <a:lstStyle/>
          <a:p>
            <a:pPr algn="ctr"/>
            <a:r>
              <a:rPr lang="en-US" b="0" dirty="0">
                <a:latin typeface="Arial" panose="020B0604020202020204" pitchFamily="34" charset="0"/>
                <a:cs typeface="+mn-cs"/>
              </a:rPr>
              <a:t>Hydrogen production from gas and coal with CCUS can reduce emissions to near zero at lowest cost.</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6044" t="20159" r="3847" b="5950"/>
          <a:stretch/>
        </p:blipFill>
        <p:spPr>
          <a:xfrm>
            <a:off x="4309432" y="3013259"/>
            <a:ext cx="4339268" cy="3507803"/>
          </a:xfrm>
          <a:prstGeom prst="rect">
            <a:avLst/>
          </a:prstGeom>
        </p:spPr>
      </p:pic>
      <p:sp>
        <p:nvSpPr>
          <p:cNvPr id="5" name="Rectangle 4"/>
          <p:cNvSpPr/>
          <p:nvPr/>
        </p:nvSpPr>
        <p:spPr>
          <a:xfrm>
            <a:off x="762000" y="3058455"/>
            <a:ext cx="4572000" cy="3416320"/>
          </a:xfrm>
          <a:prstGeom prst="rect">
            <a:avLst/>
          </a:prstGeom>
        </p:spPr>
        <p:txBody>
          <a:bodyPr>
            <a:spAutoFit/>
          </a:bodyPr>
          <a:lstStyle/>
          <a:p>
            <a:r>
              <a:rPr lang="en-US" sz="2000" b="1" dirty="0">
                <a:solidFill>
                  <a:srgbClr val="002060"/>
                </a:solidFill>
                <a:latin typeface="Arial" panose="020B0604020202020204" pitchFamily="34" charset="0"/>
              </a:rPr>
              <a:t>Market opportunities:</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Transportation vehicles</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Clean energy </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Energy storage</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Clean products</a:t>
            </a:r>
          </a:p>
          <a:p>
            <a:pPr marL="285750" indent="-285750">
              <a:buFont typeface="Arial" panose="020B0604020202020204" pitchFamily="34" charset="0"/>
              <a:buChar char="•"/>
            </a:pPr>
            <a:endParaRPr lang="en-US" sz="1600" dirty="0">
              <a:solidFill>
                <a:srgbClr val="002060"/>
              </a:solidFill>
              <a:latin typeface="Arial" panose="020B0604020202020204" pitchFamily="34" charset="0"/>
            </a:endParaRPr>
          </a:p>
          <a:p>
            <a:r>
              <a:rPr lang="en-US" sz="2000" b="1" dirty="0">
                <a:solidFill>
                  <a:srgbClr val="002060"/>
                </a:solidFill>
                <a:latin typeface="Arial" panose="020B0604020202020204" pitchFamily="34" charset="0"/>
              </a:rPr>
              <a:t>R&amp;D Opportunities:</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Materials embrittlement</a:t>
            </a:r>
          </a:p>
          <a:p>
            <a:pPr marL="285750" indent="-285750">
              <a:buFont typeface="Arial" panose="020B0604020202020204" pitchFamily="34" charset="0"/>
              <a:buChar char="•"/>
            </a:pPr>
            <a:r>
              <a:rPr lang="en-US" sz="1600" dirty="0" err="1">
                <a:solidFill>
                  <a:srgbClr val="002060"/>
                </a:solidFill>
                <a:latin typeface="Arial" panose="020B0604020202020204" pitchFamily="34" charset="0"/>
              </a:rPr>
              <a:t>Autothermal</a:t>
            </a:r>
            <a:r>
              <a:rPr lang="en-US" sz="1600" dirty="0">
                <a:solidFill>
                  <a:srgbClr val="002060"/>
                </a:solidFill>
                <a:latin typeface="Arial" panose="020B0604020202020204" pitchFamily="34" charset="0"/>
              </a:rPr>
              <a:t> and gasification</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Electrolysis, turbines, SOFC</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Hydrogen storage </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Conversion technologies</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Hybrid Systems</a:t>
            </a:r>
          </a:p>
        </p:txBody>
      </p:sp>
      <p:sp>
        <p:nvSpPr>
          <p:cNvPr id="6" name="Rectangle 5"/>
          <p:cNvSpPr/>
          <p:nvPr/>
        </p:nvSpPr>
        <p:spPr>
          <a:xfrm>
            <a:off x="495300" y="794486"/>
            <a:ext cx="8153400" cy="646331"/>
          </a:xfrm>
          <a:prstGeom prst="rect">
            <a:avLst/>
          </a:prstGeom>
        </p:spPr>
        <p:txBody>
          <a:bodyPr wrap="square">
            <a:spAutoFit/>
          </a:bodyPr>
          <a:lstStyle/>
          <a:p>
            <a:pPr algn="ctr"/>
            <a:r>
              <a:rPr lang="en-US" dirty="0">
                <a:solidFill>
                  <a:srgbClr val="002060"/>
                </a:solidFill>
                <a:latin typeface="Arial" panose="020B0604020202020204" pitchFamily="34" charset="0"/>
              </a:rPr>
              <a:t>Hydrogen enables a number of clean energy and transportation platforms using hydrogen from fossil energy, including oil and gas – AND coal.</a:t>
            </a:r>
          </a:p>
        </p:txBody>
      </p:sp>
      <p:sp>
        <p:nvSpPr>
          <p:cNvPr id="7" name="Rectangle 6"/>
          <p:cNvSpPr/>
          <p:nvPr/>
        </p:nvSpPr>
        <p:spPr>
          <a:xfrm>
            <a:off x="1945166" y="1611760"/>
            <a:ext cx="5253668" cy="646331"/>
          </a:xfrm>
          <a:prstGeom prst="rect">
            <a:avLst/>
          </a:prstGeom>
        </p:spPr>
        <p:txBody>
          <a:bodyPr wrap="square">
            <a:spAutoFit/>
          </a:bodyPr>
          <a:lstStyle/>
          <a:p>
            <a:pPr algn="ctr"/>
            <a:r>
              <a:rPr lang="en-US" dirty="0">
                <a:solidFill>
                  <a:srgbClr val="002060"/>
                </a:solidFill>
                <a:latin typeface="Arial" panose="020B0604020202020204" pitchFamily="34" charset="0"/>
              </a:rPr>
              <a:t>Steam methane reforming primary source of H</a:t>
            </a:r>
            <a:r>
              <a:rPr lang="en-US" baseline="-25000" dirty="0">
                <a:solidFill>
                  <a:srgbClr val="002060"/>
                </a:solidFill>
                <a:latin typeface="Arial" panose="020B0604020202020204" pitchFamily="34" charset="0"/>
              </a:rPr>
              <a:t>2</a:t>
            </a:r>
            <a:r>
              <a:rPr lang="en-US" dirty="0">
                <a:solidFill>
                  <a:srgbClr val="002060"/>
                </a:solidFill>
                <a:latin typeface="Arial" panose="020B0604020202020204" pitchFamily="34" charset="0"/>
              </a:rPr>
              <a:t> </a:t>
            </a:r>
          </a:p>
          <a:p>
            <a:pPr algn="ctr"/>
            <a:r>
              <a:rPr lang="en-US" dirty="0">
                <a:solidFill>
                  <a:srgbClr val="002060"/>
                </a:solidFill>
                <a:latin typeface="Arial" panose="020B0604020202020204" pitchFamily="34" charset="0"/>
              </a:rPr>
              <a:t>(~ 95% of global production).</a:t>
            </a:r>
          </a:p>
        </p:txBody>
      </p:sp>
    </p:spTree>
    <p:extLst>
      <p:ext uri="{BB962C8B-B14F-4D97-AF65-F5344CB8AC3E}">
        <p14:creationId xmlns:p14="http://schemas.microsoft.com/office/powerpoint/2010/main" val="201395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3368"/>
            <a:ext cx="9144000" cy="461665"/>
          </a:xfrm>
          <a:prstGeom prst="rect">
            <a:avLst/>
          </a:prstGeom>
          <a:noFill/>
        </p:spPr>
        <p:txBody>
          <a:bodyPr wrap="square" lIns="182880" rtlCol="0">
            <a:spAutoFit/>
          </a:bodyPr>
          <a:lstStyle/>
          <a:p>
            <a:r>
              <a:rPr lang="en-US" sz="2400" b="1" dirty="0">
                <a:solidFill>
                  <a:prstClr val="white"/>
                </a:solidFill>
              </a:rPr>
              <a:t>Cost of Hydrogen from Fossil Energy Sources</a:t>
            </a:r>
          </a:p>
        </p:txBody>
      </p:sp>
      <p:sp>
        <p:nvSpPr>
          <p:cNvPr id="7" name="Rectangle 6"/>
          <p:cNvSpPr/>
          <p:nvPr/>
        </p:nvSpPr>
        <p:spPr>
          <a:xfrm>
            <a:off x="228600" y="932693"/>
            <a:ext cx="8643713" cy="400110"/>
          </a:xfrm>
          <a:prstGeom prst="rect">
            <a:avLst/>
          </a:prstGeom>
        </p:spPr>
        <p:txBody>
          <a:bodyPr wrap="none">
            <a:spAutoFit/>
          </a:bodyPr>
          <a:lstStyle/>
          <a:p>
            <a:pPr>
              <a:spcBef>
                <a:spcPts val="600"/>
              </a:spcBef>
              <a:spcAft>
                <a:spcPts val="600"/>
              </a:spcAft>
            </a:pPr>
            <a:r>
              <a:rPr lang="en-US" sz="2000" b="1" dirty="0">
                <a:solidFill>
                  <a:srgbClr val="002060"/>
                </a:solidFill>
                <a:latin typeface="Arial" panose="020B0604020202020204" pitchFamily="34" charset="0"/>
                <a:cs typeface="Arial" panose="020B0604020202020204" pitchFamily="34" charset="0"/>
              </a:rPr>
              <a:t>Fossil Energy is the lowest cost source of hydrogen, even with CCUS</a:t>
            </a:r>
          </a:p>
        </p:txBody>
      </p:sp>
      <p:pic>
        <p:nvPicPr>
          <p:cNvPr id="3" name="Picture 2"/>
          <p:cNvPicPr>
            <a:picLocks noChangeAspect="1"/>
          </p:cNvPicPr>
          <p:nvPr/>
        </p:nvPicPr>
        <p:blipFill>
          <a:blip r:embed="rId3"/>
          <a:stretch>
            <a:fillRect/>
          </a:stretch>
        </p:blipFill>
        <p:spPr>
          <a:xfrm>
            <a:off x="1155982" y="1352681"/>
            <a:ext cx="6832035" cy="5105856"/>
          </a:xfrm>
          <a:prstGeom prst="rect">
            <a:avLst/>
          </a:prstGeom>
          <a:ln>
            <a:noFill/>
          </a:ln>
        </p:spPr>
      </p:pic>
      <p:pic>
        <p:nvPicPr>
          <p:cNvPr id="13" name="Picture 12"/>
          <p:cNvPicPr>
            <a:picLocks noChangeAspect="1"/>
          </p:cNvPicPr>
          <p:nvPr/>
        </p:nvPicPr>
        <p:blipFill>
          <a:blip r:embed="rId4"/>
          <a:stretch>
            <a:fillRect/>
          </a:stretch>
        </p:blipFill>
        <p:spPr>
          <a:xfrm>
            <a:off x="7424511" y="5434282"/>
            <a:ext cx="1447800" cy="995680"/>
          </a:xfrm>
          <a:prstGeom prst="rect">
            <a:avLst/>
          </a:prstGeom>
        </p:spPr>
      </p:pic>
      <p:sp>
        <p:nvSpPr>
          <p:cNvPr id="18" name="TextBox 17"/>
          <p:cNvSpPr txBox="1"/>
          <p:nvPr/>
        </p:nvSpPr>
        <p:spPr>
          <a:xfrm>
            <a:off x="7534089" y="2649188"/>
            <a:ext cx="1395174" cy="646331"/>
          </a:xfrm>
          <a:prstGeom prst="rect">
            <a:avLst/>
          </a:prstGeom>
          <a:solidFill>
            <a:schemeClr val="bg1"/>
          </a:solidFill>
        </p:spPr>
        <p:txBody>
          <a:bodyPr wrap="square" rtlCol="0">
            <a:spAutoFit/>
          </a:bodyPr>
          <a:lstStyle/>
          <a:p>
            <a:pPr algn="ctr"/>
            <a:r>
              <a:rPr lang="en-US" sz="1200" b="1" dirty="0">
                <a:solidFill>
                  <a:srgbClr val="0066FF"/>
                </a:solidFill>
              </a:rPr>
              <a:t>Fossil Energy</a:t>
            </a:r>
          </a:p>
          <a:p>
            <a:r>
              <a:rPr lang="en-US" sz="1200" b="1" dirty="0">
                <a:solidFill>
                  <a:srgbClr val="008000"/>
                </a:solidFill>
              </a:rPr>
              <a:t>      Renewables</a:t>
            </a:r>
          </a:p>
          <a:p>
            <a:r>
              <a:rPr lang="en-US" sz="1200" b="1" dirty="0"/>
              <a:t>      </a:t>
            </a:r>
            <a:r>
              <a:rPr lang="en-US" sz="1200" b="1" dirty="0">
                <a:solidFill>
                  <a:srgbClr val="B8B400"/>
                </a:solidFill>
              </a:rPr>
              <a:t>Nuclear</a:t>
            </a:r>
          </a:p>
        </p:txBody>
      </p:sp>
      <p:sp>
        <p:nvSpPr>
          <p:cNvPr id="14" name="Text Box 11">
            <a:extLst>
              <a:ext uri="{FF2B5EF4-FFF2-40B4-BE49-F238E27FC236}">
                <a16:creationId xmlns:a16="http://schemas.microsoft.com/office/drawing/2014/main" xmlns="" id="{08A4528C-3C08-4EC2-BD4D-B4BAB9B807C7}"/>
              </a:ext>
            </a:extLst>
          </p:cNvPr>
          <p:cNvSpPr txBox="1"/>
          <p:nvPr/>
        </p:nvSpPr>
        <p:spPr>
          <a:xfrm>
            <a:off x="5317571" y="2209800"/>
            <a:ext cx="1003583" cy="614478"/>
          </a:xfrm>
          <a:prstGeom prst="rect">
            <a:avLst/>
          </a:prstGeom>
          <a:solidFill>
            <a:sysClr val="window" lastClr="FFFFFF"/>
          </a:solidFill>
          <a:ln w="19050">
            <a:solidFill>
              <a:srgbClr val="70AD47">
                <a:lumMod val="75000"/>
              </a:srgbClr>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$14.53/kg H2 $112.77/MMBtu NG $687.27/</a:t>
            </a:r>
            <a:r>
              <a:rPr kumimoji="0" lang="en-US" sz="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Bbl</a:t>
            </a: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Oil</a:t>
            </a:r>
            <a:r>
              <a:rPr kumimoji="0" lang="en-US" sz="700" b="0" i="0" u="none" strike="noStrike" kern="0" cap="none" spc="0" normalizeH="0" baseline="-2500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a:t>
            </a: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$14.68/gal. gasoline</a:t>
            </a:r>
          </a:p>
        </p:txBody>
      </p:sp>
      <p:cxnSp>
        <p:nvCxnSpPr>
          <p:cNvPr id="15" name="Connector: Curved 21">
            <a:extLst>
              <a:ext uri="{FF2B5EF4-FFF2-40B4-BE49-F238E27FC236}">
                <a16:creationId xmlns:a16="http://schemas.microsoft.com/office/drawing/2014/main" xmlns="" id="{0DD518DA-5388-4480-B355-B0A88C320AB7}"/>
              </a:ext>
            </a:extLst>
          </p:cNvPr>
          <p:cNvCxnSpPr/>
          <p:nvPr/>
        </p:nvCxnSpPr>
        <p:spPr>
          <a:xfrm flipV="1">
            <a:off x="6324600" y="2246243"/>
            <a:ext cx="608564" cy="123165"/>
          </a:xfrm>
          <a:prstGeom prst="curvedConnector3">
            <a:avLst/>
          </a:prstGeom>
          <a:noFill/>
          <a:ln w="12700" cap="flat" cmpd="sng" algn="ctr">
            <a:solidFill>
              <a:srgbClr val="5B9BD5"/>
            </a:solidFill>
            <a:prstDash val="solid"/>
            <a:miter lim="800000"/>
            <a:tailEnd type="triangle"/>
          </a:ln>
          <a:effectLst/>
        </p:spPr>
      </p:cxnSp>
      <p:sp>
        <p:nvSpPr>
          <p:cNvPr id="17" name="Text Box 10">
            <a:extLst>
              <a:ext uri="{FF2B5EF4-FFF2-40B4-BE49-F238E27FC236}">
                <a16:creationId xmlns:a16="http://schemas.microsoft.com/office/drawing/2014/main" xmlns="" id="{DE820049-EC68-47DA-AC79-A6ABCB2655E5}"/>
              </a:ext>
            </a:extLst>
          </p:cNvPr>
          <p:cNvSpPr txBox="1"/>
          <p:nvPr/>
        </p:nvSpPr>
        <p:spPr>
          <a:xfrm>
            <a:off x="5029200" y="3124200"/>
            <a:ext cx="914400" cy="557197"/>
          </a:xfrm>
          <a:prstGeom prst="rect">
            <a:avLst/>
          </a:prstGeom>
          <a:solidFill>
            <a:sysClr val="window" lastClr="FFFFFF"/>
          </a:solidFill>
          <a:ln w="19050">
            <a:solidFill>
              <a:srgbClr val="70AD47">
                <a:lumMod val="75000"/>
              </a:srgbClr>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$5.96/ kg H2</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$46.26/MMBtu NG</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$281.91/</a:t>
            </a:r>
            <a:r>
              <a:rPr kumimoji="0" lang="en-US" sz="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Bbl</a:t>
            </a: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Oil</a:t>
            </a:r>
            <a:r>
              <a:rPr kumimoji="0" lang="en-US" sz="700" b="0" i="0" u="none" strike="noStrike" kern="0" cap="none" spc="0" normalizeH="0" baseline="-2500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a:t>
            </a:r>
            <a:endPar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$6.02/gal. gasoline</a:t>
            </a:r>
          </a:p>
        </p:txBody>
      </p:sp>
      <p:cxnSp>
        <p:nvCxnSpPr>
          <p:cNvPr id="19" name="Connector: Curved 18">
            <a:extLst>
              <a:ext uri="{FF2B5EF4-FFF2-40B4-BE49-F238E27FC236}">
                <a16:creationId xmlns:a16="http://schemas.microsoft.com/office/drawing/2014/main" xmlns="" id="{CA996680-C3BC-4F91-8A20-B1A76D36D090}"/>
              </a:ext>
            </a:extLst>
          </p:cNvPr>
          <p:cNvCxnSpPr/>
          <p:nvPr/>
        </p:nvCxnSpPr>
        <p:spPr>
          <a:xfrm>
            <a:off x="5943600" y="3295519"/>
            <a:ext cx="161925" cy="685800"/>
          </a:xfrm>
          <a:prstGeom prst="curvedConnector2">
            <a:avLst/>
          </a:prstGeom>
          <a:noFill/>
          <a:ln w="12700" cap="flat" cmpd="sng" algn="ctr">
            <a:solidFill>
              <a:srgbClr val="70AD47">
                <a:lumMod val="75000"/>
              </a:srgbClr>
            </a:solidFill>
            <a:prstDash val="solid"/>
            <a:miter lim="800000"/>
            <a:tailEnd type="triangle"/>
          </a:ln>
          <a:effectLst/>
        </p:spPr>
      </p:cxnSp>
      <p:sp>
        <p:nvSpPr>
          <p:cNvPr id="20" name="Text Box 6">
            <a:extLst>
              <a:ext uri="{FF2B5EF4-FFF2-40B4-BE49-F238E27FC236}">
                <a16:creationId xmlns:a16="http://schemas.microsoft.com/office/drawing/2014/main" xmlns="" id="{CDBEAB72-9297-4B92-B755-4E5C2E413627}"/>
              </a:ext>
            </a:extLst>
          </p:cNvPr>
          <p:cNvSpPr txBox="1"/>
          <p:nvPr/>
        </p:nvSpPr>
        <p:spPr>
          <a:xfrm>
            <a:off x="3581400" y="3905609"/>
            <a:ext cx="990588" cy="590191"/>
          </a:xfrm>
          <a:prstGeom prst="rect">
            <a:avLst/>
          </a:prstGeom>
          <a:solidFill>
            <a:sysClr val="window" lastClr="FFFFFF"/>
          </a:solidFill>
          <a:ln w="190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$2.27/kg H2</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$17.62 MMBtu NG</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$107.37/</a:t>
            </a:r>
            <a:r>
              <a:rPr kumimoji="0" lang="en-US" sz="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Bbl</a:t>
            </a: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7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Oil</a:t>
            </a:r>
            <a:r>
              <a:rPr kumimoji="0" lang="en-US" sz="700" b="0" i="0" u="none" strike="noStrike" kern="0" cap="none" spc="0" normalizeH="0" baseline="-2500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a:t>
            </a:r>
            <a:endPar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en-US" sz="7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$2.29/gal. gasoline</a:t>
            </a:r>
          </a:p>
        </p:txBody>
      </p:sp>
      <p:cxnSp>
        <p:nvCxnSpPr>
          <p:cNvPr id="21" name="Connector: Curved 16">
            <a:extLst>
              <a:ext uri="{FF2B5EF4-FFF2-40B4-BE49-F238E27FC236}">
                <a16:creationId xmlns:a16="http://schemas.microsoft.com/office/drawing/2014/main" xmlns="" id="{21ED475A-E1DC-44BA-B75B-B872F3748911}"/>
              </a:ext>
            </a:extLst>
          </p:cNvPr>
          <p:cNvCxnSpPr/>
          <p:nvPr/>
        </p:nvCxnSpPr>
        <p:spPr>
          <a:xfrm rot="16200000" flipH="1">
            <a:off x="3940583" y="4631911"/>
            <a:ext cx="297622" cy="25400"/>
          </a:xfrm>
          <a:prstGeom prst="curvedConnector3">
            <a:avLst/>
          </a:prstGeom>
          <a:noFill/>
          <a:ln w="12700" cap="flat" cmpd="sng" algn="ctr">
            <a:solidFill>
              <a:srgbClr val="0070C0"/>
            </a:solidFill>
            <a:prstDash val="solid"/>
            <a:miter lim="800000"/>
            <a:tailEnd type="triangle"/>
          </a:ln>
          <a:effectLst/>
        </p:spPr>
      </p:cxnSp>
      <p:cxnSp>
        <p:nvCxnSpPr>
          <p:cNvPr id="22" name="Connector: Curved 13">
            <a:extLst>
              <a:ext uri="{FF2B5EF4-FFF2-40B4-BE49-F238E27FC236}">
                <a16:creationId xmlns:a16="http://schemas.microsoft.com/office/drawing/2014/main" xmlns="" id="{E47E41D2-3509-4673-9499-DE2E1AD24C48}"/>
              </a:ext>
            </a:extLst>
          </p:cNvPr>
          <p:cNvCxnSpPr/>
          <p:nvPr/>
        </p:nvCxnSpPr>
        <p:spPr>
          <a:xfrm>
            <a:off x="2667000" y="4572000"/>
            <a:ext cx="354304" cy="304801"/>
          </a:xfrm>
          <a:prstGeom prst="curvedConnector3">
            <a:avLst/>
          </a:prstGeom>
          <a:noFill/>
          <a:ln w="12700" cap="flat" cmpd="sng" algn="ctr">
            <a:solidFill>
              <a:srgbClr val="0070C0"/>
            </a:solidFill>
            <a:prstDash val="solid"/>
            <a:miter lim="800000"/>
            <a:tailEnd type="triangle"/>
          </a:ln>
          <a:effectLst/>
        </p:spPr>
      </p:cxnSp>
    </p:spTree>
    <p:extLst>
      <p:ext uri="{BB962C8B-B14F-4D97-AF65-F5344CB8AC3E}">
        <p14:creationId xmlns:p14="http://schemas.microsoft.com/office/powerpoint/2010/main" val="2925553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E-30 Template">
  <a:themeElements>
    <a:clrScheme name="FE-30 Colors">
      <a:dk1>
        <a:sysClr val="windowText" lastClr="000000"/>
      </a:dk1>
      <a:lt1>
        <a:sysClr val="window" lastClr="FFFFFF"/>
      </a:lt1>
      <a:dk2>
        <a:srgbClr val="1F497D"/>
      </a:dk2>
      <a:lt2>
        <a:srgbClr val="64645D"/>
      </a:lt2>
      <a:accent1>
        <a:srgbClr val="1F497D"/>
      </a:accent1>
      <a:accent2>
        <a:srgbClr val="86AA00"/>
      </a:accent2>
      <a:accent3>
        <a:srgbClr val="E7B800"/>
      </a:accent3>
      <a:accent4>
        <a:srgbClr val="FF9E29"/>
      </a:accent4>
      <a:accent5>
        <a:srgbClr val="2E9FDF"/>
      </a:accent5>
      <a:accent6>
        <a:srgbClr val="D1D1D1"/>
      </a:accent6>
      <a:hlink>
        <a:srgbClr val="1F497D"/>
      </a:hlink>
      <a:folHlink>
        <a:srgbClr val="6464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5AAF0AF-1A93-416A-A478-CA46E7D182E1}" vid="{F9386FB1-E999-4F41-8E61-0531C8EDDEA5}"/>
    </a:ext>
  </a:extLst>
</a:theme>
</file>

<file path=ppt/theme/theme10.xml><?xml version="1.0" encoding="utf-8"?>
<a:theme xmlns:a="http://schemas.openxmlformats.org/drawingml/2006/main" name="4_FE-30 Template">
  <a:themeElements>
    <a:clrScheme name="FE-30 Colors">
      <a:dk1>
        <a:sysClr val="windowText" lastClr="000000"/>
      </a:dk1>
      <a:lt1>
        <a:sysClr val="window" lastClr="FFFFFF"/>
      </a:lt1>
      <a:dk2>
        <a:srgbClr val="1F497D"/>
      </a:dk2>
      <a:lt2>
        <a:srgbClr val="64645D"/>
      </a:lt2>
      <a:accent1>
        <a:srgbClr val="1F497D"/>
      </a:accent1>
      <a:accent2>
        <a:srgbClr val="86AA00"/>
      </a:accent2>
      <a:accent3>
        <a:srgbClr val="E7B800"/>
      </a:accent3>
      <a:accent4>
        <a:srgbClr val="FF9E29"/>
      </a:accent4>
      <a:accent5>
        <a:srgbClr val="2E9FDF"/>
      </a:accent5>
      <a:accent6>
        <a:srgbClr val="D1D1D1"/>
      </a:accent6>
      <a:hlink>
        <a:srgbClr val="1F497D"/>
      </a:hlink>
      <a:folHlink>
        <a:srgbClr val="6464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5AAF0AF-1A93-416A-A478-CA46E7D182E1}" vid="{F9386FB1-E999-4F41-8E61-0531C8EDDEA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30 Template">
  <a:themeElements>
    <a:clrScheme name="FE-30 Colors">
      <a:dk1>
        <a:sysClr val="windowText" lastClr="000000"/>
      </a:dk1>
      <a:lt1>
        <a:sysClr val="window" lastClr="FFFFFF"/>
      </a:lt1>
      <a:dk2>
        <a:srgbClr val="1F497D"/>
      </a:dk2>
      <a:lt2>
        <a:srgbClr val="64645D"/>
      </a:lt2>
      <a:accent1>
        <a:srgbClr val="1F497D"/>
      </a:accent1>
      <a:accent2>
        <a:srgbClr val="86AA00"/>
      </a:accent2>
      <a:accent3>
        <a:srgbClr val="E7B800"/>
      </a:accent3>
      <a:accent4>
        <a:srgbClr val="FF9E29"/>
      </a:accent4>
      <a:accent5>
        <a:srgbClr val="2E9FDF"/>
      </a:accent5>
      <a:accent6>
        <a:srgbClr val="D1D1D1"/>
      </a:accent6>
      <a:hlink>
        <a:srgbClr val="1F497D"/>
      </a:hlink>
      <a:folHlink>
        <a:srgbClr val="6464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5AAF0AF-1A93-416A-A478-CA46E7D182E1}" vid="{9D126393-FF5D-4434-B5C1-BD3CDA5436A5}"/>
    </a:ext>
  </a:extLst>
</a:theme>
</file>

<file path=ppt/theme/theme3.xml><?xml version="1.0" encoding="utf-8"?>
<a:theme xmlns:a="http://schemas.openxmlformats.org/drawingml/2006/main" name="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5AAF0AF-1A93-416A-A478-CA46E7D182E1}" vid="{CE786A57-7637-4840-8E8B-C6EB5ADC09C2}"/>
    </a:ext>
  </a:extLst>
</a:theme>
</file>

<file path=ppt/theme/theme4.xml><?xml version="1.0" encoding="utf-8"?>
<a:theme xmlns:a="http://schemas.openxmlformats.org/drawingml/2006/main" name="1_2010-09-24 Zoi Oil and G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2010-09-24 Zoi Oil and G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2010-09-24 Zoi Oil and G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FE-30 Template">
  <a:themeElements>
    <a:clrScheme name="FE-30 Colors">
      <a:dk1>
        <a:sysClr val="windowText" lastClr="000000"/>
      </a:dk1>
      <a:lt1>
        <a:sysClr val="window" lastClr="FFFFFF"/>
      </a:lt1>
      <a:dk2>
        <a:srgbClr val="1F497D"/>
      </a:dk2>
      <a:lt2>
        <a:srgbClr val="64645D"/>
      </a:lt2>
      <a:accent1>
        <a:srgbClr val="1F497D"/>
      </a:accent1>
      <a:accent2>
        <a:srgbClr val="86AA00"/>
      </a:accent2>
      <a:accent3>
        <a:srgbClr val="E7B800"/>
      </a:accent3>
      <a:accent4>
        <a:srgbClr val="FF9E29"/>
      </a:accent4>
      <a:accent5>
        <a:srgbClr val="2E9FDF"/>
      </a:accent5>
      <a:accent6>
        <a:srgbClr val="D1D1D1"/>
      </a:accent6>
      <a:hlink>
        <a:srgbClr val="1F497D"/>
      </a:hlink>
      <a:folHlink>
        <a:srgbClr val="6464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5AAF0AF-1A93-416A-A478-CA46E7D182E1}" vid="{F9386FB1-E999-4F41-8E61-0531C8EDDEA5}"/>
    </a:ext>
  </a:extLst>
</a:theme>
</file>

<file path=ppt/theme/theme9.xml><?xml version="1.0" encoding="utf-8"?>
<a:theme xmlns:a="http://schemas.openxmlformats.org/drawingml/2006/main" name="2_FE-30 Template">
  <a:themeElements>
    <a:clrScheme name="FE-30 Colors">
      <a:dk1>
        <a:sysClr val="windowText" lastClr="000000"/>
      </a:dk1>
      <a:lt1>
        <a:sysClr val="window" lastClr="FFFFFF"/>
      </a:lt1>
      <a:dk2>
        <a:srgbClr val="1F497D"/>
      </a:dk2>
      <a:lt2>
        <a:srgbClr val="64645D"/>
      </a:lt2>
      <a:accent1>
        <a:srgbClr val="1F497D"/>
      </a:accent1>
      <a:accent2>
        <a:srgbClr val="86AA00"/>
      </a:accent2>
      <a:accent3>
        <a:srgbClr val="E7B800"/>
      </a:accent3>
      <a:accent4>
        <a:srgbClr val="FF9E29"/>
      </a:accent4>
      <a:accent5>
        <a:srgbClr val="2E9FDF"/>
      </a:accent5>
      <a:accent6>
        <a:srgbClr val="D1D1D1"/>
      </a:accent6>
      <a:hlink>
        <a:srgbClr val="1F497D"/>
      </a:hlink>
      <a:folHlink>
        <a:srgbClr val="6464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5AAF0AF-1A93-416A-A478-CA46E7D182E1}" vid="{F9386FB1-E999-4F41-8E61-0531C8EDDEA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4141662-634a-44b6-bc47-601f178e8dec">YDN6RU57364D-393521572-833</_dlc_DocId>
    <_dlc_DocIdUrl xmlns="94141662-634a-44b6-bc47-601f178e8dec">
      <Url>https://portal.fe.doe.gov/coal/_layouts/DocIdRedir.aspx?ID=YDN6RU57364D-393521572-833</Url>
      <Description>YDN6RU57364D-393521572-833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7D9B780E161FD448D22A6DA3FDA9299" ma:contentTypeVersion="0" ma:contentTypeDescription="Create a new document." ma:contentTypeScope="" ma:versionID="ff1d91e9a8886ebb6cc3c5f9325c9b99">
  <xsd:schema xmlns:xsd="http://www.w3.org/2001/XMLSchema" xmlns:xs="http://www.w3.org/2001/XMLSchema" xmlns:p="http://schemas.microsoft.com/office/2006/metadata/properties" xmlns:ns2="94141662-634a-44b6-bc47-601f178e8dec" targetNamespace="http://schemas.microsoft.com/office/2006/metadata/properties" ma:root="true" ma:fieldsID="bb49a5f6b4894c61246f581cdc5f2e1c" ns2:_="">
    <xsd:import namespace="94141662-634a-44b6-bc47-601f178e8de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41662-634a-44b6-bc47-601f178e8d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DA965F-9674-486B-9E67-070687E5B7A8}">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metadata/properties"/>
    <ds:schemaRef ds:uri="http://purl.org/dc/elements/1.1/"/>
    <ds:schemaRef ds:uri="94141662-634a-44b6-bc47-601f178e8dec"/>
    <ds:schemaRef ds:uri="http://purl.org/dc/dcmitype/"/>
  </ds:schemaRefs>
</ds:datastoreItem>
</file>

<file path=customXml/itemProps2.xml><?xml version="1.0" encoding="utf-8"?>
<ds:datastoreItem xmlns:ds="http://schemas.openxmlformats.org/officeDocument/2006/customXml" ds:itemID="{F27025AB-6974-4265-8420-FC625DD057E9}">
  <ds:schemaRefs>
    <ds:schemaRef ds:uri="http://schemas.microsoft.com/sharepoint/events"/>
  </ds:schemaRefs>
</ds:datastoreItem>
</file>

<file path=customXml/itemProps3.xml><?xml version="1.0" encoding="utf-8"?>
<ds:datastoreItem xmlns:ds="http://schemas.openxmlformats.org/officeDocument/2006/customXml" ds:itemID="{D520C5B0-6645-46B9-A544-304D2149DC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41662-634a-44b6-bc47-601f178e8d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B89685C-4832-4103-B48B-08F1CE401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FE Power Point Template v2</Template>
  <TotalTime>5052</TotalTime>
  <Words>3673</Words>
  <Application>Microsoft Office PowerPoint</Application>
  <PresentationFormat>On-screen Show (4:3)</PresentationFormat>
  <Paragraphs>408</Paragraphs>
  <Slides>19</Slides>
  <Notes>19</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19</vt:i4>
      </vt:variant>
    </vt:vector>
  </HeadingPairs>
  <TitlesOfParts>
    <vt:vector size="42" baseType="lpstr">
      <vt:lpstr>Meiryo</vt:lpstr>
      <vt:lpstr>ＭＳ Ｐゴシック</vt:lpstr>
      <vt:lpstr>ＭＳ Ｐゴシック</vt:lpstr>
      <vt:lpstr>Arial</vt:lpstr>
      <vt:lpstr>Arial Narrow</vt:lpstr>
      <vt:lpstr>Calibri</vt:lpstr>
      <vt:lpstr>Century Gothic</vt:lpstr>
      <vt:lpstr>Courier New</vt:lpstr>
      <vt:lpstr>Garamond</vt:lpstr>
      <vt:lpstr>Georgia</vt:lpstr>
      <vt:lpstr>Times New Roman</vt:lpstr>
      <vt:lpstr>Verdana</vt:lpstr>
      <vt:lpstr>Wingdings</vt:lpstr>
      <vt:lpstr>1_FE-30 Template</vt:lpstr>
      <vt:lpstr>FE-30 Template</vt:lpstr>
      <vt:lpstr>Blank_Body</vt:lpstr>
      <vt:lpstr>1_2010-09-24 Zoi Oil and Gas</vt:lpstr>
      <vt:lpstr>3_2010-09-24 Zoi Oil and Gas</vt:lpstr>
      <vt:lpstr>4_2010-09-24 Zoi Oil and Gas</vt:lpstr>
      <vt:lpstr>Custom Design</vt:lpstr>
      <vt:lpstr>3_FE-30 Template</vt:lpstr>
      <vt:lpstr>2_FE-30 Template</vt:lpstr>
      <vt:lpstr>4_FE-30 Template</vt:lpstr>
      <vt:lpstr>PowerPoint Presentation</vt:lpstr>
      <vt:lpstr>PowerPoint Presentation</vt:lpstr>
      <vt:lpstr>Coal FIRST:  The Future of Power Generation (Flexible, Innovative, Resilient, Small, Transformative)  </vt:lpstr>
      <vt:lpstr>Coal FIRST Adapts to the Needs of Tomorrow</vt:lpstr>
      <vt:lpstr>PowerPoint Presentation</vt:lpstr>
      <vt:lpstr>CCUS R&amp;D Program Goals and Challenges</vt:lpstr>
      <vt:lpstr>PowerPoint Presentation</vt:lpstr>
      <vt:lpstr>PowerPoint Presentation</vt:lpstr>
      <vt:lpstr>PowerPoint Presentation</vt:lpstr>
      <vt:lpstr>U.S. Coal Consumption By End Use Sector (2019)</vt:lpstr>
      <vt:lpstr>PowerPoint Presentation</vt:lpstr>
      <vt:lpstr>2019 U.S. Coal Exports, Million Short Tons (Mmst)</vt:lpstr>
      <vt:lpstr>U.S. Coal Exports: Metallurgical And Steam</vt:lpstr>
      <vt:lpstr>PowerPoint Presentation</vt:lpstr>
      <vt:lpstr>Coal Foams</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Gruse, Jessica (CONTR)</dc:creator>
  <cp:lastModifiedBy>McMurray, Patricia (CONTR)</cp:lastModifiedBy>
  <cp:revision>548</cp:revision>
  <cp:lastPrinted>2020-06-08T17:10:10Z</cp:lastPrinted>
  <dcterms:created xsi:type="dcterms:W3CDTF">2019-09-20T14:11:42Z</dcterms:created>
  <dcterms:modified xsi:type="dcterms:W3CDTF">2020-10-20T18:49:15Z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0x010100D7D9B780E161FD448D22A6DA3FDA9299</vt:lpwstr>
  </property>
  <property fmtid="{D5CDD505-2E9C-101B-9397-08002B2CF9AE}" pid="3" name="_dlc_DocIdItemGuid">
    <vt:lpwstr>5e7624c0-546d-41f2-8af3-f5d2e15cfa42</vt:lpwstr>
  </property>
</Properties>
</file>