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69"/>
  </p:notesMasterIdLst>
  <p:handoutMasterIdLst>
    <p:handoutMasterId r:id="rId70"/>
  </p:handoutMasterIdLst>
  <p:sldIdLst>
    <p:sldId id="256" r:id="rId5"/>
    <p:sldId id="599" r:id="rId6"/>
    <p:sldId id="439" r:id="rId7"/>
    <p:sldId id="625" r:id="rId8"/>
    <p:sldId id="484" r:id="rId9"/>
    <p:sldId id="486" r:id="rId10"/>
    <p:sldId id="672" r:id="rId11"/>
    <p:sldId id="588" r:id="rId12"/>
    <p:sldId id="677" r:id="rId13"/>
    <p:sldId id="559" r:id="rId14"/>
    <p:sldId id="605" r:id="rId15"/>
    <p:sldId id="617" r:id="rId16"/>
    <p:sldId id="491" r:id="rId17"/>
    <p:sldId id="554" r:id="rId18"/>
    <p:sldId id="680" r:id="rId19"/>
    <p:sldId id="679" r:id="rId20"/>
    <p:sldId id="426" r:id="rId21"/>
    <p:sldId id="480" r:id="rId22"/>
    <p:sldId id="603" r:id="rId23"/>
    <p:sldId id="557" r:id="rId24"/>
    <p:sldId id="684" r:id="rId25"/>
    <p:sldId id="570" r:id="rId26"/>
    <p:sldId id="681" r:id="rId27"/>
    <p:sldId id="627" r:id="rId28"/>
    <p:sldId id="628" r:id="rId29"/>
    <p:sldId id="629" r:id="rId30"/>
    <p:sldId id="630" r:id="rId31"/>
    <p:sldId id="631" r:id="rId32"/>
    <p:sldId id="633" r:id="rId33"/>
    <p:sldId id="634" r:id="rId34"/>
    <p:sldId id="635" r:id="rId35"/>
    <p:sldId id="636" r:id="rId36"/>
    <p:sldId id="637" r:id="rId37"/>
    <p:sldId id="638" r:id="rId38"/>
    <p:sldId id="639" r:id="rId39"/>
    <p:sldId id="640" r:id="rId40"/>
    <p:sldId id="655" r:id="rId41"/>
    <p:sldId id="656" r:id="rId42"/>
    <p:sldId id="626" r:id="rId43"/>
    <p:sldId id="642" r:id="rId44"/>
    <p:sldId id="643" r:id="rId45"/>
    <p:sldId id="644" r:id="rId46"/>
    <p:sldId id="645" r:id="rId47"/>
    <p:sldId id="646" r:id="rId48"/>
    <p:sldId id="647" r:id="rId49"/>
    <p:sldId id="648" r:id="rId50"/>
    <p:sldId id="649" r:id="rId51"/>
    <p:sldId id="651" r:id="rId52"/>
    <p:sldId id="652" r:id="rId53"/>
    <p:sldId id="653" r:id="rId54"/>
    <p:sldId id="682" r:id="rId55"/>
    <p:sldId id="658" r:id="rId56"/>
    <p:sldId id="659" r:id="rId57"/>
    <p:sldId id="660" r:id="rId58"/>
    <p:sldId id="661" r:id="rId59"/>
    <p:sldId id="662" r:id="rId60"/>
    <p:sldId id="664" r:id="rId61"/>
    <p:sldId id="665" r:id="rId62"/>
    <p:sldId id="666" r:id="rId63"/>
    <p:sldId id="667" r:id="rId64"/>
    <p:sldId id="668" r:id="rId65"/>
    <p:sldId id="669" r:id="rId66"/>
    <p:sldId id="683" r:id="rId67"/>
    <p:sldId id="670"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422"/>
    <a:srgbClr val="DE8422"/>
    <a:srgbClr val="F59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0969" autoAdjust="0"/>
  </p:normalViewPr>
  <p:slideViewPr>
    <p:cSldViewPr>
      <p:cViewPr varScale="1">
        <p:scale>
          <a:sx n="105" d="100"/>
          <a:sy n="105" d="100"/>
        </p:scale>
        <p:origin x="1860" y="96"/>
      </p:cViewPr>
      <p:guideLst>
        <p:guide orient="horz" pos="2160"/>
        <p:guide pos="2880"/>
      </p:guideLst>
    </p:cSldViewPr>
  </p:slideViewPr>
  <p:notesTextViewPr>
    <p:cViewPr>
      <p:scale>
        <a:sx n="1" d="1"/>
        <a:sy n="1" d="1"/>
      </p:scale>
      <p:origin x="0" y="0"/>
    </p:cViewPr>
  </p:notesTextViewPr>
  <p:sorterViewPr>
    <p:cViewPr>
      <p:scale>
        <a:sx n="140" d="100"/>
        <a:sy n="140" d="100"/>
      </p:scale>
      <p:origin x="0" y="20160"/>
    </p:cViewPr>
  </p:sorter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9BC9E3-A1D6-4E04-B23F-2C39B07F4111}" type="datetimeFigureOut">
              <a:rPr lang="en-US" smtClean="0"/>
              <a:t>10/21/2020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5F9389-8E9C-4B37-A556-47919B1EEE3F}" type="slidenum">
              <a:rPr lang="en-US" smtClean="0"/>
              <a:t>‹#›</a:t>
            </a:fld>
            <a:endParaRPr lang="en-US" dirty="0"/>
          </a:p>
        </p:txBody>
      </p:sp>
    </p:spTree>
    <p:extLst>
      <p:ext uri="{BB962C8B-B14F-4D97-AF65-F5344CB8AC3E}">
        <p14:creationId xmlns:p14="http://schemas.microsoft.com/office/powerpoint/2010/main" val="3938227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EE9D4DE-9C36-4823-B2A6-BD91A05794E4}" type="datetimeFigureOut">
              <a:rPr lang="en-US"/>
              <a:pPr>
                <a:defRPr/>
              </a:pPr>
              <a:t>10/21/2020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108B6A5-6A2D-46E2-96C1-D100FD9F02BB}" type="slidenum">
              <a:rPr lang="en-US"/>
              <a:pPr>
                <a:defRPr/>
              </a:pPr>
              <a:t>‹#›</a:t>
            </a:fld>
            <a:endParaRPr lang="en-US" dirty="0"/>
          </a:p>
        </p:txBody>
      </p:sp>
    </p:spTree>
    <p:extLst>
      <p:ext uri="{BB962C8B-B14F-4D97-AF65-F5344CB8AC3E}">
        <p14:creationId xmlns:p14="http://schemas.microsoft.com/office/powerpoint/2010/main" val="959911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1</a:t>
            </a:fld>
            <a:endParaRPr lang="en-US" dirty="0"/>
          </a:p>
        </p:txBody>
      </p:sp>
    </p:spTree>
    <p:extLst>
      <p:ext uri="{BB962C8B-B14F-4D97-AF65-F5344CB8AC3E}">
        <p14:creationId xmlns:p14="http://schemas.microsoft.com/office/powerpoint/2010/main" val="4243288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use of a flooded-bed scrubber is another technique used at the face to control dust levels.</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13</a:t>
            </a:fld>
            <a:endParaRPr lang="en-US" dirty="0"/>
          </a:p>
        </p:txBody>
      </p:sp>
    </p:spTree>
    <p:extLst>
      <p:ext uri="{BB962C8B-B14F-4D97-AF65-F5344CB8AC3E}">
        <p14:creationId xmlns:p14="http://schemas.microsoft.com/office/powerpoint/2010/main" val="1911513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Clean</a:t>
            </a:r>
            <a:r>
              <a:rPr lang="en-US" baseline="0" dirty="0" smtClean="0"/>
              <a:t> scrubber filter.</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14</a:t>
            </a:fld>
            <a:endParaRPr lang="en-US" dirty="0"/>
          </a:p>
        </p:txBody>
      </p:sp>
    </p:spTree>
    <p:extLst>
      <p:ext uri="{BB962C8B-B14F-4D97-AF65-F5344CB8AC3E}">
        <p14:creationId xmlns:p14="http://schemas.microsoft.com/office/powerpoint/2010/main" val="214664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flooded-bed scrubber</a:t>
            </a:r>
            <a:r>
              <a:rPr lang="en-US" baseline="0" dirty="0" smtClean="0"/>
              <a:t> has been shown to be effective at reducing dust levels.  The scrubber captures the dust especially dust. Most of the other methods such as water sprays and ventilation are suppressing dust and or redirecting the dust laden air. </a:t>
            </a:r>
          </a:p>
          <a:p>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15</a:t>
            </a:fld>
            <a:endParaRPr lang="en-US"/>
          </a:p>
        </p:txBody>
      </p:sp>
    </p:spTree>
    <p:extLst>
      <p:ext uri="{BB962C8B-B14F-4D97-AF65-F5344CB8AC3E}">
        <p14:creationId xmlns:p14="http://schemas.microsoft.com/office/powerpoint/2010/main" val="127458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flooded-bed scrubber</a:t>
            </a:r>
            <a:r>
              <a:rPr lang="en-US" baseline="0" dirty="0" smtClean="0"/>
              <a:t> has been shown to be effective at reducing dust levels.  The scrubber captures the dust especially dust. Most of the other methods such as water sprays and ventilation are suppressing dust and or redirecting the dust laden air. </a:t>
            </a:r>
          </a:p>
          <a:p>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16</a:t>
            </a:fld>
            <a:endParaRPr lang="en-US"/>
          </a:p>
        </p:txBody>
      </p:sp>
    </p:spTree>
    <p:extLst>
      <p:ext uri="{BB962C8B-B14F-4D97-AF65-F5344CB8AC3E}">
        <p14:creationId xmlns:p14="http://schemas.microsoft.com/office/powerpoint/2010/main" val="3166748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17</a:t>
            </a:fld>
            <a:endParaRPr lang="en-US"/>
          </a:p>
        </p:txBody>
      </p:sp>
    </p:spTree>
    <p:extLst>
      <p:ext uri="{BB962C8B-B14F-4D97-AF65-F5344CB8AC3E}">
        <p14:creationId xmlns:p14="http://schemas.microsoft.com/office/powerpoint/2010/main" val="3477538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Synthetic</a:t>
            </a:r>
            <a:r>
              <a:rPr lang="en-US" baseline="0" dirty="0" smtClean="0"/>
              <a:t> and 30-L are the move effective at collecting dust</a:t>
            </a:r>
          </a:p>
          <a:p>
            <a:r>
              <a:rPr lang="en-US" baseline="0" dirty="0" smtClean="0"/>
              <a:t>But have the lowest air quantity measured</a:t>
            </a:r>
          </a:p>
          <a:p>
            <a:r>
              <a:rPr lang="en-US" baseline="0" dirty="0" smtClean="0"/>
              <a:t>20-L, 15-L, and Brush are a pretty good at both</a:t>
            </a:r>
          </a:p>
          <a:p>
            <a:r>
              <a:rPr lang="en-US" baseline="0" dirty="0" smtClean="0"/>
              <a:t>Silica dust collection efficiency is similar to the dust collection efficiencies shown in the graph</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18</a:t>
            </a:fld>
            <a:endParaRPr lang="en-US" dirty="0"/>
          </a:p>
        </p:txBody>
      </p:sp>
    </p:spTree>
    <p:extLst>
      <p:ext uri="{BB962C8B-B14F-4D97-AF65-F5344CB8AC3E}">
        <p14:creationId xmlns:p14="http://schemas.microsoft.com/office/powerpoint/2010/main" val="971196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maintenance required to keep the scrubber running at efficient levels</a:t>
            </a:r>
          </a:p>
          <a:p>
            <a:r>
              <a:rPr lang="en-US" dirty="0" smtClean="0"/>
              <a:t>Scrubbers</a:t>
            </a:r>
            <a:r>
              <a:rPr lang="en-US" baseline="0" dirty="0" smtClean="0"/>
              <a:t> lose 1/3 of their airflow capacity after just one cut due to clogging</a:t>
            </a:r>
          </a:p>
          <a:p>
            <a:r>
              <a:rPr lang="en-US" baseline="0" dirty="0" smtClean="0"/>
              <a:t>Use a full cone spray to wash out the filter like we discussed earlier</a:t>
            </a:r>
          </a:p>
          <a:p>
            <a:r>
              <a:rPr lang="en-US" baseline="0" dirty="0" smtClean="0"/>
              <a:t>Ductwork should be cleaned twice in a shift</a:t>
            </a:r>
          </a:p>
          <a:p>
            <a:r>
              <a:rPr lang="en-US" baseline="0" dirty="0" smtClean="0"/>
              <a:t>Back flushing is important </a:t>
            </a:r>
          </a:p>
          <a:p>
            <a:endParaRPr lang="en-US" baseline="0" dirty="0" smtClean="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19</a:t>
            </a:fld>
            <a:endParaRPr lang="en-US"/>
          </a:p>
        </p:txBody>
      </p:sp>
    </p:spTree>
    <p:extLst>
      <p:ext uri="{BB962C8B-B14F-4D97-AF65-F5344CB8AC3E}">
        <p14:creationId xmlns:p14="http://schemas.microsoft.com/office/powerpoint/2010/main" val="2915294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best practice</a:t>
            </a:r>
            <a:r>
              <a:rPr lang="en-US" baseline="0" dirty="0" smtClean="0"/>
              <a:t> would be to suppress the dust and prevent generation in the first place</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24</a:t>
            </a:fld>
            <a:endParaRPr lang="en-US" dirty="0"/>
          </a:p>
        </p:txBody>
      </p:sp>
    </p:spTree>
    <p:extLst>
      <p:ext uri="{BB962C8B-B14F-4D97-AF65-F5344CB8AC3E}">
        <p14:creationId xmlns:p14="http://schemas.microsoft.com/office/powerpoint/2010/main" val="3245087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location is</a:t>
            </a:r>
            <a:r>
              <a:rPr lang="en-US" baseline="0" dirty="0" smtClean="0"/>
              <a:t> wherever it can be position so the that the water spray can direct the dust away from the miners</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25</a:t>
            </a:fld>
            <a:endParaRPr lang="en-US" dirty="0"/>
          </a:p>
        </p:txBody>
      </p:sp>
    </p:spTree>
    <p:extLst>
      <p:ext uri="{BB962C8B-B14F-4D97-AF65-F5344CB8AC3E}">
        <p14:creationId xmlns:p14="http://schemas.microsoft.com/office/powerpoint/2010/main" val="3204365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Unifor</a:t>
            </a:r>
            <a:r>
              <a:rPr lang="en-US" baseline="0" dirty="0" smtClean="0"/>
              <a:t>m wetting</a:t>
            </a:r>
          </a:p>
          <a:p>
            <a:r>
              <a:rPr lang="en-US" baseline="0" dirty="0" smtClean="0"/>
              <a:t>Medium to large droplet size</a:t>
            </a:r>
            <a:endParaRPr lang="en-US" baseline="0" dirty="0"/>
          </a:p>
          <a:p>
            <a:r>
              <a:rPr lang="en-US" baseline="0" dirty="0" smtClean="0"/>
              <a:t>Wide range of pressure and flows</a:t>
            </a:r>
          </a:p>
          <a:p>
            <a:r>
              <a:rPr lang="en-US" baseline="0" dirty="0" smtClean="0"/>
              <a:t>Good to use when cleaning scrubber filter</a:t>
            </a:r>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27</a:t>
            </a:fld>
            <a:endParaRPr lang="en-US" dirty="0"/>
          </a:p>
        </p:txBody>
      </p:sp>
    </p:spTree>
    <p:extLst>
      <p:ext uri="{BB962C8B-B14F-4D97-AF65-F5344CB8AC3E}">
        <p14:creationId xmlns:p14="http://schemas.microsoft.com/office/powerpoint/2010/main" val="53308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2</a:t>
            </a:fld>
            <a:endParaRPr lang="en-US" dirty="0"/>
          </a:p>
        </p:txBody>
      </p:sp>
    </p:spTree>
    <p:extLst>
      <p:ext uri="{BB962C8B-B14F-4D97-AF65-F5344CB8AC3E}">
        <p14:creationId xmlns:p14="http://schemas.microsoft.com/office/powerpoint/2010/main" val="3885400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a:t>
            </a:r>
            <a:r>
              <a:rPr lang="en-US" baseline="0" dirty="0" smtClean="0"/>
              <a:t> set to various angles</a:t>
            </a:r>
          </a:p>
          <a:p>
            <a:r>
              <a:rPr lang="en-US" baseline="0" dirty="0" smtClean="0"/>
              <a:t>Including mounted vertically</a:t>
            </a:r>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28</a:t>
            </a:fld>
            <a:endParaRPr lang="en-US" dirty="0"/>
          </a:p>
        </p:txBody>
      </p:sp>
    </p:spTree>
    <p:extLst>
      <p:ext uri="{BB962C8B-B14F-4D97-AF65-F5344CB8AC3E}">
        <p14:creationId xmlns:p14="http://schemas.microsoft.com/office/powerpoint/2010/main" val="3819721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used close to the source</a:t>
            </a:r>
          </a:p>
          <a:p>
            <a:r>
              <a:rPr lang="en-US" dirty="0" smtClean="0"/>
              <a:t>Provides</a:t>
            </a:r>
            <a:r>
              <a:rPr lang="en-US" baseline="0" dirty="0" smtClean="0"/>
              <a:t> uniformity of wetting</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29</a:t>
            </a:fld>
            <a:endParaRPr lang="en-US" dirty="0"/>
          </a:p>
        </p:txBody>
      </p:sp>
    </p:spTree>
    <p:extLst>
      <p:ext uri="{BB962C8B-B14F-4D97-AF65-F5344CB8AC3E}">
        <p14:creationId xmlns:p14="http://schemas.microsoft.com/office/powerpoint/2010/main" val="894446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Easily clogs due to small orifice</a:t>
            </a:r>
          </a:p>
          <a:p>
            <a:r>
              <a:rPr lang="en-US" dirty="0" smtClean="0"/>
              <a:t>Very small droplet size</a:t>
            </a:r>
          </a:p>
          <a:p>
            <a:r>
              <a:rPr lang="en-US" dirty="0" smtClean="0"/>
              <a:t>Effective</a:t>
            </a:r>
            <a:r>
              <a:rPr lang="en-US" baseline="0" dirty="0" smtClean="0"/>
              <a:t> at removing dust</a:t>
            </a: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31</a:t>
            </a:fld>
            <a:endParaRPr lang="en-US" dirty="0"/>
          </a:p>
        </p:txBody>
      </p:sp>
    </p:spTree>
    <p:extLst>
      <p:ext uri="{BB962C8B-B14F-4D97-AF65-F5344CB8AC3E}">
        <p14:creationId xmlns:p14="http://schemas.microsoft.com/office/powerpoint/2010/main" val="707608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used</a:t>
            </a:r>
          </a:p>
          <a:p>
            <a:r>
              <a:rPr lang="en-US" dirty="0" smtClean="0"/>
              <a:t>Small to medium droplet size</a:t>
            </a:r>
          </a:p>
          <a:p>
            <a:r>
              <a:rPr lang="en-US" baseline="0" dirty="0" smtClean="0"/>
              <a:t>Won’t clog as easy due to large orifice</a:t>
            </a:r>
          </a:p>
          <a:p>
            <a:r>
              <a:rPr lang="en-US" baseline="0" dirty="0" smtClean="0"/>
              <a:t>Effective redirecting airflow</a:t>
            </a:r>
          </a:p>
          <a:p>
            <a:endParaRPr lang="en-US" dirty="0" smtClean="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33</a:t>
            </a:fld>
            <a:endParaRPr lang="en-US" dirty="0"/>
          </a:p>
        </p:txBody>
      </p:sp>
    </p:spTree>
    <p:extLst>
      <p:ext uri="{BB962C8B-B14F-4D97-AF65-F5344CB8AC3E}">
        <p14:creationId xmlns:p14="http://schemas.microsoft.com/office/powerpoint/2010/main" val="3947681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a:t>
            </a:r>
            <a:r>
              <a:rPr lang="en-US" baseline="0" dirty="0" smtClean="0"/>
              <a:t> set to various angles</a:t>
            </a:r>
          </a:p>
          <a:p>
            <a:r>
              <a:rPr lang="en-US" baseline="0" dirty="0" smtClean="0"/>
              <a:t>Including mounted vertically</a:t>
            </a:r>
          </a:p>
          <a:p>
            <a:r>
              <a:rPr lang="en-US" baseline="0" dirty="0" smtClean="0"/>
              <a:t>Good at containing dust</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34</a:t>
            </a:fld>
            <a:endParaRPr lang="en-US" dirty="0"/>
          </a:p>
        </p:txBody>
      </p:sp>
    </p:spTree>
    <p:extLst>
      <p:ext uri="{BB962C8B-B14F-4D97-AF65-F5344CB8AC3E}">
        <p14:creationId xmlns:p14="http://schemas.microsoft.com/office/powerpoint/2010/main" val="1587256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a:t>
            </a:r>
            <a:r>
              <a:rPr lang="en-US" dirty="0" smtClean="0"/>
              <a:t>igher</a:t>
            </a:r>
            <a:r>
              <a:rPr lang="en-US" baseline="0" dirty="0" smtClean="0"/>
              <a:t> the pressure the more air that’s moved</a:t>
            </a:r>
          </a:p>
          <a:p>
            <a:r>
              <a:rPr lang="en-US" baseline="0" dirty="0" smtClean="0"/>
              <a:t>With the exception of the BD3-3 all the sprays have similar airflow induced at 150 psi</a:t>
            </a:r>
          </a:p>
          <a:p>
            <a:r>
              <a:rPr lang="en-US" baseline="0" dirty="0" smtClean="0"/>
              <a:t>Full cone and flat cone move the most air overall</a:t>
            </a:r>
          </a:p>
          <a:p>
            <a:r>
              <a:rPr lang="en-US" baseline="0" dirty="0" smtClean="0"/>
              <a:t>Hollow cone moves significantly less air at 75 psi</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35</a:t>
            </a:fld>
            <a:endParaRPr lang="en-US" dirty="0"/>
          </a:p>
        </p:txBody>
      </p:sp>
    </p:spTree>
    <p:extLst>
      <p:ext uri="{BB962C8B-B14F-4D97-AF65-F5344CB8AC3E}">
        <p14:creationId xmlns:p14="http://schemas.microsoft.com/office/powerpoint/2010/main" val="4018029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Spray fills the tube</a:t>
            </a:r>
            <a:r>
              <a:rPr lang="en-US" baseline="0" dirty="0" smtClean="0"/>
              <a:t> with water creating a vacuum</a:t>
            </a:r>
          </a:p>
          <a:p>
            <a:r>
              <a:rPr lang="en-US" baseline="0" dirty="0" smtClean="0"/>
              <a:t>Creates a powerful jet providing lots of coverage for dust suppression</a:t>
            </a:r>
          </a:p>
          <a:p>
            <a:r>
              <a:rPr lang="en-US" baseline="0" dirty="0" smtClean="0"/>
              <a:t>Produces a hollow cone spray</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37</a:t>
            </a:fld>
            <a:endParaRPr lang="en-US"/>
          </a:p>
        </p:txBody>
      </p:sp>
    </p:spTree>
    <p:extLst>
      <p:ext uri="{BB962C8B-B14F-4D97-AF65-F5344CB8AC3E}">
        <p14:creationId xmlns:p14="http://schemas.microsoft.com/office/powerpoint/2010/main" val="274758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Venturi</a:t>
            </a:r>
            <a:r>
              <a:rPr lang="en-US" baseline="0" dirty="0" smtClean="0"/>
              <a:t> spray directs air, up to 370 cfm</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38</a:t>
            </a:fld>
            <a:endParaRPr lang="en-US"/>
          </a:p>
        </p:txBody>
      </p:sp>
    </p:spTree>
    <p:extLst>
      <p:ext uri="{BB962C8B-B14F-4D97-AF65-F5344CB8AC3E}">
        <p14:creationId xmlns:p14="http://schemas.microsoft.com/office/powerpoint/2010/main" val="2108867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Wet head</a:t>
            </a:r>
          </a:p>
          <a:p>
            <a:r>
              <a:rPr lang="en-US" baseline="0" dirty="0" smtClean="0"/>
              <a:t> entry drivers </a:t>
            </a:r>
            <a:r>
              <a:rPr lang="en-US" baseline="0" smtClean="0"/>
              <a:t>blocking air</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39</a:t>
            </a:fld>
            <a:endParaRPr lang="en-US" dirty="0"/>
          </a:p>
        </p:txBody>
      </p:sp>
    </p:spTree>
    <p:extLst>
      <p:ext uri="{BB962C8B-B14F-4D97-AF65-F5344CB8AC3E}">
        <p14:creationId xmlns:p14="http://schemas.microsoft.com/office/powerpoint/2010/main" val="2891465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Typically arrangements are designed to do one or the other.</a:t>
            </a:r>
          </a:p>
          <a:p>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40</a:t>
            </a:fld>
            <a:endParaRPr lang="en-US" dirty="0"/>
          </a:p>
        </p:txBody>
      </p:sp>
    </p:spTree>
    <p:extLst>
      <p:ext uri="{BB962C8B-B14F-4D97-AF65-F5344CB8AC3E}">
        <p14:creationId xmlns:p14="http://schemas.microsoft.com/office/powerpoint/2010/main" val="677477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We are going to go over different ventilation systems </a:t>
            </a:r>
            <a:r>
              <a:rPr lang="en-US" baseline="0" dirty="0" smtClean="0"/>
              <a:t>different spray system, and different spray nozzles and take a look at </a:t>
            </a:r>
            <a:endParaRPr lang="en-US" dirty="0" smtClean="0"/>
          </a:p>
          <a:p>
            <a:r>
              <a:rPr lang="en-US" dirty="0" smtClean="0"/>
              <a:t>Which systems are better for dust</a:t>
            </a:r>
            <a:endParaRPr lang="en-US" baseline="0" dirty="0" smtClean="0"/>
          </a:p>
          <a:p>
            <a:r>
              <a:rPr lang="en-US" baseline="0" dirty="0" smtClean="0"/>
              <a:t>Which systems are better for methane</a:t>
            </a:r>
          </a:p>
          <a:p>
            <a:r>
              <a:rPr lang="en-US" baseline="0" dirty="0" smtClean="0"/>
              <a:t>Look at Different engineering controls that can be used to minimize both</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3</a:t>
            </a:fld>
            <a:endParaRPr lang="en-US" dirty="0"/>
          </a:p>
        </p:txBody>
      </p:sp>
    </p:spTree>
    <p:extLst>
      <p:ext uri="{BB962C8B-B14F-4D97-AF65-F5344CB8AC3E}">
        <p14:creationId xmlns:p14="http://schemas.microsoft.com/office/powerpoint/2010/main" val="467052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sprays</a:t>
            </a:r>
            <a:r>
              <a:rPr lang="en-US" baseline="0" dirty="0" smtClean="0"/>
              <a:t> pointing directly towards the face with the goal of suppressing the dust.</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42</a:t>
            </a:fld>
            <a:endParaRPr lang="en-US" dirty="0"/>
          </a:p>
        </p:txBody>
      </p:sp>
    </p:spTree>
    <p:extLst>
      <p:ext uri="{BB962C8B-B14F-4D97-AF65-F5344CB8AC3E}">
        <p14:creationId xmlns:p14="http://schemas.microsoft.com/office/powerpoint/2010/main" val="4149828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side sprays</a:t>
            </a:r>
            <a:r>
              <a:rPr lang="en-US" baseline="0" dirty="0" smtClean="0"/>
              <a:t> are r</a:t>
            </a:r>
            <a:r>
              <a:rPr lang="en-US" dirty="0" smtClean="0"/>
              <a:t>edirecting the dust toward the center of the cutting head so they other sprays can suppress the dust.</a:t>
            </a:r>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43</a:t>
            </a:fld>
            <a:endParaRPr lang="en-US" dirty="0"/>
          </a:p>
        </p:txBody>
      </p:sp>
    </p:spTree>
    <p:extLst>
      <p:ext uri="{BB962C8B-B14F-4D97-AF65-F5344CB8AC3E}">
        <p14:creationId xmlns:p14="http://schemas.microsoft.com/office/powerpoint/2010/main" val="4140642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closer the sprays to the head the more effective the suppression</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44</a:t>
            </a:fld>
            <a:endParaRPr lang="en-US" dirty="0"/>
          </a:p>
        </p:txBody>
      </p:sp>
    </p:spTree>
    <p:extLst>
      <p:ext uri="{BB962C8B-B14F-4D97-AF65-F5344CB8AC3E}">
        <p14:creationId xmlns:p14="http://schemas.microsoft.com/office/powerpoint/2010/main" val="677933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Hollow cone, full cone, and flat cone nozzles are arranged to move air in a sweeping motion getting airflow to the methane generation source (the face) where it can be diluted.</a:t>
            </a:r>
          </a:p>
          <a:p>
            <a:r>
              <a:rPr lang="en-US" dirty="0" smtClean="0"/>
              <a:t>However, with the fan</a:t>
            </a:r>
            <a:r>
              <a:rPr lang="en-US" baseline="0" dirty="0" smtClean="0"/>
              <a:t> spray system, there is generally r</a:t>
            </a:r>
            <a:r>
              <a:rPr lang="en-US" dirty="0" smtClean="0"/>
              <a:t>educed Dust Control Effectiveness.  </a:t>
            </a:r>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46</a:t>
            </a:fld>
            <a:endParaRPr lang="en-US" dirty="0"/>
          </a:p>
        </p:txBody>
      </p:sp>
    </p:spTree>
    <p:extLst>
      <p:ext uri="{BB962C8B-B14F-4D97-AF65-F5344CB8AC3E}">
        <p14:creationId xmlns:p14="http://schemas.microsoft.com/office/powerpoint/2010/main" val="3379637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spray fan design with Hollow cone, full cone, and flat cone nozzles strategically arranged.  Also</a:t>
            </a:r>
            <a:r>
              <a:rPr lang="en-US" baseline="0" dirty="0" smtClean="0"/>
              <a:t>, this set-up has a reverse spray </a:t>
            </a:r>
            <a:r>
              <a:rPr lang="en-US" baseline="0" dirty="0" err="1" smtClean="0"/>
              <a:t>inby</a:t>
            </a:r>
            <a:r>
              <a:rPr lang="en-US" baseline="0" dirty="0" smtClean="0"/>
              <a:t> the exhaust curtain/tube to help with airflow.</a:t>
            </a:r>
          </a:p>
          <a:p>
            <a:r>
              <a:rPr lang="en-US" baseline="0" dirty="0" smtClean="0"/>
              <a:t>This system creates a very effective sweep of the face which is can be difficult to achieve in deep cut situation.</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47</a:t>
            </a:fld>
            <a:endParaRPr lang="en-US"/>
          </a:p>
        </p:txBody>
      </p:sp>
    </p:spTree>
    <p:extLst>
      <p:ext uri="{BB962C8B-B14F-4D97-AF65-F5344CB8AC3E}">
        <p14:creationId xmlns:p14="http://schemas.microsoft.com/office/powerpoint/2010/main" val="321924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5</a:t>
            </a:fld>
            <a:endParaRPr lang="en-US" dirty="0"/>
          </a:p>
        </p:txBody>
      </p:sp>
    </p:spTree>
    <p:extLst>
      <p:ext uri="{BB962C8B-B14F-4D97-AF65-F5344CB8AC3E}">
        <p14:creationId xmlns:p14="http://schemas.microsoft.com/office/powerpoint/2010/main" val="96297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6</a:t>
            </a:fld>
            <a:endParaRPr lang="en-US" dirty="0"/>
          </a:p>
        </p:txBody>
      </p:sp>
    </p:spTree>
    <p:extLst>
      <p:ext uri="{BB962C8B-B14F-4D97-AF65-F5344CB8AC3E}">
        <p14:creationId xmlns:p14="http://schemas.microsoft.com/office/powerpoint/2010/main" val="416793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7</a:t>
            </a:fld>
            <a:endParaRPr lang="en-US" dirty="0"/>
          </a:p>
        </p:txBody>
      </p:sp>
    </p:spTree>
    <p:extLst>
      <p:ext uri="{BB962C8B-B14F-4D97-AF65-F5344CB8AC3E}">
        <p14:creationId xmlns:p14="http://schemas.microsoft.com/office/powerpoint/2010/main" val="2854294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Blowing and Exhaust Tubing- Bowie MEAV</a:t>
            </a:r>
          </a:p>
          <a:p>
            <a:r>
              <a:rPr lang="en-US" dirty="0" smtClean="0"/>
              <a:t>Dust in tube</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10</a:t>
            </a:fld>
            <a:endParaRPr lang="en-US" dirty="0"/>
          </a:p>
        </p:txBody>
      </p:sp>
    </p:spTree>
    <p:extLst>
      <p:ext uri="{BB962C8B-B14F-4D97-AF65-F5344CB8AC3E}">
        <p14:creationId xmlns:p14="http://schemas.microsoft.com/office/powerpoint/2010/main" val="3706524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Blowing and Exhaust Tubing- Bowie MEAV</a:t>
            </a:r>
          </a:p>
          <a:p>
            <a:r>
              <a:rPr lang="en-US" dirty="0" smtClean="0"/>
              <a:t>Dust in tube</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11</a:t>
            </a:fld>
            <a:endParaRPr lang="en-US" dirty="0"/>
          </a:p>
        </p:txBody>
      </p:sp>
    </p:spTree>
    <p:extLst>
      <p:ext uri="{BB962C8B-B14F-4D97-AF65-F5344CB8AC3E}">
        <p14:creationId xmlns:p14="http://schemas.microsoft.com/office/powerpoint/2010/main" val="181850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Overpressuring</a:t>
            </a:r>
            <a:r>
              <a:rPr lang="en-US" baseline="0" dirty="0" smtClean="0"/>
              <a:t> the return. </a:t>
            </a:r>
            <a:endParaRPr lang="en-US" dirty="0"/>
          </a:p>
        </p:txBody>
      </p:sp>
      <p:sp>
        <p:nvSpPr>
          <p:cNvPr id="4" name="Slide Number Placeholder 3"/>
          <p:cNvSpPr>
            <a:spLocks noGrp="1"/>
          </p:cNvSpPr>
          <p:nvPr>
            <p:ph type="sldNum" sz="quarter" idx="10"/>
          </p:nvPr>
        </p:nvSpPr>
        <p:spPr/>
        <p:txBody>
          <a:bodyPr/>
          <a:lstStyle/>
          <a:p>
            <a:pPr>
              <a:defRPr/>
            </a:pPr>
            <a:fld id="{7108B6A5-6A2D-46E2-96C1-D100FD9F02BB}" type="slidenum">
              <a:rPr lang="en-US" smtClean="0"/>
              <a:pPr>
                <a:defRPr/>
              </a:pPr>
              <a:t>12</a:t>
            </a:fld>
            <a:endParaRPr lang="en-US" dirty="0"/>
          </a:p>
        </p:txBody>
      </p:sp>
    </p:spTree>
    <p:extLst>
      <p:ext uri="{BB962C8B-B14F-4D97-AF65-F5344CB8AC3E}">
        <p14:creationId xmlns:p14="http://schemas.microsoft.com/office/powerpoint/2010/main" val="3811449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1FE52D56-AD3A-4C9C-95F8-32756B10A0EA}" type="datetime1">
              <a:rPr lang="en-US" smtClean="0"/>
              <a:t>10/21/2020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3A7B827-3ED0-46F3-8526-B0ADB6772C05}" type="slidenum">
              <a:rPr lang="en-US" smtClean="0"/>
              <a:pPr>
                <a:defRPr/>
              </a:pPr>
              <a:t>‹#›</a:t>
            </a:fld>
            <a:endParaRPr lang="en-US" dirty="0"/>
          </a:p>
        </p:txBody>
      </p:sp>
    </p:spTree>
    <p:extLst>
      <p:ext uri="{BB962C8B-B14F-4D97-AF65-F5344CB8AC3E}">
        <p14:creationId xmlns:p14="http://schemas.microsoft.com/office/powerpoint/2010/main" val="17448786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402A3D5-589D-4E95-8D3C-2F3588E1C47A}" type="datetime1">
              <a:rPr lang="en-US" smtClean="0"/>
              <a:t>10/21/2020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AF18018-F781-4F52-8EB5-3D910A7F6509}" type="slidenum">
              <a:rPr lang="en-US" smtClean="0"/>
              <a:pPr>
                <a:defRPr/>
              </a:pPr>
              <a:t>‹#›</a:t>
            </a:fld>
            <a:endParaRPr lang="en-US" dirty="0"/>
          </a:p>
        </p:txBody>
      </p:sp>
    </p:spTree>
    <p:extLst>
      <p:ext uri="{BB962C8B-B14F-4D97-AF65-F5344CB8AC3E}">
        <p14:creationId xmlns:p14="http://schemas.microsoft.com/office/powerpoint/2010/main" val="415980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DB11620-1812-4565-92FB-0E1F46500E13}" type="datetime1">
              <a:rPr lang="en-US" smtClean="0"/>
              <a:t>10/21/2020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993594A-FCEE-4262-AD99-5D12DAEA1D05}" type="slidenum">
              <a:rPr lang="en-US" smtClean="0"/>
              <a:pPr>
                <a:defRPr/>
              </a:pPr>
              <a:t>‹#›</a:t>
            </a:fld>
            <a:endParaRPr lang="en-US" dirty="0"/>
          </a:p>
        </p:txBody>
      </p:sp>
    </p:spTree>
    <p:extLst>
      <p:ext uri="{BB962C8B-B14F-4D97-AF65-F5344CB8AC3E}">
        <p14:creationId xmlns:p14="http://schemas.microsoft.com/office/powerpoint/2010/main" val="50159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fld id="{B57C1B98-ECEB-49AF-85C7-E9CCF396E610}" type="datetime1">
              <a:rPr lang="en-US" smtClean="0"/>
              <a:t>10/21/2020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CEFE1F4-3DC8-490C-B2F0-76A49389EC25}" type="slidenum">
              <a:rPr lang="en-US" smtClean="0"/>
              <a:pPr>
                <a:defRPr/>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6487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35154563-A7E9-408F-A59D-3789478E9043}" type="datetime1">
              <a:rPr lang="en-US" smtClean="0"/>
              <a:t>10/21/2020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D2E8733-B964-46A3-A673-AFF33428644B}" type="slidenum">
              <a:rPr lang="en-US" smtClean="0"/>
              <a:pPr>
                <a:defRPr/>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030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D4FE67AF-A263-4805-8EE6-DA5ED56CFC59}" type="datetime1">
              <a:rPr lang="en-US" smtClean="0"/>
              <a:t>10/21/2020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C64A15D-31B7-4C19-9A34-07B28B7B29C5}" type="slidenum">
              <a:rPr lang="en-US" smtClean="0"/>
              <a:pPr>
                <a:defRPr/>
              </a:pPr>
              <a:t>‹#›</a:t>
            </a:fld>
            <a:endParaRPr lang="en-US" dirty="0"/>
          </a:p>
        </p:txBody>
      </p:sp>
    </p:spTree>
    <p:extLst>
      <p:ext uri="{BB962C8B-B14F-4D97-AF65-F5344CB8AC3E}">
        <p14:creationId xmlns:p14="http://schemas.microsoft.com/office/powerpoint/2010/main" val="247878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pPr>
              <a:defRPr/>
            </a:pPr>
            <a:fld id="{8EEFC7E1-0873-4AF6-A36E-2EE819DC206E}" type="datetime1">
              <a:rPr lang="en-US" smtClean="0"/>
              <a:t>10/21/2020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23D4C54-0372-47F1-BB6F-C79B7B4F2992}" type="slidenum">
              <a:rPr lang="en-US" smtClean="0"/>
              <a:pPr>
                <a:defRPr/>
              </a:pPr>
              <a:t>‹#›</a:t>
            </a:fld>
            <a:endParaRPr lang="en-US" dirty="0"/>
          </a:p>
        </p:txBody>
      </p:sp>
    </p:spTree>
    <p:extLst>
      <p:ext uri="{BB962C8B-B14F-4D97-AF65-F5344CB8AC3E}">
        <p14:creationId xmlns:p14="http://schemas.microsoft.com/office/powerpoint/2010/main" val="18505684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pPr>
              <a:defRPr/>
            </a:pPr>
            <a:fld id="{8D9A624B-B75A-4BB6-9D7A-D2D0331FCDAD}" type="datetime1">
              <a:rPr lang="en-US" smtClean="0"/>
              <a:t>10/21/2020</a:t>
            </a:fld>
            <a:endParaRPr lang="en-US" dirty="0"/>
          </a:p>
        </p:txBody>
      </p:sp>
      <p:sp>
        <p:nvSpPr>
          <p:cNvPr id="9" name="Footer Placeholder 8"/>
          <p:cNvSpPr>
            <a:spLocks noGrp="1"/>
          </p:cNvSpPr>
          <p:nvPr>
            <p:ph type="ftr" sz="quarter" idx="11"/>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0EFE5D11-8C53-4253-B6DE-974713F25EB6}" type="slidenum">
              <a:rPr lang="en-US" smtClean="0"/>
              <a:pPr>
                <a:defRPr/>
              </a:pPr>
              <a:t>‹#›</a:t>
            </a:fld>
            <a:endParaRPr lang="en-US" dirty="0"/>
          </a:p>
        </p:txBody>
      </p:sp>
    </p:spTree>
    <p:extLst>
      <p:ext uri="{BB962C8B-B14F-4D97-AF65-F5344CB8AC3E}">
        <p14:creationId xmlns:p14="http://schemas.microsoft.com/office/powerpoint/2010/main" val="2352005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pPr>
              <a:defRPr/>
            </a:pPr>
            <a:fld id="{E7634069-545F-4EF7-ADDE-8BAC516A5F27}" type="datetime1">
              <a:rPr lang="en-US" smtClean="0"/>
              <a:t>10/21/2020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EFE5D11-8C53-4253-B6DE-974713F25EB6}" type="slidenum">
              <a:rPr lang="en-US" smtClean="0"/>
              <a:pPr>
                <a:defRPr/>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8921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9CC1A7BF-DFF1-4CFD-8FF6-8E01FEA13453}" type="datetime1">
              <a:rPr lang="en-US" smtClean="0"/>
              <a:t>10/21/2020</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5E5F02B-CBE1-4EC4-B6E6-0FAA75D0A19A}" type="slidenum">
              <a:rPr lang="en-US" smtClean="0"/>
              <a:pPr>
                <a:defRPr/>
              </a:pPr>
              <a:t>‹#›</a:t>
            </a:fld>
            <a:endParaRPr lang="en-US" dirty="0"/>
          </a:p>
        </p:txBody>
      </p:sp>
    </p:spTree>
    <p:extLst>
      <p:ext uri="{BB962C8B-B14F-4D97-AF65-F5344CB8AC3E}">
        <p14:creationId xmlns:p14="http://schemas.microsoft.com/office/powerpoint/2010/main" val="3515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1D7927-2B75-43A4-BF03-F13619A322EA}" type="datetime1">
              <a:rPr lang="en-US" smtClean="0"/>
              <a:t>10/21/2020</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053531E-339D-4F12-BC01-35BA03A464CF}" type="slidenum">
              <a:rPr lang="en-US" smtClean="0"/>
              <a:pPr>
                <a:defRPr/>
              </a:pPr>
              <a:t>‹#›</a:t>
            </a:fld>
            <a:endParaRPr lang="en-US" dirty="0"/>
          </a:p>
        </p:txBody>
      </p:sp>
    </p:spTree>
    <p:extLst>
      <p:ext uri="{BB962C8B-B14F-4D97-AF65-F5344CB8AC3E}">
        <p14:creationId xmlns:p14="http://schemas.microsoft.com/office/powerpoint/2010/main" val="77195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pPr>
              <a:defRPr/>
            </a:pPr>
            <a:fld id="{1C62D478-C213-4D06-BEFC-8BBE8102AB60}" type="datetime1">
              <a:rPr lang="en-US" smtClean="0"/>
              <a:t>10/21/2020</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en-US" dirty="0"/>
          </a:p>
        </p:txBody>
      </p:sp>
      <p:sp>
        <p:nvSpPr>
          <p:cNvPr id="11" name="Slide Number Placeholder 10"/>
          <p:cNvSpPr>
            <a:spLocks noGrp="1"/>
          </p:cNvSpPr>
          <p:nvPr>
            <p:ph type="sldNum" sz="quarter" idx="12"/>
          </p:nvPr>
        </p:nvSpPr>
        <p:spPr/>
        <p:txBody>
          <a:bodyPr/>
          <a:lstStyle/>
          <a:p>
            <a:pPr>
              <a:defRPr/>
            </a:pPr>
            <a:fld id="{D079F732-7CD9-4A4F-9911-C4F7261A2085}" type="slidenum">
              <a:rPr lang="en-US" smtClean="0"/>
              <a:pPr>
                <a:defRPr/>
              </a:pPr>
              <a:t>‹#›</a:t>
            </a:fld>
            <a:endParaRPr lang="en-US" dirty="0"/>
          </a:p>
        </p:txBody>
      </p:sp>
    </p:spTree>
    <p:extLst>
      <p:ext uri="{BB962C8B-B14F-4D97-AF65-F5344CB8AC3E}">
        <p14:creationId xmlns:p14="http://schemas.microsoft.com/office/powerpoint/2010/main" val="357053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16B4C04C-FF1A-4263-BE14-6E14C8F419E5}" type="datetime1">
              <a:rPr lang="en-US" smtClean="0"/>
              <a:t>10/21/2020</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en-US" dirty="0"/>
          </a:p>
        </p:txBody>
      </p:sp>
      <p:sp>
        <p:nvSpPr>
          <p:cNvPr id="10" name="Slide Number Placeholder 9"/>
          <p:cNvSpPr>
            <a:spLocks noGrp="1"/>
          </p:cNvSpPr>
          <p:nvPr>
            <p:ph type="sldNum" sz="quarter" idx="12"/>
          </p:nvPr>
        </p:nvSpPr>
        <p:spPr/>
        <p:txBody>
          <a:bodyPr/>
          <a:lstStyle/>
          <a:p>
            <a:pPr>
              <a:defRPr/>
            </a:pPr>
            <a:fld id="{226F19E1-EB32-43B4-84C5-B80185CE3511}" type="slidenum">
              <a:rPr lang="en-US" smtClean="0"/>
              <a:pPr>
                <a:defRPr/>
              </a:pPr>
              <a:t>‹#›</a:t>
            </a:fld>
            <a:endParaRPr lang="en-US" dirty="0"/>
          </a:p>
        </p:txBody>
      </p:sp>
    </p:spTree>
    <p:extLst>
      <p:ext uri="{BB962C8B-B14F-4D97-AF65-F5344CB8AC3E}">
        <p14:creationId xmlns:p14="http://schemas.microsoft.com/office/powerpoint/2010/main" val="181517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fld id="{BE7BDB0A-38E2-49B3-8114-8D47CD3777B4}" type="datetime1">
              <a:rPr lang="en-US" smtClean="0"/>
              <a:t>10/21/2020</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0EFE5D11-8C53-4253-B6DE-974713F25EB6}" type="slidenum">
              <a:rPr lang="en-US" smtClean="0"/>
              <a:pPr>
                <a:defRPr/>
              </a:pPr>
              <a:t>‹#›</a:t>
            </a:fld>
            <a:endParaRPr lang="en-US" dirty="0"/>
          </a:p>
        </p:txBody>
      </p:sp>
    </p:spTree>
    <p:extLst>
      <p:ext uri="{BB962C8B-B14F-4D97-AF65-F5344CB8AC3E}">
        <p14:creationId xmlns:p14="http://schemas.microsoft.com/office/powerpoint/2010/main" val="19297149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hf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huemmrich.paul@dol.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102240" y="2133600"/>
            <a:ext cx="6939520" cy="1899064"/>
          </a:xfrm>
        </p:spPr>
        <p:txBody>
          <a:bodyPr>
            <a:normAutofit/>
          </a:bodyPr>
          <a:lstStyle/>
          <a:p>
            <a:r>
              <a:rPr lang="en-US" altLang="en-US" dirty="0"/>
              <a:t>Contemplating </a:t>
            </a:r>
            <a:r>
              <a:rPr lang="en-US" altLang="en-US" dirty="0" smtClean="0"/>
              <a:t>DUST and Methane Control</a:t>
            </a:r>
          </a:p>
        </p:txBody>
      </p:sp>
      <p:sp>
        <p:nvSpPr>
          <p:cNvPr id="3" name="Subtitle 2"/>
          <p:cNvSpPr>
            <a:spLocks noGrp="1"/>
          </p:cNvSpPr>
          <p:nvPr>
            <p:ph type="subTitle" idx="1"/>
          </p:nvPr>
        </p:nvSpPr>
        <p:spPr/>
        <p:txBody>
          <a:bodyPr rtlCol="0">
            <a:normAutofit lnSpcReduction="10000"/>
          </a:bodyPr>
          <a:lstStyle/>
          <a:p>
            <a:pPr eaLnBrk="1" fontAlgn="auto" hangingPunct="1">
              <a:spcBef>
                <a:spcPts val="0"/>
              </a:spcBef>
              <a:spcAft>
                <a:spcPts val="0"/>
              </a:spcAft>
              <a:buFont typeface="Arial" panose="020B0604020202020204" pitchFamily="34" charset="0"/>
              <a:buNone/>
              <a:defRPr/>
            </a:pPr>
            <a:r>
              <a:rPr lang="en-US" dirty="0" smtClean="0"/>
              <a:t>Paul Huemmrich</a:t>
            </a:r>
          </a:p>
          <a:p>
            <a:pPr eaLnBrk="1" fontAlgn="auto" hangingPunct="1">
              <a:spcBef>
                <a:spcPts val="0"/>
              </a:spcBef>
              <a:spcAft>
                <a:spcPts val="0"/>
              </a:spcAft>
              <a:buFont typeface="Arial" panose="020B0604020202020204" pitchFamily="34" charset="0"/>
              <a:buNone/>
              <a:defRPr/>
            </a:pPr>
            <a:r>
              <a:rPr lang="en-US" dirty="0" smtClean="0"/>
              <a:t>General Engineer,  Ventilation Division</a:t>
            </a:r>
          </a:p>
          <a:p>
            <a:pPr eaLnBrk="1" fontAlgn="auto" hangingPunct="1">
              <a:spcBef>
                <a:spcPts val="0"/>
              </a:spcBef>
              <a:spcAft>
                <a:spcPts val="0"/>
              </a:spcAft>
              <a:buFont typeface="Arial" panose="020B0604020202020204" pitchFamily="34" charset="0"/>
              <a:buNone/>
              <a:defRPr/>
            </a:pPr>
            <a:r>
              <a:rPr lang="en-US" dirty="0" smtClean="0"/>
              <a:t>Pittsburgh Safety and Health Technology Center</a:t>
            </a:r>
          </a:p>
          <a:p>
            <a:pPr eaLnBrk="1" fontAlgn="auto" hangingPunct="1">
              <a:spcBef>
                <a:spcPts val="0"/>
              </a:spcBef>
              <a:spcAft>
                <a:spcPts val="0"/>
              </a:spcAft>
              <a:buFont typeface="Arial" panose="020B0604020202020204" pitchFamily="34" charset="0"/>
              <a:buNone/>
              <a:defRPr/>
            </a:pPr>
            <a:r>
              <a:rPr lang="en-US" dirty="0" smtClean="0"/>
              <a:t>Mine Safety and Health Administration</a:t>
            </a:r>
          </a:p>
        </p:txBody>
      </p:sp>
      <p:sp>
        <p:nvSpPr>
          <p:cNvPr id="2" name="Slide Number Placeholder 1"/>
          <p:cNvSpPr>
            <a:spLocks noGrp="1"/>
          </p:cNvSpPr>
          <p:nvPr>
            <p:ph type="sldNum" sz="quarter" idx="12"/>
          </p:nvPr>
        </p:nvSpPr>
        <p:spPr/>
        <p:txBody>
          <a:bodyPr/>
          <a:lstStyle/>
          <a:p>
            <a:pPr>
              <a:defRPr/>
            </a:pPr>
            <a:fld id="{F3A7B827-3ED0-46F3-8526-B0ADB6772C05}"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a:lstStyle/>
          <a:p>
            <a:r>
              <a:rPr lang="en-US" dirty="0" smtClean="0"/>
              <a:t>USING Blowing Tubing to Control Dust and Methane</a:t>
            </a:r>
            <a:endParaRPr lang="en-US" dirty="0"/>
          </a:p>
        </p:txBody>
      </p:sp>
      <p:sp>
        <p:nvSpPr>
          <p:cNvPr id="3" name="Content Placeholder 2"/>
          <p:cNvSpPr>
            <a:spLocks noGrp="1"/>
          </p:cNvSpPr>
          <p:nvPr>
            <p:ph sz="half" idx="1"/>
          </p:nvPr>
        </p:nvSpPr>
        <p:spPr>
          <a:xfrm>
            <a:off x="1102239" y="2638044"/>
            <a:ext cx="3622161" cy="3579876"/>
          </a:xfrm>
        </p:spPr>
        <p:txBody>
          <a:bodyPr>
            <a:noAutofit/>
          </a:bodyPr>
          <a:lstStyle/>
          <a:p>
            <a:r>
              <a:rPr lang="en-US" sz="1400" b="1" dirty="0" smtClean="0">
                <a:solidFill>
                  <a:schemeClr val="accent2">
                    <a:lumMod val="75000"/>
                  </a:schemeClr>
                </a:solidFill>
              </a:rPr>
              <a:t>Advantages</a:t>
            </a:r>
            <a:endParaRPr lang="en-US" sz="1400" b="1" dirty="0">
              <a:solidFill>
                <a:schemeClr val="accent2">
                  <a:lumMod val="75000"/>
                </a:schemeClr>
              </a:solidFill>
            </a:endParaRPr>
          </a:p>
          <a:p>
            <a:pPr lvl="1"/>
            <a:r>
              <a:rPr lang="en-US" sz="1400" dirty="0" smtClean="0"/>
              <a:t>Generally blowing tubing delivers air at higher velocity than blowing curtain.</a:t>
            </a:r>
          </a:p>
          <a:p>
            <a:pPr lvl="1"/>
            <a:r>
              <a:rPr lang="en-US" sz="1400" dirty="0" smtClean="0"/>
              <a:t>Higher face air velocity improves methane control, especially at longer setback distances. </a:t>
            </a:r>
            <a:endParaRPr lang="en-US" sz="1400" dirty="0"/>
          </a:p>
          <a:p>
            <a:r>
              <a:rPr lang="en-US" sz="1400" b="1" dirty="0">
                <a:solidFill>
                  <a:schemeClr val="accent2">
                    <a:lumMod val="75000"/>
                  </a:schemeClr>
                </a:solidFill>
              </a:rPr>
              <a:t>Disadvantages</a:t>
            </a:r>
          </a:p>
          <a:p>
            <a:pPr lvl="1"/>
            <a:r>
              <a:rPr lang="en-US" sz="1400" dirty="0"/>
              <a:t>In mines with small entry sizes, </a:t>
            </a:r>
            <a:r>
              <a:rPr lang="en-US" sz="1400" dirty="0" smtClean="0"/>
              <a:t>ventilation </a:t>
            </a:r>
            <a:r>
              <a:rPr lang="en-US" sz="1400" dirty="0"/>
              <a:t>tubing </a:t>
            </a:r>
            <a:r>
              <a:rPr lang="en-US" sz="1400" dirty="0" smtClean="0"/>
              <a:t>generally reduces </a:t>
            </a:r>
            <a:r>
              <a:rPr lang="en-US" sz="1400" dirty="0"/>
              <a:t>accessibility.</a:t>
            </a:r>
          </a:p>
          <a:p>
            <a:pPr lvl="1"/>
            <a:r>
              <a:rPr lang="en-US" sz="1400" dirty="0"/>
              <a:t>Increased maintenance due to auxiliary fan and its associated </a:t>
            </a:r>
            <a:r>
              <a:rPr lang="en-US" sz="1400" dirty="0" smtClean="0"/>
              <a:t>expense</a:t>
            </a:r>
            <a:r>
              <a:rPr lang="en-US" sz="1400" dirty="0"/>
              <a:t>. </a:t>
            </a:r>
            <a:endParaRPr lang="en-US" sz="1400" dirty="0" smtClean="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10</a:t>
            </a:fld>
            <a:endParaRPr lang="en-US" dirty="0"/>
          </a:p>
        </p:txBody>
      </p:sp>
      <p:pic>
        <p:nvPicPr>
          <p:cNvPr id="7" name="Content Placeholder 6"/>
          <p:cNvPicPr>
            <a:picLocks noGrp="1" noChangeAspect="1"/>
          </p:cNvPicPr>
          <p:nvPr>
            <p:ph sz="half" idx="2"/>
          </p:nvPr>
        </p:nvPicPr>
        <p:blipFill>
          <a:blip r:embed="rId3"/>
          <a:stretch>
            <a:fillRect/>
          </a:stretch>
        </p:blipFill>
        <p:spPr>
          <a:xfrm>
            <a:off x="4695327" y="2819400"/>
            <a:ext cx="3643251" cy="2819400"/>
          </a:xfrm>
          <a:prstGeom prst="rect">
            <a:avLst/>
          </a:prstGeom>
        </p:spPr>
      </p:pic>
    </p:spTree>
    <p:extLst>
      <p:ext uri="{BB962C8B-B14F-4D97-AF65-F5344CB8AC3E}">
        <p14:creationId xmlns:p14="http://schemas.microsoft.com/office/powerpoint/2010/main" val="704683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a:lstStyle/>
          <a:p>
            <a:r>
              <a:rPr lang="en-US" dirty="0" smtClean="0"/>
              <a:t>USING Exhaust Tubing To Control Dust and Methane</a:t>
            </a:r>
            <a:endParaRPr lang="en-US" dirty="0"/>
          </a:p>
        </p:txBody>
      </p:sp>
      <p:sp>
        <p:nvSpPr>
          <p:cNvPr id="3" name="Content Placeholder 2"/>
          <p:cNvSpPr>
            <a:spLocks noGrp="1"/>
          </p:cNvSpPr>
          <p:nvPr>
            <p:ph sz="half" idx="1"/>
          </p:nvPr>
        </p:nvSpPr>
        <p:spPr/>
        <p:txBody>
          <a:bodyPr>
            <a:normAutofit fontScale="85000" lnSpcReduction="20000"/>
          </a:bodyPr>
          <a:lstStyle/>
          <a:p>
            <a:r>
              <a:rPr lang="en-US" sz="1900" b="1" dirty="0" smtClean="0">
                <a:solidFill>
                  <a:schemeClr val="accent2">
                    <a:lumMod val="75000"/>
                  </a:schemeClr>
                </a:solidFill>
              </a:rPr>
              <a:t>Advantages</a:t>
            </a:r>
            <a:endParaRPr lang="en-US" sz="1900" b="1" dirty="0">
              <a:solidFill>
                <a:schemeClr val="accent2">
                  <a:lumMod val="75000"/>
                </a:schemeClr>
              </a:solidFill>
            </a:endParaRPr>
          </a:p>
          <a:p>
            <a:pPr lvl="1"/>
            <a:r>
              <a:rPr lang="en-US" sz="1900" dirty="0"/>
              <a:t>Exhaust tubing draws dust-laden air into the tube and removes it from </a:t>
            </a:r>
            <a:r>
              <a:rPr lang="en-US" sz="1900" dirty="0" smtClean="0"/>
              <a:t>miner’s </a:t>
            </a:r>
            <a:r>
              <a:rPr lang="en-US" sz="1900" dirty="0"/>
              <a:t>breathing zone.</a:t>
            </a:r>
            <a:endParaRPr lang="en-US" sz="1900" u="sng" dirty="0"/>
          </a:p>
          <a:p>
            <a:pPr lvl="1"/>
            <a:r>
              <a:rPr lang="en-US" sz="1900" dirty="0" smtClean="0"/>
              <a:t>Generally the </a:t>
            </a:r>
            <a:r>
              <a:rPr lang="en-US" sz="1900" dirty="0"/>
              <a:t>exhaust ventilation tubing </a:t>
            </a:r>
            <a:r>
              <a:rPr lang="en-US" sz="1900" dirty="0" smtClean="0"/>
              <a:t>provides </a:t>
            </a:r>
            <a:r>
              <a:rPr lang="en-US" sz="1900" dirty="0"/>
              <a:t>better removal of visible dust at the face area than </a:t>
            </a:r>
            <a:r>
              <a:rPr lang="en-US" sz="1900" dirty="0" smtClean="0"/>
              <a:t>exhaust </a:t>
            </a:r>
            <a:r>
              <a:rPr lang="en-US" sz="1900" dirty="0"/>
              <a:t>ventilation curtain</a:t>
            </a:r>
            <a:r>
              <a:rPr lang="en-US" sz="1900" dirty="0" smtClean="0"/>
              <a:t>.*</a:t>
            </a:r>
          </a:p>
          <a:p>
            <a:r>
              <a:rPr lang="en-US" sz="1900" b="1" dirty="0">
                <a:solidFill>
                  <a:schemeClr val="accent2">
                    <a:lumMod val="75000"/>
                  </a:schemeClr>
                </a:solidFill>
              </a:rPr>
              <a:t>Disadvantages</a:t>
            </a:r>
          </a:p>
          <a:p>
            <a:pPr lvl="1"/>
            <a:r>
              <a:rPr lang="en-US" sz="1900" dirty="0" smtClean="0"/>
              <a:t>Same as blowing tubing.</a:t>
            </a:r>
            <a:endParaRPr lang="en-US" sz="1900" dirty="0"/>
          </a:p>
          <a:p>
            <a:pPr lvl="1"/>
            <a:endParaRPr lang="en-US" dirty="0" smtClean="0"/>
          </a:p>
          <a:p>
            <a:pPr lvl="1"/>
            <a:endParaRPr lang="en-US" dirty="0"/>
          </a:p>
        </p:txBody>
      </p:sp>
      <p:pic>
        <p:nvPicPr>
          <p:cNvPr id="2" name="Content Placeholder 1"/>
          <p:cNvPicPr>
            <a:picLocks noGrp="1" noChangeAspect="1"/>
          </p:cNvPicPr>
          <p:nvPr>
            <p:ph sz="half" idx="2"/>
          </p:nvPr>
        </p:nvPicPr>
        <p:blipFill>
          <a:blip r:embed="rId3"/>
          <a:stretch>
            <a:fillRect/>
          </a:stretch>
        </p:blipFill>
        <p:spPr>
          <a:xfrm>
            <a:off x="4551850" y="2730041"/>
            <a:ext cx="4054022" cy="2680159"/>
          </a:xfrm>
          <a:prstGeom prst="rect">
            <a:avLst/>
          </a:prstGeom>
        </p:spPr>
      </p:pic>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11</a:t>
            </a:fld>
            <a:endParaRPr lang="en-US" dirty="0"/>
          </a:p>
        </p:txBody>
      </p:sp>
      <p:sp>
        <p:nvSpPr>
          <p:cNvPr id="5" name="TextBox 4"/>
          <p:cNvSpPr txBox="1"/>
          <p:nvPr/>
        </p:nvSpPr>
        <p:spPr>
          <a:xfrm>
            <a:off x="1606045" y="6316655"/>
            <a:ext cx="3733800" cy="276999"/>
          </a:xfrm>
          <a:prstGeom prst="rect">
            <a:avLst/>
          </a:prstGeom>
          <a:noFill/>
        </p:spPr>
        <p:txBody>
          <a:bodyPr wrap="square" rtlCol="0">
            <a:spAutoFit/>
          </a:bodyPr>
          <a:lstStyle/>
          <a:p>
            <a:r>
              <a:rPr lang="en-US" sz="1200" dirty="0" smtClean="0"/>
              <a:t>*Observational evidence.</a:t>
            </a:r>
            <a:endParaRPr lang="en-US" sz="1200" dirty="0"/>
          </a:p>
        </p:txBody>
      </p:sp>
    </p:spTree>
    <p:extLst>
      <p:ext uri="{BB962C8B-B14F-4D97-AF65-F5344CB8AC3E}">
        <p14:creationId xmlns:p14="http://schemas.microsoft.com/office/powerpoint/2010/main" val="1366057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p:txBody>
          <a:bodyPr>
            <a:normAutofit fontScale="90000"/>
          </a:bodyPr>
          <a:lstStyle/>
          <a:p>
            <a:r>
              <a:rPr lang="en-US" dirty="0" smtClean="0"/>
              <a:t> Important Considerations For ventilation tubing Efficiency</a:t>
            </a:r>
            <a:endParaRPr lang="en-US" dirty="0"/>
          </a:p>
        </p:txBody>
      </p:sp>
      <p:sp>
        <p:nvSpPr>
          <p:cNvPr id="3" name="Content Placeholder 2"/>
          <p:cNvSpPr>
            <a:spLocks noGrp="1"/>
          </p:cNvSpPr>
          <p:nvPr>
            <p:ph idx="1"/>
          </p:nvPr>
        </p:nvSpPr>
        <p:spPr/>
        <p:txBody>
          <a:bodyPr>
            <a:noAutofit/>
          </a:bodyPr>
          <a:lstStyle/>
          <a:p>
            <a:pPr lvl="1"/>
            <a:r>
              <a:rPr lang="en-US" dirty="0"/>
              <a:t>Significant leakage from rips and tears in the tubing can decrease the efficiency of the system.</a:t>
            </a:r>
          </a:p>
          <a:p>
            <a:pPr lvl="1"/>
            <a:r>
              <a:rPr lang="en-US" dirty="0" smtClean="0"/>
              <a:t>Long </a:t>
            </a:r>
            <a:r>
              <a:rPr lang="en-US" dirty="0"/>
              <a:t>runs of tubing can decrease the efficiency of the system</a:t>
            </a:r>
            <a:r>
              <a:rPr lang="en-US" dirty="0" smtClean="0"/>
              <a:t>.</a:t>
            </a:r>
            <a:r>
              <a:rPr lang="en-US" dirty="0"/>
              <a:t> </a:t>
            </a:r>
            <a:endParaRPr lang="en-US" dirty="0" smtClean="0"/>
          </a:p>
          <a:p>
            <a:pPr lvl="1"/>
            <a:r>
              <a:rPr lang="en-US" dirty="0" smtClean="0"/>
              <a:t>Exhaust </a:t>
            </a:r>
            <a:r>
              <a:rPr lang="en-US" dirty="0"/>
              <a:t>tubing can collapse if not installed correctly. </a:t>
            </a:r>
          </a:p>
          <a:p>
            <a:pPr lvl="1"/>
            <a:r>
              <a:rPr lang="en-US" dirty="0"/>
              <a:t>Ventilation tubing used to ventilate </a:t>
            </a:r>
            <a:r>
              <a:rPr lang="en-US" dirty="0" smtClean="0"/>
              <a:t>multiple </a:t>
            </a:r>
            <a:r>
              <a:rPr lang="en-US" dirty="0"/>
              <a:t>locations </a:t>
            </a:r>
            <a:r>
              <a:rPr lang="en-US" dirty="0" smtClean="0"/>
              <a:t>need controls (baffles) to direct the air to the appropriate locations.</a:t>
            </a:r>
            <a:endParaRPr lang="en-US" dirty="0"/>
          </a:p>
          <a:p>
            <a:pPr lvl="2"/>
            <a:endParaRPr lang="en-US" sz="1800"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12</a:t>
            </a:fld>
            <a:endParaRPr lang="en-US" dirty="0"/>
          </a:p>
        </p:txBody>
      </p:sp>
    </p:spTree>
    <p:extLst>
      <p:ext uri="{BB962C8B-B14F-4D97-AF65-F5344CB8AC3E}">
        <p14:creationId xmlns:p14="http://schemas.microsoft.com/office/powerpoint/2010/main" val="3287512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Scrubbers to Control Dust and Methane</a:t>
            </a:r>
            <a:endParaRPr lang="en-US"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648025" y="2331720"/>
            <a:ext cx="5853793"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C64A15D-31B7-4C19-9A34-07B28B7B29C5}" type="slidenum">
              <a:rPr lang="en-US" smtClean="0"/>
              <a:pPr>
                <a:defRPr/>
              </a:pPr>
              <a:t>13</a:t>
            </a:fld>
            <a:endParaRPr lang="en-US" dirty="0"/>
          </a:p>
        </p:txBody>
      </p:sp>
    </p:spTree>
    <p:extLst>
      <p:ext uri="{BB962C8B-B14F-4D97-AF65-F5344CB8AC3E}">
        <p14:creationId xmlns:p14="http://schemas.microsoft.com/office/powerpoint/2010/main" val="2975180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0600"/>
            <a:ext cx="5937755" cy="1188720"/>
          </a:xfrm>
        </p:spPr>
        <p:txBody>
          <a:bodyPr/>
          <a:lstStyle/>
          <a:p>
            <a:r>
              <a:rPr lang="en-US" dirty="0" smtClean="0"/>
              <a:t>Background Information on Scrubbers</a:t>
            </a:r>
            <a:endParaRPr lang="en-US" dirty="0"/>
          </a:p>
        </p:txBody>
      </p:sp>
      <p:sp>
        <p:nvSpPr>
          <p:cNvPr id="3" name="Content Placeholder 2"/>
          <p:cNvSpPr>
            <a:spLocks noGrp="1"/>
          </p:cNvSpPr>
          <p:nvPr>
            <p:ph idx="1"/>
          </p:nvPr>
        </p:nvSpPr>
        <p:spPr>
          <a:xfrm>
            <a:off x="1545336" y="2438401"/>
            <a:ext cx="5916420" cy="3379409"/>
          </a:xfrm>
        </p:spPr>
        <p:txBody>
          <a:bodyPr>
            <a:normAutofit/>
          </a:bodyPr>
          <a:lstStyle/>
          <a:p>
            <a:pPr>
              <a:buClr>
                <a:srgbClr val="9BAFB5"/>
              </a:buClr>
            </a:pPr>
            <a:r>
              <a:rPr lang="en-US" dirty="0" smtClean="0">
                <a:solidFill>
                  <a:srgbClr val="000000">
                    <a:lumMod val="85000"/>
                    <a:lumOff val="15000"/>
                  </a:srgbClr>
                </a:solidFill>
              </a:rPr>
              <a:t>While MSHA </a:t>
            </a:r>
            <a:r>
              <a:rPr lang="en-US" dirty="0">
                <a:solidFill>
                  <a:srgbClr val="000000">
                    <a:lumMod val="85000"/>
                    <a:lumOff val="15000"/>
                  </a:srgbClr>
                </a:solidFill>
              </a:rPr>
              <a:t>does not consider the </a:t>
            </a:r>
            <a:r>
              <a:rPr lang="en-US" dirty="0" smtClean="0">
                <a:solidFill>
                  <a:srgbClr val="000000">
                    <a:lumMod val="85000"/>
                    <a:lumOff val="15000"/>
                  </a:srgbClr>
                </a:solidFill>
              </a:rPr>
              <a:t>scrubber </a:t>
            </a:r>
            <a:r>
              <a:rPr lang="en-US" dirty="0">
                <a:solidFill>
                  <a:srgbClr val="000000">
                    <a:lumMod val="85000"/>
                    <a:lumOff val="15000"/>
                  </a:srgbClr>
                </a:solidFill>
              </a:rPr>
              <a:t>to be a ventilation device, it has been shown to assist in moving ventilating air to the face.</a:t>
            </a:r>
          </a:p>
          <a:p>
            <a:pPr lvl="1">
              <a:buClr>
                <a:srgbClr val="9BAFB5"/>
              </a:buClr>
            </a:pPr>
            <a:endParaRPr lang="en-US" sz="1800" baseline="30000" dirty="0">
              <a:solidFill>
                <a:srgbClr val="000000">
                  <a:lumMod val="85000"/>
                  <a:lumOff val="15000"/>
                </a:srgbClr>
              </a:solidFill>
            </a:endParaRPr>
          </a:p>
          <a:p>
            <a:pPr marL="0" indent="0">
              <a:buNone/>
            </a:pPr>
            <a:endParaRPr lang="en-US" sz="1400"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14</a:t>
            </a:fld>
            <a:endParaRPr lang="en-US" dirty="0"/>
          </a:p>
        </p:txBody>
      </p:sp>
    </p:spTree>
    <p:extLst>
      <p:ext uri="{BB962C8B-B14F-4D97-AF65-F5344CB8AC3E}">
        <p14:creationId xmlns:p14="http://schemas.microsoft.com/office/powerpoint/2010/main" val="600855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Scrubber Operation</a:t>
            </a:r>
            <a:endParaRPr lang="en-US" dirty="0"/>
          </a:p>
        </p:txBody>
      </p:sp>
      <p:pic>
        <p:nvPicPr>
          <p:cNvPr id="15362"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1119" t="4557" r="5483" b="-736"/>
          <a:stretch/>
        </p:blipFill>
        <p:spPr bwMode="auto">
          <a:xfrm>
            <a:off x="591186" y="2671572"/>
            <a:ext cx="397764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2"/>
          </p:nvPr>
        </p:nvSpPr>
        <p:spPr>
          <a:xfrm>
            <a:off x="4648200" y="2638044"/>
            <a:ext cx="3396053" cy="3101982"/>
          </a:xfrm>
        </p:spPr>
        <p:txBody>
          <a:bodyPr>
            <a:normAutofit/>
          </a:bodyPr>
          <a:lstStyle/>
          <a:p>
            <a:pPr>
              <a:buClr>
                <a:srgbClr val="9BAFB5"/>
              </a:buClr>
            </a:pPr>
            <a:r>
              <a:rPr lang="en-US" dirty="0" smtClean="0"/>
              <a:t>Scrubbers </a:t>
            </a:r>
            <a:r>
              <a:rPr lang="en-US" dirty="0" smtClean="0"/>
              <a:t>pull </a:t>
            </a:r>
            <a:r>
              <a:rPr lang="en-US" dirty="0"/>
              <a:t>dust laden air </a:t>
            </a:r>
            <a:r>
              <a:rPr lang="en-US" dirty="0" smtClean="0"/>
              <a:t>into </a:t>
            </a:r>
            <a:r>
              <a:rPr lang="en-US" dirty="0"/>
              <a:t>the </a:t>
            </a:r>
            <a:r>
              <a:rPr lang="en-US" dirty="0" smtClean="0"/>
              <a:t>inlets located near </a:t>
            </a:r>
            <a:r>
              <a:rPr lang="en-US" dirty="0"/>
              <a:t>the </a:t>
            </a:r>
            <a:r>
              <a:rPr lang="en-US" dirty="0" smtClean="0"/>
              <a:t>face.</a:t>
            </a:r>
          </a:p>
          <a:p>
            <a:pPr>
              <a:buClr>
                <a:srgbClr val="9BAFB5"/>
              </a:buClr>
            </a:pPr>
            <a:r>
              <a:rPr lang="en-US" dirty="0" smtClean="0"/>
              <a:t>Dust laden air is then </a:t>
            </a:r>
            <a:r>
              <a:rPr lang="en-US" dirty="0"/>
              <a:t>“scrubbed” by use of a filter that captures the dust</a:t>
            </a:r>
            <a:r>
              <a:rPr lang="en-US" dirty="0" smtClean="0"/>
              <a:t>.</a:t>
            </a:r>
          </a:p>
          <a:p>
            <a:pPr>
              <a:buClr>
                <a:srgbClr val="9BAFB5"/>
              </a:buClr>
            </a:pPr>
            <a:r>
              <a:rPr lang="en-US" dirty="0" smtClean="0"/>
              <a:t>‘’Scrubbed” air is discharged.</a:t>
            </a:r>
            <a:endParaRPr lang="en-US" dirty="0"/>
          </a:p>
        </p:txBody>
      </p:sp>
      <p:sp>
        <p:nvSpPr>
          <p:cNvPr id="2" name="Slide Number Placeholder 1"/>
          <p:cNvSpPr>
            <a:spLocks noGrp="1"/>
          </p:cNvSpPr>
          <p:nvPr>
            <p:ph type="sldNum" sz="quarter" idx="12"/>
          </p:nvPr>
        </p:nvSpPr>
        <p:spPr/>
        <p:txBody>
          <a:bodyPr/>
          <a:lstStyle/>
          <a:p>
            <a:pPr>
              <a:defRPr/>
            </a:pPr>
            <a:fld id="{226F19E1-EB32-43B4-84C5-B80185CE3511}" type="slidenum">
              <a:rPr lang="en-US" smtClean="0"/>
              <a:pPr>
                <a:defRPr/>
              </a:pPr>
              <a:t>15</a:t>
            </a:fld>
            <a:endParaRPr lang="en-US" dirty="0"/>
          </a:p>
        </p:txBody>
      </p:sp>
    </p:spTree>
    <p:extLst>
      <p:ext uri="{BB962C8B-B14F-4D97-AF65-F5344CB8AC3E}">
        <p14:creationId xmlns:p14="http://schemas.microsoft.com/office/powerpoint/2010/main" val="1723981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Impact of </a:t>
            </a:r>
            <a:r>
              <a:rPr lang="en-US" dirty="0" err="1" smtClean="0"/>
              <a:t>ScrubberS</a:t>
            </a:r>
            <a:r>
              <a:rPr lang="en-US" dirty="0" smtClean="0"/>
              <a:t> on Dust and Methane Control</a:t>
            </a:r>
            <a:endParaRPr lang="en-US" dirty="0"/>
          </a:p>
        </p:txBody>
      </p:sp>
      <p:sp>
        <p:nvSpPr>
          <p:cNvPr id="3" name="Content Placeholder 2"/>
          <p:cNvSpPr>
            <a:spLocks noGrp="1"/>
          </p:cNvSpPr>
          <p:nvPr>
            <p:ph sz="half" idx="2"/>
          </p:nvPr>
        </p:nvSpPr>
        <p:spPr>
          <a:xfrm>
            <a:off x="4648200" y="2638044"/>
            <a:ext cx="3396053" cy="3101982"/>
          </a:xfrm>
        </p:spPr>
        <p:txBody>
          <a:bodyPr>
            <a:normAutofit fontScale="92500"/>
          </a:bodyPr>
          <a:lstStyle/>
          <a:p>
            <a:pPr marL="228600" lvl="1">
              <a:lnSpc>
                <a:spcPct val="120000"/>
              </a:lnSpc>
            </a:pPr>
            <a:r>
              <a:rPr lang="en-US" sz="2300" b="1" dirty="0" smtClean="0">
                <a:solidFill>
                  <a:schemeClr val="accent2">
                    <a:lumMod val="75000"/>
                  </a:schemeClr>
                </a:solidFill>
              </a:rPr>
              <a:t>Methane Control</a:t>
            </a:r>
            <a:endParaRPr lang="en-US" sz="2300" b="1" dirty="0">
              <a:solidFill>
                <a:schemeClr val="accent2">
                  <a:lumMod val="75000"/>
                </a:schemeClr>
              </a:solidFill>
            </a:endParaRPr>
          </a:p>
          <a:p>
            <a:pPr lvl="1"/>
            <a:r>
              <a:rPr lang="en-US" sz="2300" dirty="0" smtClean="0"/>
              <a:t>Promotes </a:t>
            </a:r>
            <a:r>
              <a:rPr lang="en-US" sz="2300" dirty="0"/>
              <a:t>better dilution of methane by increasing airflow turbulence at the front of the mining machine.</a:t>
            </a:r>
          </a:p>
          <a:p>
            <a:pPr lvl="1"/>
            <a:endParaRPr lang="en-US" sz="2200" dirty="0"/>
          </a:p>
        </p:txBody>
      </p:sp>
      <p:sp>
        <p:nvSpPr>
          <p:cNvPr id="2" name="Slide Number Placeholder 1"/>
          <p:cNvSpPr>
            <a:spLocks noGrp="1"/>
          </p:cNvSpPr>
          <p:nvPr>
            <p:ph type="sldNum" sz="quarter" idx="12"/>
          </p:nvPr>
        </p:nvSpPr>
        <p:spPr/>
        <p:txBody>
          <a:bodyPr/>
          <a:lstStyle/>
          <a:p>
            <a:pPr>
              <a:defRPr/>
            </a:pPr>
            <a:fld id="{226F19E1-EB32-43B4-84C5-B80185CE3511}" type="slidenum">
              <a:rPr lang="en-US" smtClean="0"/>
              <a:pPr>
                <a:defRPr/>
              </a:pPr>
              <a:t>16</a:t>
            </a:fld>
            <a:endParaRPr lang="en-US" dirty="0"/>
          </a:p>
        </p:txBody>
      </p:sp>
      <p:sp>
        <p:nvSpPr>
          <p:cNvPr id="6" name="Content Placeholder 5"/>
          <p:cNvSpPr>
            <a:spLocks noGrp="1"/>
          </p:cNvSpPr>
          <p:nvPr>
            <p:ph sz="half" idx="1"/>
          </p:nvPr>
        </p:nvSpPr>
        <p:spPr/>
        <p:txBody>
          <a:bodyPr>
            <a:normAutofit fontScale="92500"/>
          </a:bodyPr>
          <a:lstStyle/>
          <a:p>
            <a:pPr>
              <a:lnSpc>
                <a:spcPct val="120000"/>
              </a:lnSpc>
            </a:pPr>
            <a:r>
              <a:rPr lang="en-US" sz="2300" b="1" dirty="0" smtClean="0">
                <a:solidFill>
                  <a:schemeClr val="accent2">
                    <a:lumMod val="75000"/>
                  </a:schemeClr>
                </a:solidFill>
              </a:rPr>
              <a:t>Dust Control</a:t>
            </a:r>
            <a:endParaRPr lang="en-US" sz="2300" b="1" dirty="0">
              <a:solidFill>
                <a:schemeClr val="accent2">
                  <a:lumMod val="75000"/>
                </a:schemeClr>
              </a:solidFill>
            </a:endParaRPr>
          </a:p>
          <a:p>
            <a:pPr>
              <a:buClr>
                <a:srgbClr val="9BAFB5"/>
              </a:buClr>
            </a:pPr>
            <a:r>
              <a:rPr lang="en-US" sz="2300" dirty="0" smtClean="0">
                <a:solidFill>
                  <a:srgbClr val="000000">
                    <a:lumMod val="85000"/>
                    <a:lumOff val="15000"/>
                  </a:srgbClr>
                </a:solidFill>
              </a:rPr>
              <a:t>Significant </a:t>
            </a:r>
            <a:r>
              <a:rPr lang="en-US" sz="2300" dirty="0">
                <a:solidFill>
                  <a:srgbClr val="000000">
                    <a:lumMod val="85000"/>
                    <a:lumOff val="15000"/>
                  </a:srgbClr>
                </a:solidFill>
              </a:rPr>
              <a:t>reductions in respirable dust were seen at downwind locations with flooded-bed scrubber </a:t>
            </a:r>
            <a:r>
              <a:rPr lang="en-US" sz="2300" dirty="0" smtClean="0">
                <a:solidFill>
                  <a:srgbClr val="000000">
                    <a:lumMod val="85000"/>
                    <a:lumOff val="15000"/>
                  </a:srgbClr>
                </a:solidFill>
              </a:rPr>
              <a:t>operation.</a:t>
            </a:r>
            <a:r>
              <a:rPr lang="en-US" sz="2300" baseline="30000" dirty="0">
                <a:solidFill>
                  <a:srgbClr val="000000">
                    <a:lumMod val="85000"/>
                    <a:lumOff val="15000"/>
                  </a:srgbClr>
                </a:solidFill>
              </a:rPr>
              <a:t>2</a:t>
            </a:r>
          </a:p>
          <a:p>
            <a:pPr lvl="1"/>
            <a:r>
              <a:rPr lang="en-US" sz="2300" dirty="0">
                <a:solidFill>
                  <a:srgbClr val="000000">
                    <a:lumMod val="85000"/>
                    <a:lumOff val="15000"/>
                  </a:srgbClr>
                </a:solidFill>
              </a:rPr>
              <a:t>Up to 90% removal of respirable </a:t>
            </a:r>
            <a:r>
              <a:rPr lang="en-US" sz="2300" dirty="0" smtClean="0">
                <a:solidFill>
                  <a:srgbClr val="000000">
                    <a:lumMod val="85000"/>
                    <a:lumOff val="15000"/>
                  </a:srgbClr>
                </a:solidFill>
              </a:rPr>
              <a:t>dust.</a:t>
            </a:r>
            <a:r>
              <a:rPr lang="en-US" sz="2300" baseline="30000" dirty="0">
                <a:solidFill>
                  <a:srgbClr val="000000">
                    <a:lumMod val="85000"/>
                    <a:lumOff val="15000"/>
                  </a:srgbClr>
                </a:solidFill>
              </a:rPr>
              <a:t>3</a:t>
            </a:r>
          </a:p>
          <a:p>
            <a:endParaRPr lang="en-US" dirty="0"/>
          </a:p>
        </p:txBody>
      </p:sp>
    </p:spTree>
    <p:extLst>
      <p:ext uri="{BB962C8B-B14F-4D97-AF65-F5344CB8AC3E}">
        <p14:creationId xmlns:p14="http://schemas.microsoft.com/office/powerpoint/2010/main" val="2948623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impact of the Filter on Dust and methane control</a:t>
            </a:r>
            <a:endParaRPr lang="en-US" dirty="0"/>
          </a:p>
        </p:txBody>
      </p:sp>
      <p:pic>
        <p:nvPicPr>
          <p:cNvPr id="7"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4857" r="1325" b="16016"/>
          <a:stretch/>
        </p:blipFill>
        <p:spPr bwMode="auto">
          <a:xfrm>
            <a:off x="1066800" y="2246353"/>
            <a:ext cx="6833414" cy="200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226F19E1-EB32-43B4-84C5-B80185CE3511}" type="slidenum">
              <a:rPr lang="en-US" smtClean="0"/>
              <a:pPr>
                <a:defRPr/>
              </a:pPr>
              <a:t>17</a:t>
            </a:fld>
            <a:endParaRPr lang="en-US" dirty="0"/>
          </a:p>
        </p:txBody>
      </p:sp>
      <p:sp>
        <p:nvSpPr>
          <p:cNvPr id="4" name="TextBox 3"/>
          <p:cNvSpPr txBox="1"/>
          <p:nvPr/>
        </p:nvSpPr>
        <p:spPr>
          <a:xfrm>
            <a:off x="1606045" y="4343400"/>
            <a:ext cx="5937755" cy="954107"/>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b="1" dirty="0" smtClean="0">
                <a:solidFill>
                  <a:schemeClr val="accent2">
                    <a:lumMod val="75000"/>
                  </a:schemeClr>
                </a:solidFill>
              </a:rPr>
              <a:t>Filter Characteristics</a:t>
            </a:r>
          </a:p>
          <a:p>
            <a:pPr marL="742950" lvl="1" indent="-285750">
              <a:buClr>
                <a:schemeClr val="accent2"/>
              </a:buClr>
              <a:buFont typeface="Arial" panose="020B0604020202020204" pitchFamily="34" charset="0"/>
              <a:buChar char="•"/>
            </a:pPr>
            <a:r>
              <a:rPr lang="en-US" dirty="0"/>
              <a:t>S</a:t>
            </a:r>
            <a:r>
              <a:rPr lang="en-US" dirty="0" smtClean="0"/>
              <a:t>crubber filters can be better suited to controlling methane or dust.</a:t>
            </a:r>
            <a:endParaRPr lang="en-US" dirty="0"/>
          </a:p>
        </p:txBody>
      </p:sp>
    </p:spTree>
    <p:extLst>
      <p:ext uri="{BB962C8B-B14F-4D97-AF65-F5344CB8AC3E}">
        <p14:creationId xmlns:p14="http://schemas.microsoft.com/office/powerpoint/2010/main" val="1800255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tretch/>
        </p:blipFill>
        <p:spPr bwMode="auto">
          <a:xfrm>
            <a:off x="802083" y="2953771"/>
            <a:ext cx="3813174" cy="232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Grp="1" noChangeAspect="1" noChangeArrowheads="1"/>
          </p:cNvPicPr>
          <p:nvPr>
            <p:ph sz="quarter" idx="14"/>
          </p:nvPr>
        </p:nvPicPr>
        <p:blipFill rotWithShape="1">
          <a:blip r:embed="rId4">
            <a:extLst>
              <a:ext uri="{28A0092B-C50C-407E-A947-70E740481C1C}">
                <a14:useLocalDpi xmlns:a14="http://schemas.microsoft.com/office/drawing/2010/main" val="0"/>
              </a:ext>
            </a:extLst>
          </a:blip>
          <a:stretch/>
        </p:blipFill>
        <p:spPr bwMode="auto">
          <a:xfrm>
            <a:off x="4842271" y="2925196"/>
            <a:ext cx="3813174" cy="232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7"/>
          <p:cNvSpPr>
            <a:spLocks noGrp="1"/>
          </p:cNvSpPr>
          <p:nvPr>
            <p:ph type="title"/>
          </p:nvPr>
        </p:nvSpPr>
        <p:spPr/>
        <p:txBody>
          <a:bodyPr>
            <a:normAutofit/>
          </a:bodyPr>
          <a:lstStyle/>
          <a:p>
            <a:r>
              <a:rPr lang="en-US" dirty="0"/>
              <a:t>The impact of the Filter on Dust </a:t>
            </a:r>
            <a:r>
              <a:rPr lang="en-US" dirty="0" smtClean="0"/>
              <a:t>and </a:t>
            </a:r>
            <a:r>
              <a:rPr lang="en-US" dirty="0"/>
              <a:t>methane control</a:t>
            </a:r>
          </a:p>
        </p:txBody>
      </p:sp>
      <p:sp>
        <p:nvSpPr>
          <p:cNvPr id="9" name="Text Placeholder 8"/>
          <p:cNvSpPr>
            <a:spLocks noGrp="1"/>
          </p:cNvSpPr>
          <p:nvPr>
            <p:ph type="body" idx="1"/>
          </p:nvPr>
        </p:nvSpPr>
        <p:spPr>
          <a:xfrm>
            <a:off x="411848" y="2722066"/>
            <a:ext cx="4040188" cy="310009"/>
          </a:xfrm>
        </p:spPr>
        <p:txBody>
          <a:bodyPr/>
          <a:lstStyle/>
          <a:p>
            <a:r>
              <a:rPr lang="en-US" sz="1400" dirty="0" smtClean="0"/>
              <a:t>Dust </a:t>
            </a:r>
            <a:r>
              <a:rPr lang="en-US" sz="1400" dirty="0"/>
              <a:t>Collection Efficiencies</a:t>
            </a:r>
          </a:p>
        </p:txBody>
      </p:sp>
      <p:sp>
        <p:nvSpPr>
          <p:cNvPr id="10" name="Text Placeholder 9"/>
          <p:cNvSpPr>
            <a:spLocks noGrp="1"/>
          </p:cNvSpPr>
          <p:nvPr>
            <p:ph type="body" sz="quarter" idx="3"/>
          </p:nvPr>
        </p:nvSpPr>
        <p:spPr>
          <a:xfrm>
            <a:off x="4842271" y="2604403"/>
            <a:ext cx="3810000" cy="377943"/>
          </a:xfrm>
        </p:spPr>
        <p:txBody>
          <a:bodyPr/>
          <a:lstStyle/>
          <a:p>
            <a:pPr>
              <a:spcBef>
                <a:spcPts val="0"/>
              </a:spcBef>
            </a:pPr>
            <a:r>
              <a:rPr lang="en-US" sz="1400" dirty="0" smtClean="0"/>
              <a:t>Measured Airflow (Methane Control)</a:t>
            </a:r>
            <a:endParaRPr lang="en-US" sz="1400" dirty="0"/>
          </a:p>
        </p:txBody>
      </p:sp>
      <p:sp>
        <p:nvSpPr>
          <p:cNvPr id="2" name="Slide Number Placeholder 1"/>
          <p:cNvSpPr>
            <a:spLocks noGrp="1"/>
          </p:cNvSpPr>
          <p:nvPr>
            <p:ph type="sldNum" sz="quarter" idx="12"/>
          </p:nvPr>
        </p:nvSpPr>
        <p:spPr/>
        <p:txBody>
          <a:bodyPr/>
          <a:lstStyle/>
          <a:p>
            <a:pPr>
              <a:defRPr/>
            </a:pPr>
            <a:fld id="{FD2E8733-B964-46A3-A673-AFF33428644B}" type="slidenum">
              <a:rPr lang="en-US" smtClean="0"/>
              <a:pPr>
                <a:defRPr/>
              </a:pPr>
              <a:t>18</a:t>
            </a:fld>
            <a:endParaRPr lang="en-US" dirty="0"/>
          </a:p>
        </p:txBody>
      </p:sp>
      <p:sp>
        <p:nvSpPr>
          <p:cNvPr id="3" name="TextBox 2"/>
          <p:cNvSpPr txBox="1"/>
          <p:nvPr/>
        </p:nvSpPr>
        <p:spPr>
          <a:xfrm>
            <a:off x="1606045" y="5351958"/>
            <a:ext cx="5937754" cy="1477328"/>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dirty="0" smtClean="0"/>
              <a:t>Filters that are more </a:t>
            </a:r>
            <a:r>
              <a:rPr lang="en-US" dirty="0"/>
              <a:t>effective at collecting </a:t>
            </a:r>
            <a:r>
              <a:rPr lang="en-US" dirty="0" smtClean="0"/>
              <a:t>dust have the lower airflow.  </a:t>
            </a:r>
          </a:p>
          <a:p>
            <a:pPr marL="285750" indent="-285750">
              <a:buClr>
                <a:schemeClr val="accent2"/>
              </a:buClr>
              <a:buFont typeface="Arial" panose="020B0604020202020204" pitchFamily="34" charset="0"/>
              <a:buChar char="•"/>
            </a:pPr>
            <a:r>
              <a:rPr lang="en-US" dirty="0" smtClean="0"/>
              <a:t>Filters with higher airflow are more effective at methane control.</a:t>
            </a:r>
            <a:endParaRPr lang="en-US" dirty="0"/>
          </a:p>
          <a:p>
            <a:r>
              <a:rPr lang="en-US" dirty="0" smtClean="0"/>
              <a:t> </a:t>
            </a:r>
            <a:endParaRPr lang="en-US" dirty="0"/>
          </a:p>
        </p:txBody>
      </p:sp>
      <p:sp>
        <p:nvSpPr>
          <p:cNvPr id="4" name="Rectangle 3"/>
          <p:cNvSpPr/>
          <p:nvPr/>
        </p:nvSpPr>
        <p:spPr>
          <a:xfrm>
            <a:off x="802083" y="2396078"/>
            <a:ext cx="2465740" cy="369332"/>
          </a:xfrm>
          <a:prstGeom prst="rect">
            <a:avLst/>
          </a:prstGeom>
        </p:spPr>
        <p:txBody>
          <a:bodyPr wrap="none">
            <a:spAutoFit/>
          </a:bodyPr>
          <a:lstStyle/>
          <a:p>
            <a:pPr>
              <a:buClr>
                <a:schemeClr val="accent2"/>
              </a:buClr>
            </a:pPr>
            <a:r>
              <a:rPr lang="en-US" b="1" dirty="0">
                <a:solidFill>
                  <a:schemeClr val="accent2">
                    <a:lumMod val="75000"/>
                  </a:schemeClr>
                </a:solidFill>
              </a:rPr>
              <a:t>Filter Characteristics</a:t>
            </a:r>
          </a:p>
        </p:txBody>
      </p:sp>
    </p:spTree>
    <p:extLst>
      <p:ext uri="{BB962C8B-B14F-4D97-AF65-F5344CB8AC3E}">
        <p14:creationId xmlns:p14="http://schemas.microsoft.com/office/powerpoint/2010/main" val="2404868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Considerations for Filter Efficiency</a:t>
            </a:r>
            <a:endParaRPr lang="en-US" dirty="0"/>
          </a:p>
        </p:txBody>
      </p:sp>
      <p:sp>
        <p:nvSpPr>
          <p:cNvPr id="8" name="Content Placeholder 7"/>
          <p:cNvSpPr>
            <a:spLocks noGrp="1"/>
          </p:cNvSpPr>
          <p:nvPr>
            <p:ph sz="half" idx="2"/>
          </p:nvPr>
        </p:nvSpPr>
        <p:spPr>
          <a:xfrm>
            <a:off x="4876800" y="2590800"/>
            <a:ext cx="3810000" cy="3535363"/>
          </a:xfrm>
        </p:spPr>
        <p:txBody>
          <a:bodyPr>
            <a:normAutofit/>
          </a:bodyPr>
          <a:lstStyle/>
          <a:p>
            <a:r>
              <a:rPr lang="en-US" sz="1800" dirty="0"/>
              <a:t>Most common loss of efficiency is due to filter panel clogging.</a:t>
            </a:r>
          </a:p>
          <a:p>
            <a:pPr lvl="1"/>
            <a:r>
              <a:rPr lang="en-US" sz="1800" dirty="0" smtClean="0"/>
              <a:t>Scrubbers </a:t>
            </a:r>
            <a:r>
              <a:rPr lang="en-US" sz="1800" dirty="0"/>
              <a:t>can lose </a:t>
            </a:r>
            <a:r>
              <a:rPr lang="en-US" sz="1800" dirty="0" smtClean="0"/>
              <a:t>significant airflow </a:t>
            </a:r>
            <a:r>
              <a:rPr lang="en-US" sz="1800" dirty="0"/>
              <a:t>after one </a:t>
            </a:r>
            <a:r>
              <a:rPr lang="en-US" sz="1800" dirty="0" smtClean="0"/>
              <a:t>cut.</a:t>
            </a:r>
            <a:endParaRPr lang="en-US" sz="1800" dirty="0"/>
          </a:p>
          <a:p>
            <a:endParaRPr lang="en-US" dirty="0"/>
          </a:p>
          <a:p>
            <a:endParaRPr lang="en-US" dirty="0"/>
          </a:p>
        </p:txBody>
      </p:sp>
      <p:pic>
        <p:nvPicPr>
          <p:cNvPr id="1945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4322785" cy="333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171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Some Important Considerations before we get started</a:t>
            </a:r>
            <a:endParaRPr lang="en-US" sz="2000" dirty="0"/>
          </a:p>
        </p:txBody>
      </p:sp>
      <p:sp>
        <p:nvSpPr>
          <p:cNvPr id="4" name="Slide Number Placeholder 3"/>
          <p:cNvSpPr>
            <a:spLocks noGrp="1"/>
          </p:cNvSpPr>
          <p:nvPr>
            <p:ph type="sldNum" sz="quarter" idx="12"/>
          </p:nvPr>
        </p:nvSpPr>
        <p:spPr/>
        <p:txBody>
          <a:bodyPr/>
          <a:lstStyle/>
          <a:p>
            <a:pPr>
              <a:defRPr/>
            </a:pPr>
            <a:fld id="{9CEFE1F4-3DC8-490C-B2F0-76A49389EC25}" type="slidenum">
              <a:rPr lang="en-US" smtClean="0"/>
              <a:pPr>
                <a:defRPr/>
              </a:pPr>
              <a:t>2</a:t>
            </a:fld>
            <a:endParaRPr lang="en-US" dirty="0"/>
          </a:p>
        </p:txBody>
      </p:sp>
      <p:sp>
        <p:nvSpPr>
          <p:cNvPr id="5" name="Content Placeholder 4"/>
          <p:cNvSpPr>
            <a:spLocks noGrp="1"/>
          </p:cNvSpPr>
          <p:nvPr>
            <p:ph sz="quarter" idx="13"/>
          </p:nvPr>
        </p:nvSpPr>
        <p:spPr>
          <a:xfrm>
            <a:off x="685800" y="2514600"/>
            <a:ext cx="7315200" cy="3611880"/>
          </a:xfrm>
        </p:spPr>
        <p:txBody>
          <a:bodyPr>
            <a:normAutofit/>
          </a:bodyPr>
          <a:lstStyle/>
          <a:p>
            <a:pPr marL="342900" indent="-342900">
              <a:buFont typeface="+mj-lt"/>
              <a:buAutoNum type="arabicPeriod"/>
            </a:pPr>
            <a:r>
              <a:rPr lang="en-US" dirty="0" smtClean="0"/>
              <a:t>Dust and methane control measures should be made on a mine specific basis.</a:t>
            </a:r>
          </a:p>
          <a:p>
            <a:pPr marL="342900" indent="-342900">
              <a:buFont typeface="+mj-lt"/>
              <a:buAutoNum type="arabicPeriod"/>
            </a:pPr>
            <a:r>
              <a:rPr lang="en-US" dirty="0" smtClean="0"/>
              <a:t>Field studies are an important tool for determining if a mine’s dust and methane controls are effective. </a:t>
            </a:r>
          </a:p>
          <a:p>
            <a:pPr marL="342900" indent="-342900">
              <a:buFont typeface="+mj-lt"/>
              <a:buAutoNum type="arabicPeriod"/>
            </a:pPr>
            <a:r>
              <a:rPr lang="en-US" dirty="0" smtClean="0"/>
              <a:t>Talk to your local District Inspector and District Managers about any concerns about dust and methane control.  </a:t>
            </a:r>
          </a:p>
        </p:txBody>
      </p:sp>
    </p:spTree>
    <p:extLst>
      <p:ext uri="{BB962C8B-B14F-4D97-AF65-F5344CB8AC3E}">
        <p14:creationId xmlns:p14="http://schemas.microsoft.com/office/powerpoint/2010/main" val="886107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Important Considerations For Scrubber Efficiency</a:t>
            </a:r>
            <a:endParaRPr lang="en-US" sz="2000" dirty="0"/>
          </a:p>
        </p:txBody>
      </p:sp>
      <p:sp>
        <p:nvSpPr>
          <p:cNvPr id="3" name="Content Placeholder 2"/>
          <p:cNvSpPr>
            <a:spLocks noGrp="1"/>
          </p:cNvSpPr>
          <p:nvPr>
            <p:ph sz="half" idx="1"/>
          </p:nvPr>
        </p:nvSpPr>
        <p:spPr>
          <a:xfrm>
            <a:off x="1606045" y="2819400"/>
            <a:ext cx="5937755" cy="2920625"/>
          </a:xfrm>
        </p:spPr>
        <p:txBody>
          <a:bodyPr>
            <a:noAutofit/>
          </a:bodyPr>
          <a:lstStyle/>
          <a:p>
            <a:r>
              <a:rPr lang="en-US" sz="1600" b="1" dirty="0" smtClean="0">
                <a:solidFill>
                  <a:schemeClr val="accent2">
                    <a:lumMod val="75000"/>
                  </a:schemeClr>
                </a:solidFill>
              </a:rPr>
              <a:t>Scrubber &gt; </a:t>
            </a:r>
            <a:r>
              <a:rPr lang="en-US" sz="1600" b="1" dirty="0">
                <a:solidFill>
                  <a:schemeClr val="accent2">
                    <a:lumMod val="75000"/>
                  </a:schemeClr>
                </a:solidFill>
              </a:rPr>
              <a:t>Intake </a:t>
            </a:r>
          </a:p>
          <a:p>
            <a:r>
              <a:rPr lang="en-US" sz="1600" dirty="0" smtClean="0"/>
              <a:t>Higher </a:t>
            </a:r>
            <a:r>
              <a:rPr lang="en-US" sz="1600" dirty="0"/>
              <a:t>methane concentrations at the scrubber exhaust</a:t>
            </a:r>
            <a:r>
              <a:rPr lang="en-US" sz="1600" dirty="0" smtClean="0"/>
              <a:t>.</a:t>
            </a:r>
          </a:p>
          <a:p>
            <a:r>
              <a:rPr lang="en-US" sz="1600" dirty="0"/>
              <a:t>Reduced methane concentrations at the face. </a:t>
            </a:r>
          </a:p>
          <a:p>
            <a:r>
              <a:rPr lang="en-US" sz="1600" dirty="0" smtClean="0"/>
              <a:t>Increased recirculation in the face area.</a:t>
            </a:r>
          </a:p>
        </p:txBody>
      </p:sp>
      <p:sp>
        <p:nvSpPr>
          <p:cNvPr id="5" name="Slide Number Placeholder 4"/>
          <p:cNvSpPr>
            <a:spLocks noGrp="1"/>
          </p:cNvSpPr>
          <p:nvPr>
            <p:ph type="sldNum" sz="quarter" idx="12"/>
          </p:nvPr>
        </p:nvSpPr>
        <p:spPr/>
        <p:txBody>
          <a:bodyPr/>
          <a:lstStyle/>
          <a:p>
            <a:pPr>
              <a:defRPr/>
            </a:pPr>
            <a:fld id="{0EFE5D11-8C53-4253-B6DE-974713F25EB6}" type="slidenum">
              <a:rPr lang="en-US" smtClean="0"/>
              <a:pPr>
                <a:defRPr/>
              </a:pPr>
              <a:t>20</a:t>
            </a:fld>
            <a:endParaRPr lang="en-US" dirty="0"/>
          </a:p>
        </p:txBody>
      </p:sp>
      <p:sp>
        <p:nvSpPr>
          <p:cNvPr id="6" name="TextBox 5"/>
          <p:cNvSpPr txBox="1"/>
          <p:nvPr/>
        </p:nvSpPr>
        <p:spPr>
          <a:xfrm flipH="1">
            <a:off x="1606044" y="2250424"/>
            <a:ext cx="5937755" cy="369332"/>
          </a:xfrm>
          <a:prstGeom prst="rect">
            <a:avLst/>
          </a:prstGeom>
          <a:noFill/>
        </p:spPr>
        <p:txBody>
          <a:bodyPr wrap="square" rtlCol="0">
            <a:spAutoFit/>
          </a:bodyPr>
          <a:lstStyle/>
          <a:p>
            <a:pPr>
              <a:buClr>
                <a:schemeClr val="accent2"/>
              </a:buClr>
            </a:pPr>
            <a:r>
              <a:rPr lang="en-US" b="1" dirty="0" smtClean="0">
                <a:solidFill>
                  <a:schemeClr val="accent2">
                    <a:lumMod val="75000"/>
                  </a:schemeClr>
                </a:solidFill>
              </a:rPr>
              <a:t>Balanced Airflow Between Scrubber and Intake</a:t>
            </a:r>
            <a:endParaRPr lang="en-US" b="1" dirty="0">
              <a:solidFill>
                <a:schemeClr val="accent2">
                  <a:lumMod val="75000"/>
                </a:schemeClr>
              </a:solidFill>
            </a:endParaRPr>
          </a:p>
        </p:txBody>
      </p:sp>
    </p:spTree>
    <p:extLst>
      <p:ext uri="{BB962C8B-B14F-4D97-AF65-F5344CB8AC3E}">
        <p14:creationId xmlns:p14="http://schemas.microsoft.com/office/powerpoint/2010/main" val="1084127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Considerations For Scrubber Efficiency (cont.)</a:t>
            </a:r>
            <a:endParaRPr lang="en-US" sz="2000" dirty="0"/>
          </a:p>
        </p:txBody>
      </p:sp>
      <p:sp>
        <p:nvSpPr>
          <p:cNvPr id="4" name="Content Placeholder 3"/>
          <p:cNvSpPr>
            <a:spLocks noGrp="1"/>
          </p:cNvSpPr>
          <p:nvPr>
            <p:ph sz="half" idx="2"/>
          </p:nvPr>
        </p:nvSpPr>
        <p:spPr>
          <a:xfrm>
            <a:off x="1606045" y="2819400"/>
            <a:ext cx="5937755" cy="2920625"/>
          </a:xfrm>
        </p:spPr>
        <p:txBody>
          <a:bodyPr>
            <a:noAutofit/>
          </a:bodyPr>
          <a:lstStyle/>
          <a:p>
            <a:r>
              <a:rPr lang="en-US" sz="1600" b="1" dirty="0">
                <a:solidFill>
                  <a:schemeClr val="accent2">
                    <a:lumMod val="75000"/>
                  </a:schemeClr>
                </a:solidFill>
              </a:rPr>
              <a:t>Intake &gt; </a:t>
            </a:r>
            <a:r>
              <a:rPr lang="en-US" sz="1600" b="1" dirty="0" smtClean="0">
                <a:solidFill>
                  <a:schemeClr val="accent2">
                    <a:lumMod val="75000"/>
                  </a:schemeClr>
                </a:solidFill>
              </a:rPr>
              <a:t>Scrubber</a:t>
            </a:r>
            <a:endParaRPr lang="en-US" sz="1600" b="1" dirty="0">
              <a:solidFill>
                <a:schemeClr val="accent2">
                  <a:lumMod val="75000"/>
                </a:schemeClr>
              </a:solidFill>
            </a:endParaRPr>
          </a:p>
          <a:p>
            <a:r>
              <a:rPr lang="en-US" sz="1600" dirty="0" smtClean="0"/>
              <a:t>Commonly </a:t>
            </a:r>
            <a:r>
              <a:rPr lang="en-US" sz="1600" dirty="0"/>
              <a:t>believed</a:t>
            </a:r>
          </a:p>
          <a:p>
            <a:pPr lvl="1"/>
            <a:r>
              <a:rPr lang="en-US" dirty="0"/>
              <a:t>Excessive intake airflow can direct dust past the scrubber inlets, reducing capture efficiency.  </a:t>
            </a:r>
            <a:endParaRPr lang="en-US" dirty="0" smtClean="0"/>
          </a:p>
          <a:p>
            <a:r>
              <a:rPr lang="en-US" sz="1600" dirty="0" smtClean="0"/>
              <a:t>Research study </a:t>
            </a:r>
            <a:endParaRPr lang="en-US" sz="1600" dirty="0"/>
          </a:p>
          <a:p>
            <a:pPr lvl="1"/>
            <a:r>
              <a:rPr lang="en-US" dirty="0" smtClean="0"/>
              <a:t>Excessive </a:t>
            </a:r>
            <a:r>
              <a:rPr lang="en-US" dirty="0"/>
              <a:t>intake airflow did not drastically impact the dust levels downwind of the </a:t>
            </a:r>
            <a:r>
              <a:rPr lang="en-US" dirty="0" smtClean="0"/>
              <a:t>scrubber.</a:t>
            </a:r>
            <a:r>
              <a:rPr lang="en-US" baseline="30000" dirty="0"/>
              <a:t>4</a:t>
            </a:r>
          </a:p>
        </p:txBody>
      </p:sp>
      <p:sp>
        <p:nvSpPr>
          <p:cNvPr id="5" name="Slide Number Placeholder 4"/>
          <p:cNvSpPr>
            <a:spLocks noGrp="1"/>
          </p:cNvSpPr>
          <p:nvPr>
            <p:ph type="sldNum" sz="quarter" idx="12"/>
          </p:nvPr>
        </p:nvSpPr>
        <p:spPr/>
        <p:txBody>
          <a:bodyPr/>
          <a:lstStyle/>
          <a:p>
            <a:pPr>
              <a:defRPr/>
            </a:pPr>
            <a:fld id="{0EFE5D11-8C53-4253-B6DE-974713F25EB6}" type="slidenum">
              <a:rPr lang="en-US" smtClean="0"/>
              <a:pPr>
                <a:defRPr/>
              </a:pPr>
              <a:t>21</a:t>
            </a:fld>
            <a:endParaRPr lang="en-US" dirty="0"/>
          </a:p>
        </p:txBody>
      </p:sp>
      <p:sp>
        <p:nvSpPr>
          <p:cNvPr id="6" name="TextBox 5"/>
          <p:cNvSpPr txBox="1"/>
          <p:nvPr/>
        </p:nvSpPr>
        <p:spPr>
          <a:xfrm flipH="1">
            <a:off x="1606044" y="2250424"/>
            <a:ext cx="5937755" cy="369332"/>
          </a:xfrm>
          <a:prstGeom prst="rect">
            <a:avLst/>
          </a:prstGeom>
          <a:noFill/>
        </p:spPr>
        <p:txBody>
          <a:bodyPr wrap="square" rtlCol="0">
            <a:spAutoFit/>
          </a:bodyPr>
          <a:lstStyle/>
          <a:p>
            <a:pPr>
              <a:buClr>
                <a:schemeClr val="accent2"/>
              </a:buClr>
            </a:pPr>
            <a:r>
              <a:rPr lang="en-US" b="1" dirty="0">
                <a:solidFill>
                  <a:schemeClr val="accent2">
                    <a:lumMod val="75000"/>
                  </a:schemeClr>
                </a:solidFill>
              </a:rPr>
              <a:t>Balanced Airflow Between Scrubber and Intake</a:t>
            </a:r>
          </a:p>
        </p:txBody>
      </p:sp>
    </p:spTree>
    <p:extLst>
      <p:ext uri="{BB962C8B-B14F-4D97-AF65-F5344CB8AC3E}">
        <p14:creationId xmlns:p14="http://schemas.microsoft.com/office/powerpoint/2010/main" val="4060362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Important Considerations FOR Operator Positioning</a:t>
            </a:r>
            <a:endParaRPr lang="en-US" dirty="0"/>
          </a:p>
        </p:txBody>
      </p:sp>
      <p:sp>
        <p:nvSpPr>
          <p:cNvPr id="3" name="Content Placeholder 2"/>
          <p:cNvSpPr>
            <a:spLocks noGrp="1"/>
          </p:cNvSpPr>
          <p:nvPr>
            <p:ph idx="1"/>
          </p:nvPr>
        </p:nvSpPr>
        <p:spPr/>
        <p:txBody>
          <a:bodyPr>
            <a:normAutofit/>
          </a:bodyPr>
          <a:lstStyle/>
          <a:p>
            <a:r>
              <a:rPr lang="en-US" dirty="0" smtClean="0"/>
              <a:t>When the ventilation control setback is extended to limit recirculation from the scrubber exhaust, t</a:t>
            </a:r>
            <a:r>
              <a:rPr lang="en-US" sz="1800" dirty="0" smtClean="0"/>
              <a:t>he CM operator may be positioned in the recirculation zone leading to increased dust concentrations.</a:t>
            </a:r>
          </a:p>
          <a:p>
            <a:r>
              <a:rPr lang="en-US" dirty="0" smtClean="0"/>
              <a:t>The CM operator should be positioned in the intake air and not in the recirculation zone. </a:t>
            </a:r>
          </a:p>
          <a:p>
            <a:endParaRPr lang="en-US" sz="1800" dirty="0" smtClean="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22</a:t>
            </a:fld>
            <a:endParaRPr lang="en-US" dirty="0"/>
          </a:p>
        </p:txBody>
      </p:sp>
    </p:spTree>
    <p:extLst>
      <p:ext uri="{BB962C8B-B14F-4D97-AF65-F5344CB8AC3E}">
        <p14:creationId xmlns:p14="http://schemas.microsoft.com/office/powerpoint/2010/main" val="2278100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Water Sprays to Control Dust and Methane</a:t>
            </a:r>
            <a:endParaRPr lang="en-US" dirty="0"/>
          </a:p>
        </p:txBody>
      </p:sp>
      <p:pic>
        <p:nvPicPr>
          <p:cNvPr id="5" name="Content Placeholder 4"/>
          <p:cNvPicPr>
            <a:picLocks noGrp="1" noChangeAspect="1"/>
          </p:cNvPicPr>
          <p:nvPr>
            <p:ph idx="1"/>
          </p:nvPr>
        </p:nvPicPr>
        <p:blipFill>
          <a:blip r:embed="rId2"/>
          <a:stretch>
            <a:fillRect/>
          </a:stretch>
        </p:blipFill>
        <p:spPr>
          <a:xfrm>
            <a:off x="1642621" y="2743200"/>
            <a:ext cx="5937755" cy="3185782"/>
          </a:xfrm>
          <a:prstGeom prst="rect">
            <a:avLst/>
          </a:prstGeom>
        </p:spPr>
      </p:pic>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23</a:t>
            </a:fld>
            <a:endParaRPr lang="en-US" dirty="0"/>
          </a:p>
        </p:txBody>
      </p:sp>
    </p:spTree>
    <p:extLst>
      <p:ext uri="{BB962C8B-B14F-4D97-AF65-F5344CB8AC3E}">
        <p14:creationId xmlns:p14="http://schemas.microsoft.com/office/powerpoint/2010/main" val="3772010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water sprays on dust CONTROL</a:t>
            </a:r>
            <a:endParaRPr lang="en-US" dirty="0"/>
          </a:p>
        </p:txBody>
      </p:sp>
      <p:sp>
        <p:nvSpPr>
          <p:cNvPr id="3" name="Content Placeholder 2"/>
          <p:cNvSpPr>
            <a:spLocks noGrp="1"/>
          </p:cNvSpPr>
          <p:nvPr>
            <p:ph idx="1"/>
          </p:nvPr>
        </p:nvSpPr>
        <p:spPr>
          <a:xfrm>
            <a:off x="1606045" y="2638045"/>
            <a:ext cx="5937755" cy="3762755"/>
          </a:xfrm>
        </p:spPr>
        <p:txBody>
          <a:bodyPr>
            <a:normAutofit/>
          </a:bodyPr>
          <a:lstStyle/>
          <a:p>
            <a:pPr lvl="1"/>
            <a:r>
              <a:rPr lang="en-US" sz="1800" b="1" dirty="0" smtClean="0">
                <a:solidFill>
                  <a:schemeClr val="accent2">
                    <a:lumMod val="75000"/>
                  </a:schemeClr>
                </a:solidFill>
              </a:rPr>
              <a:t>Methods of Controlling Dust</a:t>
            </a:r>
          </a:p>
          <a:p>
            <a:pPr lvl="2"/>
            <a:r>
              <a:rPr lang="en-US" sz="1800" dirty="0" smtClean="0"/>
              <a:t>Suppression…to prevent the generation of dust.</a:t>
            </a:r>
          </a:p>
          <a:p>
            <a:pPr lvl="2"/>
            <a:r>
              <a:rPr lang="en-US" sz="1800" dirty="0" smtClean="0"/>
              <a:t>Capture…to remove dust from the air.</a:t>
            </a:r>
          </a:p>
          <a:p>
            <a:pPr lvl="2"/>
            <a:r>
              <a:rPr lang="en-US" sz="1800" dirty="0" smtClean="0"/>
              <a:t>Redirection…to direct the dust away from miners.</a:t>
            </a:r>
          </a:p>
          <a:p>
            <a:pPr lvl="1"/>
            <a:endParaRPr lang="en-US" dirty="0"/>
          </a:p>
          <a:p>
            <a:pPr marL="228600" lvl="1"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24</a:t>
            </a:fld>
            <a:endParaRPr lang="en-US" dirty="0"/>
          </a:p>
        </p:txBody>
      </p:sp>
    </p:spTree>
    <p:extLst>
      <p:ext uri="{BB962C8B-B14F-4D97-AF65-F5344CB8AC3E}">
        <p14:creationId xmlns:p14="http://schemas.microsoft.com/office/powerpoint/2010/main" val="3768803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spray parameters</a:t>
            </a:r>
            <a:endParaRPr lang="en-US" dirty="0"/>
          </a:p>
        </p:txBody>
      </p:sp>
      <p:sp>
        <p:nvSpPr>
          <p:cNvPr id="5" name="Content Placeholder 4"/>
          <p:cNvSpPr>
            <a:spLocks noGrp="1"/>
          </p:cNvSpPr>
          <p:nvPr>
            <p:ph idx="1"/>
          </p:nvPr>
        </p:nvSpPr>
        <p:spPr>
          <a:xfrm>
            <a:off x="1606045" y="2638045"/>
            <a:ext cx="5937755" cy="3381755"/>
          </a:xfrm>
        </p:spPr>
        <p:txBody>
          <a:bodyPr>
            <a:normAutofit/>
          </a:bodyPr>
          <a:lstStyle/>
          <a:p>
            <a:pPr lvl="1"/>
            <a:r>
              <a:rPr lang="en-US" sz="1800" dirty="0" smtClean="0"/>
              <a:t>To suppress…water sprays need to produce high flow at a low pressure.</a:t>
            </a:r>
          </a:p>
          <a:p>
            <a:pPr lvl="1"/>
            <a:r>
              <a:rPr lang="en-US" sz="1800" dirty="0" smtClean="0"/>
              <a:t>To capture…water sprays need to produce a very small droplet at a high pressure.</a:t>
            </a:r>
          </a:p>
          <a:p>
            <a:pPr lvl="1"/>
            <a:r>
              <a:rPr lang="en-US" sz="1800" dirty="0" smtClean="0"/>
              <a:t>To redirect…water sprays need to produce high pressure and be positioned in an effective location.</a:t>
            </a:r>
          </a:p>
        </p:txBody>
      </p:sp>
      <p:sp>
        <p:nvSpPr>
          <p:cNvPr id="3" name="Slide Number Placeholder 2"/>
          <p:cNvSpPr>
            <a:spLocks noGrp="1"/>
          </p:cNvSpPr>
          <p:nvPr>
            <p:ph type="sldNum" sz="quarter" idx="12"/>
          </p:nvPr>
        </p:nvSpPr>
        <p:spPr/>
        <p:txBody>
          <a:bodyPr/>
          <a:lstStyle/>
          <a:p>
            <a:pPr>
              <a:defRPr/>
            </a:pPr>
            <a:fld id="{1C64A15D-31B7-4C19-9A34-07B28B7B29C5}" type="slidenum">
              <a:rPr lang="en-US" smtClean="0"/>
              <a:pPr>
                <a:defRPr/>
              </a:pPr>
              <a:t>25</a:t>
            </a:fld>
            <a:endParaRPr lang="en-US" dirty="0"/>
          </a:p>
        </p:txBody>
      </p:sp>
    </p:spTree>
    <p:extLst>
      <p:ext uri="{BB962C8B-B14F-4D97-AF65-F5344CB8AC3E}">
        <p14:creationId xmlns:p14="http://schemas.microsoft.com/office/powerpoint/2010/main" val="1642062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sprays for suppression</a:t>
            </a:r>
            <a:endParaRPr lang="en-US" dirty="0"/>
          </a:p>
        </p:txBody>
      </p:sp>
      <p:sp>
        <p:nvSpPr>
          <p:cNvPr id="3" name="Content Placeholder 2"/>
          <p:cNvSpPr>
            <a:spLocks noGrp="1"/>
          </p:cNvSpPr>
          <p:nvPr>
            <p:ph idx="1"/>
          </p:nvPr>
        </p:nvSpPr>
        <p:spPr/>
        <p:txBody>
          <a:bodyPr>
            <a:normAutofit/>
          </a:bodyPr>
          <a:lstStyle/>
          <a:p>
            <a:pPr lvl="1"/>
            <a:r>
              <a:rPr lang="en-US" sz="1800" dirty="0" smtClean="0"/>
              <a:t>Full Cone</a:t>
            </a:r>
          </a:p>
          <a:p>
            <a:pPr lvl="1"/>
            <a:r>
              <a:rPr lang="en-US" sz="1800" dirty="0" smtClean="0"/>
              <a:t>Flat Fan (when mounted horizontally)</a:t>
            </a:r>
          </a:p>
          <a:p>
            <a:pPr lvl="1"/>
            <a:r>
              <a:rPr lang="en-US" sz="1800" dirty="0" smtClean="0"/>
              <a:t>Solid Stream</a:t>
            </a:r>
            <a:endParaRPr lang="en-US" sz="1800"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26</a:t>
            </a:fld>
            <a:endParaRPr lang="en-US" dirty="0"/>
          </a:p>
        </p:txBody>
      </p:sp>
    </p:spTree>
    <p:extLst>
      <p:ext uri="{BB962C8B-B14F-4D97-AF65-F5344CB8AC3E}">
        <p14:creationId xmlns:p14="http://schemas.microsoft.com/office/powerpoint/2010/main" val="1878294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Full Cone Spray</a:t>
            </a:r>
            <a:endParaRPr lang="en-US" dirty="0"/>
          </a:p>
        </p:txBody>
      </p:sp>
      <p:sp>
        <p:nvSpPr>
          <p:cNvPr id="6" name="Content Placeholder 5"/>
          <p:cNvSpPr>
            <a:spLocks noGrp="1"/>
          </p:cNvSpPr>
          <p:nvPr>
            <p:ph sz="half" idx="2"/>
          </p:nvPr>
        </p:nvSpPr>
        <p:spPr>
          <a:xfrm>
            <a:off x="4495800" y="2743200"/>
            <a:ext cx="4191000" cy="3733800"/>
          </a:xfrm>
        </p:spPr>
        <p:txBody>
          <a:bodyPr>
            <a:normAutofit/>
          </a:bodyPr>
          <a:lstStyle/>
          <a:p>
            <a:pPr lvl="1"/>
            <a:r>
              <a:rPr lang="en-US" sz="1800" dirty="0" smtClean="0"/>
              <a:t>Conical </a:t>
            </a:r>
            <a:r>
              <a:rPr lang="en-US" sz="1800" dirty="0"/>
              <a:t>shape with solid circular </a:t>
            </a:r>
            <a:r>
              <a:rPr lang="en-US" sz="1800" dirty="0" smtClean="0"/>
              <a:t>pattern.</a:t>
            </a:r>
            <a:endParaRPr lang="en-US" sz="1800" dirty="0"/>
          </a:p>
          <a:p>
            <a:pPr lvl="1"/>
            <a:r>
              <a:rPr lang="en-US" sz="1800" dirty="0"/>
              <a:t>Medium to large </a:t>
            </a:r>
            <a:r>
              <a:rPr lang="en-US" sz="1800" dirty="0" smtClean="0"/>
              <a:t>droplets of water. </a:t>
            </a:r>
            <a:endParaRPr lang="en-US" sz="1800" dirty="0"/>
          </a:p>
          <a:p>
            <a:pPr lvl="1"/>
            <a:r>
              <a:rPr lang="en-US" sz="1800" dirty="0"/>
              <a:t>Provide uniform </a:t>
            </a:r>
            <a:r>
              <a:rPr lang="en-US" sz="1800" dirty="0" smtClean="0"/>
              <a:t>wetting.</a:t>
            </a:r>
            <a:endParaRPr lang="en-US" sz="1800" dirty="0"/>
          </a:p>
          <a:p>
            <a:pPr marL="0" indent="0">
              <a:buNone/>
            </a:pPr>
            <a:endParaRPr lang="en-US" dirty="0"/>
          </a:p>
        </p:txBody>
      </p:sp>
      <p:pic>
        <p:nvPicPr>
          <p:cNvPr id="8194"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b="2927"/>
          <a:stretch/>
        </p:blipFill>
        <p:spPr bwMode="auto">
          <a:xfrm>
            <a:off x="365125" y="2938290"/>
            <a:ext cx="4041775" cy="179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CEFE1F4-3DC8-490C-B2F0-76A49389EC25}" type="slidenum">
              <a:rPr lang="en-US" smtClean="0"/>
              <a:pPr>
                <a:defRPr/>
              </a:pPr>
              <a:t>27</a:t>
            </a:fld>
            <a:endParaRPr lang="en-US" dirty="0"/>
          </a:p>
        </p:txBody>
      </p:sp>
    </p:spTree>
    <p:extLst>
      <p:ext uri="{BB962C8B-B14F-4D97-AF65-F5344CB8AC3E}">
        <p14:creationId xmlns:p14="http://schemas.microsoft.com/office/powerpoint/2010/main" val="634095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Fan Spray</a:t>
            </a:r>
            <a:endParaRPr lang="en-US" dirty="0"/>
          </a:p>
        </p:txBody>
      </p:sp>
      <p:sp>
        <p:nvSpPr>
          <p:cNvPr id="3" name="Content Placeholder 2"/>
          <p:cNvSpPr>
            <a:spLocks noGrp="1"/>
          </p:cNvSpPr>
          <p:nvPr>
            <p:ph sz="half" idx="2"/>
          </p:nvPr>
        </p:nvSpPr>
        <p:spPr>
          <a:xfrm>
            <a:off x="4572000" y="2667000"/>
            <a:ext cx="4114800" cy="3916680"/>
          </a:xfrm>
        </p:spPr>
        <p:txBody>
          <a:bodyPr>
            <a:normAutofit/>
          </a:bodyPr>
          <a:lstStyle/>
          <a:p>
            <a:pPr lvl="1"/>
            <a:r>
              <a:rPr lang="en-US" sz="1800" dirty="0" smtClean="0"/>
              <a:t>Produces a </a:t>
            </a:r>
            <a:r>
              <a:rPr lang="en-US" sz="1800" dirty="0"/>
              <a:t>narrow ‘wall’ of </a:t>
            </a:r>
            <a:r>
              <a:rPr lang="en-US" sz="1800" dirty="0" smtClean="0"/>
              <a:t>spray. </a:t>
            </a:r>
            <a:endParaRPr lang="en-US" sz="1800" dirty="0"/>
          </a:p>
          <a:p>
            <a:pPr lvl="1"/>
            <a:r>
              <a:rPr lang="en-US" sz="1800" dirty="0" smtClean="0"/>
              <a:t>Narrow ‘wall’ formed from solid stream of water deflecting of a curved surface.</a:t>
            </a:r>
          </a:p>
          <a:p>
            <a:pPr lvl="1"/>
            <a:r>
              <a:rPr lang="en-US" sz="1800" dirty="0" smtClean="0"/>
              <a:t>When mounted horizontally, wets surface for suppression.</a:t>
            </a:r>
            <a:endParaRPr lang="en-US" sz="1800" dirty="0"/>
          </a:p>
          <a:p>
            <a:endParaRPr lang="en-US" dirty="0"/>
          </a:p>
        </p:txBody>
      </p:sp>
      <p:pic>
        <p:nvPicPr>
          <p:cNvPr id="921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423862" y="2986881"/>
            <a:ext cx="39243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CEFE1F4-3DC8-490C-B2F0-76A49389EC25}" type="slidenum">
              <a:rPr lang="en-US" smtClean="0"/>
              <a:pPr>
                <a:defRPr/>
              </a:pPr>
              <a:t>28</a:t>
            </a:fld>
            <a:endParaRPr lang="en-US" dirty="0"/>
          </a:p>
        </p:txBody>
      </p:sp>
    </p:spTree>
    <p:extLst>
      <p:ext uri="{BB962C8B-B14F-4D97-AF65-F5344CB8AC3E}">
        <p14:creationId xmlns:p14="http://schemas.microsoft.com/office/powerpoint/2010/main" val="2915437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Stream Spray</a:t>
            </a:r>
            <a:endParaRPr lang="en-US" dirty="0"/>
          </a:p>
        </p:txBody>
      </p:sp>
      <p:sp>
        <p:nvSpPr>
          <p:cNvPr id="3" name="Content Placeholder 2"/>
          <p:cNvSpPr>
            <a:spLocks noGrp="1"/>
          </p:cNvSpPr>
          <p:nvPr>
            <p:ph sz="half" idx="2"/>
          </p:nvPr>
        </p:nvSpPr>
        <p:spPr>
          <a:xfrm>
            <a:off x="4495800" y="2743200"/>
            <a:ext cx="4191000" cy="3382963"/>
          </a:xfrm>
        </p:spPr>
        <p:txBody>
          <a:bodyPr>
            <a:normAutofit/>
          </a:bodyPr>
          <a:lstStyle/>
          <a:p>
            <a:pPr lvl="1"/>
            <a:r>
              <a:rPr lang="en-US" sz="1800" dirty="0" smtClean="0"/>
              <a:t>Straight </a:t>
            </a:r>
            <a:r>
              <a:rPr lang="en-US" sz="1800" dirty="0"/>
              <a:t>solid stream of water </a:t>
            </a:r>
            <a:r>
              <a:rPr lang="en-US" sz="1800" dirty="0" smtClean="0"/>
              <a:t>with high flow.</a:t>
            </a:r>
            <a:endParaRPr lang="en-US" sz="1800" dirty="0"/>
          </a:p>
          <a:p>
            <a:pPr lvl="1"/>
            <a:r>
              <a:rPr lang="en-US" sz="1800" dirty="0"/>
              <a:t>To be used close to the </a:t>
            </a:r>
            <a:r>
              <a:rPr lang="en-US" sz="1800" dirty="0" smtClean="0"/>
              <a:t>source.</a:t>
            </a:r>
            <a:endParaRPr lang="en-US" sz="1800" dirty="0"/>
          </a:p>
          <a:p>
            <a:pPr lvl="1"/>
            <a:r>
              <a:rPr lang="en-US" sz="1800" dirty="0"/>
              <a:t>Provide </a:t>
            </a:r>
            <a:r>
              <a:rPr lang="en-US" sz="1800" dirty="0" smtClean="0"/>
              <a:t>uniform wetting. </a:t>
            </a:r>
            <a:endParaRPr lang="en-US" sz="1800" dirty="0"/>
          </a:p>
          <a:p>
            <a:endParaRPr lang="en-US" dirty="0"/>
          </a:p>
        </p:txBody>
      </p:sp>
      <p:pic>
        <p:nvPicPr>
          <p:cNvPr id="10242"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365125" y="2914602"/>
            <a:ext cx="4041775" cy="1897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CEFE1F4-3DC8-490C-B2F0-76A49389EC25}" type="slidenum">
              <a:rPr lang="en-US" smtClean="0"/>
              <a:pPr>
                <a:defRPr/>
              </a:pPr>
              <a:t>29</a:t>
            </a:fld>
            <a:endParaRPr lang="en-US" dirty="0"/>
          </a:p>
        </p:txBody>
      </p:sp>
    </p:spTree>
    <p:extLst>
      <p:ext uri="{BB962C8B-B14F-4D97-AF65-F5344CB8AC3E}">
        <p14:creationId xmlns:p14="http://schemas.microsoft.com/office/powerpoint/2010/main" val="3724623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95400"/>
          </a:xfrm>
        </p:spPr>
        <p:txBody>
          <a:bodyPr/>
          <a:lstStyle/>
          <a:p>
            <a:r>
              <a:rPr lang="en-US" dirty="0" smtClean="0"/>
              <a:t>The three objectives of this presentation</a:t>
            </a:r>
            <a:endParaRPr lang="en-US" dirty="0"/>
          </a:p>
        </p:txBody>
      </p:sp>
      <p:sp>
        <p:nvSpPr>
          <p:cNvPr id="3" name="Content Placeholder 2"/>
          <p:cNvSpPr>
            <a:spLocks noGrp="1"/>
          </p:cNvSpPr>
          <p:nvPr>
            <p:ph sz="half" idx="2"/>
          </p:nvPr>
        </p:nvSpPr>
        <p:spPr>
          <a:xfrm>
            <a:off x="457200" y="1524000"/>
            <a:ext cx="8229600" cy="1981200"/>
          </a:xfrm>
        </p:spPr>
        <p:txBody>
          <a:bodyPr>
            <a:noAutofit/>
          </a:bodyPr>
          <a:lstStyle/>
          <a:p>
            <a:pPr marL="342900" indent="-342900">
              <a:buFont typeface="+mj-lt"/>
              <a:buAutoNum type="arabicPeriod"/>
            </a:pPr>
            <a:r>
              <a:rPr lang="en-US" sz="1800" dirty="0" smtClean="0"/>
              <a:t>To describe and illustrate proven systems and engineering controls within those systems to minimize dust and elevated methane concentrations at the face.</a:t>
            </a:r>
          </a:p>
          <a:p>
            <a:pPr marL="342900" indent="-342900">
              <a:buFont typeface="+mj-lt"/>
              <a:buAutoNum type="arabicPeriod"/>
            </a:pPr>
            <a:r>
              <a:rPr lang="en-US" sz="1800" dirty="0" smtClean="0"/>
              <a:t>To demonstrate how those engineering controls are often counterproductive to each other.</a:t>
            </a:r>
          </a:p>
          <a:p>
            <a:pPr marL="342900" indent="-342900">
              <a:buFont typeface="+mj-lt"/>
              <a:buAutoNum type="arabicPeriod"/>
            </a:pPr>
            <a:r>
              <a:rPr lang="en-US" sz="1800" dirty="0" smtClean="0">
                <a:solidFill>
                  <a:schemeClr val="tx1"/>
                </a:solidFill>
              </a:rPr>
              <a:t>To discuss </a:t>
            </a:r>
            <a:r>
              <a:rPr lang="en-US" sz="1800" dirty="0">
                <a:solidFill>
                  <a:schemeClr val="tx1"/>
                </a:solidFill>
              </a:rPr>
              <a:t>new </a:t>
            </a:r>
            <a:r>
              <a:rPr lang="en-US" sz="1800" dirty="0" smtClean="0">
                <a:solidFill>
                  <a:schemeClr val="tx1"/>
                </a:solidFill>
              </a:rPr>
              <a:t>challenges and different ideas with respect to dust </a:t>
            </a:r>
            <a:r>
              <a:rPr lang="en-US" sz="1800" dirty="0">
                <a:solidFill>
                  <a:schemeClr val="tx1"/>
                </a:solidFill>
              </a:rPr>
              <a:t>and </a:t>
            </a:r>
            <a:r>
              <a:rPr lang="en-US" sz="1800" dirty="0" smtClean="0">
                <a:solidFill>
                  <a:schemeClr val="tx1"/>
                </a:solidFill>
              </a:rPr>
              <a:t>methane </a:t>
            </a:r>
            <a:r>
              <a:rPr lang="en-US" sz="1800" dirty="0">
                <a:solidFill>
                  <a:schemeClr val="tx1"/>
                </a:solidFill>
              </a:rPr>
              <a:t>concentrations at the face.</a:t>
            </a:r>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2438400" y="3555300"/>
            <a:ext cx="4038600" cy="268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CEFE1F4-3DC8-490C-B2F0-76A49389EC25}" type="slidenum">
              <a:rPr lang="en-US" smtClean="0"/>
              <a:pPr>
                <a:defRPr/>
              </a:pPr>
              <a:t>3</a:t>
            </a:fld>
            <a:endParaRPr lang="en-US" dirty="0"/>
          </a:p>
        </p:txBody>
      </p:sp>
    </p:spTree>
    <p:extLst>
      <p:ext uri="{BB962C8B-B14F-4D97-AF65-F5344CB8AC3E}">
        <p14:creationId xmlns:p14="http://schemas.microsoft.com/office/powerpoint/2010/main" val="754545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sprays for Capture</a:t>
            </a:r>
            <a:endParaRPr lang="en-US" dirty="0"/>
          </a:p>
        </p:txBody>
      </p:sp>
      <p:sp>
        <p:nvSpPr>
          <p:cNvPr id="3" name="Content Placeholder 2"/>
          <p:cNvSpPr>
            <a:spLocks noGrp="1"/>
          </p:cNvSpPr>
          <p:nvPr>
            <p:ph idx="1"/>
          </p:nvPr>
        </p:nvSpPr>
        <p:spPr/>
        <p:txBody>
          <a:bodyPr>
            <a:normAutofit/>
          </a:bodyPr>
          <a:lstStyle/>
          <a:p>
            <a:pPr lvl="1"/>
            <a:r>
              <a:rPr lang="en-US" sz="1800" dirty="0" smtClean="0"/>
              <a:t>Atomizing</a:t>
            </a:r>
            <a:endParaRPr lang="en-US" sz="1800"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30</a:t>
            </a:fld>
            <a:endParaRPr lang="en-US" dirty="0"/>
          </a:p>
        </p:txBody>
      </p:sp>
    </p:spTree>
    <p:extLst>
      <p:ext uri="{BB962C8B-B14F-4D97-AF65-F5344CB8AC3E}">
        <p14:creationId xmlns:p14="http://schemas.microsoft.com/office/powerpoint/2010/main" val="1870774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ATOMIZING Water Spray</a:t>
            </a:r>
            <a:endParaRPr lang="en-US" dirty="0"/>
          </a:p>
        </p:txBody>
      </p:sp>
      <p:sp>
        <p:nvSpPr>
          <p:cNvPr id="3" name="Content Placeholder 2"/>
          <p:cNvSpPr>
            <a:spLocks noGrp="1"/>
          </p:cNvSpPr>
          <p:nvPr>
            <p:ph sz="half" idx="2"/>
          </p:nvPr>
        </p:nvSpPr>
        <p:spPr>
          <a:xfrm>
            <a:off x="4419600" y="2590800"/>
            <a:ext cx="4267200" cy="3627120"/>
          </a:xfrm>
        </p:spPr>
        <p:txBody>
          <a:bodyPr>
            <a:normAutofit/>
          </a:bodyPr>
          <a:lstStyle/>
          <a:p>
            <a:pPr lvl="1"/>
            <a:r>
              <a:rPr lang="en-US" sz="1800" dirty="0" smtClean="0"/>
              <a:t>Uses high </a:t>
            </a:r>
            <a:r>
              <a:rPr lang="en-US" sz="1800" dirty="0"/>
              <a:t>water </a:t>
            </a:r>
            <a:r>
              <a:rPr lang="en-US" sz="1800" dirty="0" smtClean="0"/>
              <a:t>pressure </a:t>
            </a:r>
            <a:r>
              <a:rPr lang="en-US" sz="1800" dirty="0"/>
              <a:t>and small orifice to create small droplet size to remove (capture) </a:t>
            </a:r>
            <a:r>
              <a:rPr lang="en-US" sz="1800" dirty="0" smtClean="0"/>
              <a:t>airborne dust.</a:t>
            </a:r>
            <a:endParaRPr lang="en-US" sz="1800" dirty="0"/>
          </a:p>
          <a:p>
            <a:pPr lvl="1"/>
            <a:r>
              <a:rPr lang="en-US" sz="1800" dirty="0" smtClean="0"/>
              <a:t>Easily </a:t>
            </a:r>
            <a:r>
              <a:rPr lang="en-US" sz="1800" dirty="0"/>
              <a:t>clogs due to small </a:t>
            </a:r>
            <a:r>
              <a:rPr lang="en-US" sz="1800" dirty="0" smtClean="0"/>
              <a:t>orifice and requires clean water supply. </a:t>
            </a:r>
            <a:endParaRPr lang="en-US" sz="1800" dirty="0"/>
          </a:p>
          <a:p>
            <a:pPr lvl="1"/>
            <a:r>
              <a:rPr lang="en-US" sz="1800" dirty="0" smtClean="0"/>
              <a:t>Often use of additives in water supply to decrease surface tension to improve capture.</a:t>
            </a:r>
          </a:p>
          <a:p>
            <a:pPr marL="0" indent="0">
              <a:buNone/>
            </a:pPr>
            <a:endParaRPr lang="en-US" dirty="0"/>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609600" y="2362200"/>
            <a:ext cx="29718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CEFE1F4-3DC8-490C-B2F0-76A49389EC25}" type="slidenum">
              <a:rPr lang="en-US" smtClean="0"/>
              <a:pPr>
                <a:defRPr/>
              </a:pPr>
              <a:t>31</a:t>
            </a:fld>
            <a:endParaRPr lang="en-US" dirty="0"/>
          </a:p>
        </p:txBody>
      </p:sp>
    </p:spTree>
    <p:extLst>
      <p:ext uri="{BB962C8B-B14F-4D97-AF65-F5344CB8AC3E}">
        <p14:creationId xmlns:p14="http://schemas.microsoft.com/office/powerpoint/2010/main" val="3429742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Water sprays for redirection</a:t>
            </a:r>
            <a:endParaRPr lang="en-US" dirty="0"/>
          </a:p>
        </p:txBody>
      </p:sp>
      <p:sp>
        <p:nvSpPr>
          <p:cNvPr id="7" name="Content Placeholder 6"/>
          <p:cNvSpPr>
            <a:spLocks noGrp="1"/>
          </p:cNvSpPr>
          <p:nvPr>
            <p:ph idx="1"/>
          </p:nvPr>
        </p:nvSpPr>
        <p:spPr/>
        <p:txBody>
          <a:bodyPr>
            <a:normAutofit/>
          </a:bodyPr>
          <a:lstStyle/>
          <a:p>
            <a:pPr lvl="1"/>
            <a:r>
              <a:rPr lang="en-US" sz="1800" dirty="0" smtClean="0"/>
              <a:t>Hollow Cone</a:t>
            </a:r>
          </a:p>
          <a:p>
            <a:pPr lvl="1"/>
            <a:r>
              <a:rPr lang="en-US" sz="1800" dirty="0" smtClean="0"/>
              <a:t>Flat Fan (when mounted vertically)</a:t>
            </a:r>
            <a:endParaRPr lang="en-US" sz="1800" dirty="0"/>
          </a:p>
        </p:txBody>
      </p:sp>
      <p:sp>
        <p:nvSpPr>
          <p:cNvPr id="4" name="Slide Number Placeholder 3"/>
          <p:cNvSpPr>
            <a:spLocks noGrp="1"/>
          </p:cNvSpPr>
          <p:nvPr>
            <p:ph type="sldNum" sz="quarter" idx="12"/>
          </p:nvPr>
        </p:nvSpPr>
        <p:spPr/>
        <p:txBody>
          <a:bodyPr/>
          <a:lstStyle/>
          <a:p>
            <a:pPr>
              <a:defRPr/>
            </a:pPr>
            <a:fld id="{9CEFE1F4-3DC8-490C-B2F0-76A49389EC25}" type="slidenum">
              <a:rPr lang="en-US" smtClean="0"/>
              <a:pPr>
                <a:defRPr/>
              </a:pPr>
              <a:t>32</a:t>
            </a:fld>
            <a:endParaRPr lang="en-US" dirty="0"/>
          </a:p>
        </p:txBody>
      </p:sp>
    </p:spTree>
    <p:extLst>
      <p:ext uri="{BB962C8B-B14F-4D97-AF65-F5344CB8AC3E}">
        <p14:creationId xmlns:p14="http://schemas.microsoft.com/office/powerpoint/2010/main" val="2039430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Hollow Cone Spray</a:t>
            </a:r>
            <a:endParaRPr lang="en-US" dirty="0"/>
          </a:p>
        </p:txBody>
      </p:sp>
      <p:sp>
        <p:nvSpPr>
          <p:cNvPr id="6" name="Content Placeholder 5"/>
          <p:cNvSpPr>
            <a:spLocks noGrp="1"/>
          </p:cNvSpPr>
          <p:nvPr>
            <p:ph sz="half" idx="2"/>
          </p:nvPr>
        </p:nvSpPr>
        <p:spPr>
          <a:xfrm>
            <a:off x="4601319" y="2362200"/>
            <a:ext cx="4038600" cy="4038600"/>
          </a:xfrm>
        </p:spPr>
        <p:txBody>
          <a:bodyPr>
            <a:normAutofit/>
          </a:bodyPr>
          <a:lstStyle/>
          <a:p>
            <a:pPr lvl="1"/>
            <a:r>
              <a:rPr lang="en-US" sz="1800" dirty="0" smtClean="0"/>
              <a:t>Conical </a:t>
            </a:r>
            <a:r>
              <a:rPr lang="en-US" sz="1800" dirty="0"/>
              <a:t>shape, outer ring of circular </a:t>
            </a:r>
            <a:r>
              <a:rPr lang="en-US" sz="1800" dirty="0" smtClean="0"/>
              <a:t>spray.</a:t>
            </a:r>
            <a:endParaRPr lang="en-US" sz="1800" dirty="0"/>
          </a:p>
          <a:p>
            <a:pPr lvl="1"/>
            <a:r>
              <a:rPr lang="en-US" sz="1800" dirty="0" smtClean="0"/>
              <a:t>Small </a:t>
            </a:r>
            <a:r>
              <a:rPr lang="en-US" sz="1800" dirty="0"/>
              <a:t>to medium droplets of </a:t>
            </a:r>
            <a:r>
              <a:rPr lang="en-US" sz="1800" dirty="0" smtClean="0"/>
              <a:t>water.</a:t>
            </a:r>
            <a:endParaRPr lang="en-US" sz="1800" dirty="0"/>
          </a:p>
          <a:p>
            <a:pPr lvl="1"/>
            <a:r>
              <a:rPr lang="en-US" sz="1800" dirty="0" smtClean="0"/>
              <a:t>Most </a:t>
            </a:r>
            <a:r>
              <a:rPr lang="en-US" sz="1800" dirty="0"/>
              <a:t>widely </a:t>
            </a:r>
            <a:r>
              <a:rPr lang="en-US" sz="1800" dirty="0" smtClean="0"/>
              <a:t>used as it usually </a:t>
            </a:r>
            <a:r>
              <a:rPr lang="en-US" sz="1800" dirty="0"/>
              <a:t>provided from </a:t>
            </a:r>
            <a:r>
              <a:rPr lang="en-US" sz="1800" dirty="0" smtClean="0"/>
              <a:t>manufacturer.</a:t>
            </a:r>
            <a:endParaRPr lang="en-US" sz="1800" dirty="0"/>
          </a:p>
        </p:txBody>
      </p:sp>
      <p:pic>
        <p:nvPicPr>
          <p:cNvPr id="6146"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r="1882"/>
          <a:stretch/>
        </p:blipFill>
        <p:spPr bwMode="auto">
          <a:xfrm>
            <a:off x="371475" y="2934494"/>
            <a:ext cx="397192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CEFE1F4-3DC8-490C-B2F0-76A49389EC25}" type="slidenum">
              <a:rPr lang="en-US" smtClean="0"/>
              <a:pPr>
                <a:defRPr/>
              </a:pPr>
              <a:t>33</a:t>
            </a:fld>
            <a:endParaRPr lang="en-US" dirty="0"/>
          </a:p>
        </p:txBody>
      </p:sp>
    </p:spTree>
    <p:extLst>
      <p:ext uri="{BB962C8B-B14F-4D97-AF65-F5344CB8AC3E}">
        <p14:creationId xmlns:p14="http://schemas.microsoft.com/office/powerpoint/2010/main" val="2293733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Fan Spray</a:t>
            </a:r>
            <a:endParaRPr lang="en-US" dirty="0"/>
          </a:p>
        </p:txBody>
      </p:sp>
      <p:sp>
        <p:nvSpPr>
          <p:cNvPr id="3" name="Content Placeholder 2"/>
          <p:cNvSpPr>
            <a:spLocks noGrp="1"/>
          </p:cNvSpPr>
          <p:nvPr>
            <p:ph sz="half" idx="2"/>
          </p:nvPr>
        </p:nvSpPr>
        <p:spPr>
          <a:xfrm>
            <a:off x="4574922" y="2621121"/>
            <a:ext cx="4114800" cy="3596799"/>
          </a:xfrm>
        </p:spPr>
        <p:txBody>
          <a:bodyPr>
            <a:normAutofit/>
          </a:bodyPr>
          <a:lstStyle/>
          <a:p>
            <a:pPr lvl="1"/>
            <a:r>
              <a:rPr lang="en-US" sz="1800" dirty="0" smtClean="0"/>
              <a:t>Same principles as previously discussed.</a:t>
            </a:r>
          </a:p>
          <a:p>
            <a:pPr lvl="1"/>
            <a:r>
              <a:rPr lang="en-US" sz="1800" dirty="0" smtClean="0"/>
              <a:t>When mounted vertically, it contains dust-laden air in the face area so that scrubber inlets draw the air into the unit.</a:t>
            </a:r>
          </a:p>
          <a:p>
            <a:endParaRPr lang="en-US" sz="1800" dirty="0"/>
          </a:p>
        </p:txBody>
      </p:sp>
      <p:pic>
        <p:nvPicPr>
          <p:cNvPr id="921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423862" y="2986881"/>
            <a:ext cx="39243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CEFE1F4-3DC8-490C-B2F0-76A49389EC25}" type="slidenum">
              <a:rPr lang="en-US" smtClean="0"/>
              <a:pPr>
                <a:defRPr/>
              </a:pPr>
              <a:t>34</a:t>
            </a:fld>
            <a:endParaRPr lang="en-US" dirty="0"/>
          </a:p>
        </p:txBody>
      </p:sp>
    </p:spTree>
    <p:extLst>
      <p:ext uri="{BB962C8B-B14F-4D97-AF65-F5344CB8AC3E}">
        <p14:creationId xmlns:p14="http://schemas.microsoft.com/office/powerpoint/2010/main" val="2395036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Impact of Water Sprays on Methane Control</a:t>
            </a:r>
            <a:endParaRPr lang="en-US" dirty="0"/>
          </a:p>
        </p:txBody>
      </p:sp>
      <p:pic>
        <p:nvPicPr>
          <p:cNvPr id="4100" name="Picture 4"/>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14191"/>
          <a:stretch/>
        </p:blipFill>
        <p:spPr bwMode="auto">
          <a:xfrm>
            <a:off x="228600" y="2438400"/>
            <a:ext cx="4525137" cy="3009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half" idx="2"/>
          </p:nvPr>
        </p:nvSpPr>
        <p:spPr>
          <a:xfrm>
            <a:off x="4753737" y="2638044"/>
            <a:ext cx="3290516" cy="3381756"/>
          </a:xfrm>
        </p:spPr>
        <p:txBody>
          <a:bodyPr>
            <a:normAutofit/>
          </a:bodyPr>
          <a:lstStyle/>
          <a:p>
            <a:pPr marL="514350" lvl="1" indent="-285750"/>
            <a:r>
              <a:rPr lang="en-US" sz="1800" dirty="0" smtClean="0">
                <a:solidFill>
                  <a:schemeClr val="tx1"/>
                </a:solidFill>
              </a:rPr>
              <a:t>Water sprays can induce airflow.</a:t>
            </a:r>
          </a:p>
          <a:p>
            <a:pPr marL="514350" lvl="1" indent="-285750"/>
            <a:r>
              <a:rPr lang="en-US" sz="1800" dirty="0" smtClean="0">
                <a:solidFill>
                  <a:schemeClr val="tx1"/>
                </a:solidFill>
              </a:rPr>
              <a:t>Water sprays induce more airflow at higher water pressures.</a:t>
            </a:r>
          </a:p>
          <a:p>
            <a:pPr marL="514350" lvl="1" indent="-285750"/>
            <a:r>
              <a:rPr lang="en-US" sz="1800" dirty="0">
                <a:solidFill>
                  <a:schemeClr val="tx1"/>
                </a:solidFill>
              </a:rPr>
              <a:t>Hollow cone, full cone, and flat cone induce similar airflow at high pressure</a:t>
            </a:r>
            <a:r>
              <a:rPr lang="en-US" sz="1800" dirty="0"/>
              <a:t>.</a:t>
            </a:r>
          </a:p>
          <a:p>
            <a:endParaRPr lang="en-US" dirty="0"/>
          </a:p>
        </p:txBody>
      </p:sp>
      <p:sp>
        <p:nvSpPr>
          <p:cNvPr id="3" name="Slide Number Placeholder 2"/>
          <p:cNvSpPr>
            <a:spLocks noGrp="1"/>
          </p:cNvSpPr>
          <p:nvPr>
            <p:ph type="sldNum" sz="quarter" idx="12"/>
          </p:nvPr>
        </p:nvSpPr>
        <p:spPr/>
        <p:txBody>
          <a:bodyPr/>
          <a:lstStyle/>
          <a:p>
            <a:pPr>
              <a:defRPr/>
            </a:pPr>
            <a:fld id="{226F19E1-EB32-43B4-84C5-B80185CE3511}" type="slidenum">
              <a:rPr lang="en-US" smtClean="0"/>
              <a:pPr>
                <a:defRPr/>
              </a:pPr>
              <a:t>35</a:t>
            </a:fld>
            <a:endParaRPr lang="en-US" dirty="0"/>
          </a:p>
        </p:txBody>
      </p:sp>
    </p:spTree>
    <p:extLst>
      <p:ext uri="{BB962C8B-B14F-4D97-AF65-F5344CB8AC3E}">
        <p14:creationId xmlns:p14="http://schemas.microsoft.com/office/powerpoint/2010/main" val="3099752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Research </a:t>
            </a:r>
            <a:r>
              <a:rPr lang="en-US" dirty="0"/>
              <a:t>Study Comparing </a:t>
            </a:r>
            <a:r>
              <a:rPr lang="en-US" dirty="0" smtClean="0"/>
              <a:t>Different Water Spray</a:t>
            </a:r>
            <a:r>
              <a:rPr lang="en-US" baseline="30000" dirty="0" smtClean="0"/>
              <a:t>5</a:t>
            </a:r>
            <a:r>
              <a:rPr lang="en-US" dirty="0" smtClean="0"/>
              <a:t> </a:t>
            </a:r>
            <a:endParaRPr lang="en-US" dirty="0"/>
          </a:p>
        </p:txBody>
      </p:sp>
      <p:sp>
        <p:nvSpPr>
          <p:cNvPr id="7" name="Content Placeholder 6"/>
          <p:cNvSpPr>
            <a:spLocks noGrp="1"/>
          </p:cNvSpPr>
          <p:nvPr>
            <p:ph idx="1"/>
          </p:nvPr>
        </p:nvSpPr>
        <p:spPr/>
        <p:txBody>
          <a:bodyPr>
            <a:normAutofit lnSpcReduction="10000"/>
          </a:bodyPr>
          <a:lstStyle/>
          <a:p>
            <a:r>
              <a:rPr lang="en-US" dirty="0" smtClean="0"/>
              <a:t>A </a:t>
            </a:r>
            <a:r>
              <a:rPr lang="en-US" dirty="0"/>
              <a:t>spray </a:t>
            </a:r>
            <a:r>
              <a:rPr lang="en-US" dirty="0" smtClean="0"/>
              <a:t>with </a:t>
            </a:r>
            <a:r>
              <a:rPr lang="en-US" dirty="0"/>
              <a:t>a wider discharge angle </a:t>
            </a:r>
            <a:r>
              <a:rPr lang="en-US" dirty="0" smtClean="0"/>
              <a:t>induced </a:t>
            </a:r>
            <a:r>
              <a:rPr lang="en-US" dirty="0"/>
              <a:t>more airflow, but at reduced dust capture efficiencies. </a:t>
            </a:r>
            <a:endParaRPr lang="en-US" dirty="0" smtClean="0"/>
          </a:p>
          <a:p>
            <a:r>
              <a:rPr lang="en-US" dirty="0">
                <a:solidFill>
                  <a:schemeClr val="tx1"/>
                </a:solidFill>
              </a:rPr>
              <a:t>Sprays seem to have either high air-moving characteristics or dust removal capability. </a:t>
            </a:r>
          </a:p>
          <a:p>
            <a:r>
              <a:rPr lang="en-US" dirty="0" smtClean="0"/>
              <a:t>Increasing </a:t>
            </a:r>
            <a:r>
              <a:rPr lang="en-US" dirty="0"/>
              <a:t>spray nozzle </a:t>
            </a:r>
            <a:r>
              <a:rPr lang="en-US" dirty="0" smtClean="0"/>
              <a:t>pressure reduced </a:t>
            </a:r>
            <a:r>
              <a:rPr lang="en-US" dirty="0"/>
              <a:t>water droplet sizes </a:t>
            </a:r>
            <a:r>
              <a:rPr lang="en-US" dirty="0" smtClean="0"/>
              <a:t>and increased </a:t>
            </a:r>
            <a:r>
              <a:rPr lang="en-US" dirty="0"/>
              <a:t>droplet velocity, airflow </a:t>
            </a:r>
            <a:r>
              <a:rPr lang="en-US" dirty="0" smtClean="0"/>
              <a:t>induceme</a:t>
            </a:r>
            <a:r>
              <a:rPr lang="en-US" dirty="0"/>
              <a:t>nt, and airborne dust capture. </a:t>
            </a:r>
            <a:endParaRPr lang="en-US" dirty="0" smtClean="0"/>
          </a:p>
          <a:p>
            <a:r>
              <a:rPr lang="en-US" dirty="0" smtClean="0">
                <a:solidFill>
                  <a:schemeClr val="tx1"/>
                </a:solidFill>
              </a:rPr>
              <a:t>The </a:t>
            </a:r>
            <a:r>
              <a:rPr lang="en-US" dirty="0">
                <a:solidFill>
                  <a:schemeClr val="tx1"/>
                </a:solidFill>
              </a:rPr>
              <a:t>flat fan </a:t>
            </a:r>
            <a:r>
              <a:rPr lang="en-US" dirty="0" smtClean="0">
                <a:solidFill>
                  <a:schemeClr val="tx1"/>
                </a:solidFill>
              </a:rPr>
              <a:t>sprays </a:t>
            </a:r>
            <a:r>
              <a:rPr lang="en-US" dirty="0">
                <a:solidFill>
                  <a:schemeClr val="tx1"/>
                </a:solidFill>
              </a:rPr>
              <a:t>tend to produce the largest water droplet sizes and the air-atomizing sprays tend to generate the highest droplet velocities.  </a:t>
            </a:r>
          </a:p>
          <a:p>
            <a:endParaRPr lang="en-US" dirty="0"/>
          </a:p>
        </p:txBody>
      </p:sp>
      <p:sp>
        <p:nvSpPr>
          <p:cNvPr id="4" name="Slide Number Placeholder 3"/>
          <p:cNvSpPr>
            <a:spLocks noGrp="1"/>
          </p:cNvSpPr>
          <p:nvPr>
            <p:ph type="sldNum" sz="quarter" idx="12"/>
          </p:nvPr>
        </p:nvSpPr>
        <p:spPr/>
        <p:txBody>
          <a:bodyPr/>
          <a:lstStyle/>
          <a:p>
            <a:pPr>
              <a:defRPr/>
            </a:pPr>
            <a:fld id="{9CEFE1F4-3DC8-490C-B2F0-76A49389EC25}" type="slidenum">
              <a:rPr lang="en-US" smtClean="0"/>
              <a:pPr>
                <a:defRPr/>
              </a:pPr>
              <a:t>36</a:t>
            </a:fld>
            <a:endParaRPr lang="en-US" dirty="0"/>
          </a:p>
        </p:txBody>
      </p:sp>
    </p:spTree>
    <p:extLst>
      <p:ext uri="{BB962C8B-B14F-4D97-AF65-F5344CB8AC3E}">
        <p14:creationId xmlns:p14="http://schemas.microsoft.com/office/powerpoint/2010/main" val="3428167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 A Water Spray Designed to Induce Airflow</a:t>
            </a:r>
            <a:endParaRPr lang="en-US" dirty="0"/>
          </a:p>
        </p:txBody>
      </p:sp>
      <p:pic>
        <p:nvPicPr>
          <p:cNvPr id="20482"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tretch/>
        </p:blipFill>
        <p:spPr bwMode="auto">
          <a:xfrm>
            <a:off x="4648200" y="2681379"/>
            <a:ext cx="4038600" cy="236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16"/>
          <p:cNvSpPr>
            <a:spLocks noGrp="1"/>
          </p:cNvSpPr>
          <p:nvPr>
            <p:ph sz="quarter" idx="13"/>
          </p:nvPr>
        </p:nvSpPr>
        <p:spPr>
          <a:xfrm>
            <a:off x="381000" y="2514600"/>
            <a:ext cx="4026408" cy="3611880"/>
          </a:xfrm>
        </p:spPr>
        <p:txBody>
          <a:bodyPr>
            <a:normAutofit/>
          </a:bodyPr>
          <a:lstStyle/>
          <a:p>
            <a:pPr fontAlgn="base"/>
            <a:r>
              <a:rPr lang="en-US" dirty="0" smtClean="0"/>
              <a:t>Venturi </a:t>
            </a:r>
            <a:r>
              <a:rPr lang="en-US" dirty="0"/>
              <a:t>Spray produces a powerful jet providing a dense coverage of dust suppression water.</a:t>
            </a:r>
          </a:p>
          <a:p>
            <a:pPr fontAlgn="base"/>
            <a:r>
              <a:rPr lang="en-US" dirty="0"/>
              <a:t>As the spray fills the body tube with water, it creates a vacuum into which the surrounding air and dust is drawn. </a:t>
            </a:r>
            <a:endParaRPr lang="en-US" dirty="0" smtClean="0"/>
          </a:p>
          <a:p>
            <a:pPr fontAlgn="base"/>
            <a:r>
              <a:rPr lang="en-US" dirty="0" smtClean="0"/>
              <a:t>This </a:t>
            </a:r>
            <a:r>
              <a:rPr lang="en-US" dirty="0"/>
              <a:t>has </a:t>
            </a:r>
            <a:r>
              <a:rPr lang="en-US" dirty="0" smtClean="0"/>
              <a:t>the </a:t>
            </a:r>
            <a:r>
              <a:rPr lang="en-US" dirty="0"/>
              <a:t>effect of </a:t>
            </a:r>
            <a:r>
              <a:rPr lang="en-US" dirty="0" smtClean="0"/>
              <a:t>redirecting </a:t>
            </a:r>
            <a:r>
              <a:rPr lang="en-US" dirty="0"/>
              <a:t>airborne dust and diluting any gasses </a:t>
            </a:r>
            <a:r>
              <a:rPr lang="en-US" dirty="0" smtClean="0"/>
              <a:t>in </a:t>
            </a:r>
            <a:r>
              <a:rPr lang="en-US" dirty="0"/>
              <a:t>the vicinity.</a:t>
            </a:r>
          </a:p>
          <a:p>
            <a:endParaRPr lang="en-US" dirty="0"/>
          </a:p>
        </p:txBody>
      </p:sp>
    </p:spTree>
    <p:extLst>
      <p:ext uri="{BB962C8B-B14F-4D97-AF65-F5344CB8AC3E}">
        <p14:creationId xmlns:p14="http://schemas.microsoft.com/office/powerpoint/2010/main" val="1260236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057400"/>
            <a:ext cx="3291840" cy="1329428"/>
          </a:xfrm>
        </p:spPr>
        <p:txBody>
          <a:bodyPr/>
          <a:lstStyle/>
          <a:p>
            <a:r>
              <a:rPr lang="en-US" dirty="0" smtClean="0"/>
              <a:t>THE IMPACT of Venturi Sprays on Methane Control</a:t>
            </a:r>
            <a:endParaRPr lang="en-US" dirty="0"/>
          </a:p>
        </p:txBody>
      </p:sp>
      <p:graphicFrame>
        <p:nvGraphicFramePr>
          <p:cNvPr id="5" name="Picture Placeholder 4"/>
          <p:cNvGraphicFramePr>
            <a:graphicFrameLocks noGrp="1"/>
          </p:cNvGraphicFramePr>
          <p:nvPr>
            <p:ph type="pic" idx="1"/>
            <p:extLst/>
          </p:nvPr>
        </p:nvGraphicFramePr>
        <p:xfrm>
          <a:off x="4800600" y="914400"/>
          <a:ext cx="4190999" cy="5562581"/>
        </p:xfrm>
        <a:graphic>
          <a:graphicData uri="http://schemas.openxmlformats.org/drawingml/2006/table">
            <a:tbl>
              <a:tblPr>
                <a:effectLst/>
              </a:tblPr>
              <a:tblGrid>
                <a:gridCol w="648908">
                  <a:extLst>
                    <a:ext uri="{9D8B030D-6E8A-4147-A177-3AD203B41FA5}">
                      <a16:colId xmlns:a16="http://schemas.microsoft.com/office/drawing/2014/main" val="20000"/>
                    </a:ext>
                  </a:extLst>
                </a:gridCol>
                <a:gridCol w="648908">
                  <a:extLst>
                    <a:ext uri="{9D8B030D-6E8A-4147-A177-3AD203B41FA5}">
                      <a16:colId xmlns:a16="http://schemas.microsoft.com/office/drawing/2014/main" val="20001"/>
                    </a:ext>
                  </a:extLst>
                </a:gridCol>
                <a:gridCol w="531892">
                  <a:extLst>
                    <a:ext uri="{9D8B030D-6E8A-4147-A177-3AD203B41FA5}">
                      <a16:colId xmlns:a16="http://schemas.microsoft.com/office/drawing/2014/main" val="20002"/>
                    </a:ext>
                  </a:extLst>
                </a:gridCol>
                <a:gridCol w="553168">
                  <a:extLst>
                    <a:ext uri="{9D8B030D-6E8A-4147-A177-3AD203B41FA5}">
                      <a16:colId xmlns:a16="http://schemas.microsoft.com/office/drawing/2014/main" val="20003"/>
                    </a:ext>
                  </a:extLst>
                </a:gridCol>
                <a:gridCol w="648909">
                  <a:extLst>
                    <a:ext uri="{9D8B030D-6E8A-4147-A177-3AD203B41FA5}">
                      <a16:colId xmlns:a16="http://schemas.microsoft.com/office/drawing/2014/main" val="20004"/>
                    </a:ext>
                  </a:extLst>
                </a:gridCol>
                <a:gridCol w="489340">
                  <a:extLst>
                    <a:ext uri="{9D8B030D-6E8A-4147-A177-3AD203B41FA5}">
                      <a16:colId xmlns:a16="http://schemas.microsoft.com/office/drawing/2014/main" val="20005"/>
                    </a:ext>
                  </a:extLst>
                </a:gridCol>
                <a:gridCol w="669874">
                  <a:extLst>
                    <a:ext uri="{9D8B030D-6E8A-4147-A177-3AD203B41FA5}">
                      <a16:colId xmlns:a16="http://schemas.microsoft.com/office/drawing/2014/main" val="20006"/>
                    </a:ext>
                  </a:extLst>
                </a:gridCol>
              </a:tblGrid>
              <a:tr h="604901">
                <a:tc>
                  <a:txBody>
                    <a:bodyPr/>
                    <a:lstStyle/>
                    <a:p>
                      <a:pPr algn="ctr" fontAlgn="b"/>
                      <a:r>
                        <a:rPr lang="en-US" sz="900" b="1" i="0" u="none" strike="noStrike" dirty="0">
                          <a:solidFill>
                            <a:srgbClr val="000000"/>
                          </a:solidFill>
                          <a:effectLst/>
                          <a:latin typeface="Calibri"/>
                        </a:rPr>
                        <a:t>DISC NO. + ORIFICE</a:t>
                      </a:r>
                    </a:p>
                  </a:txBody>
                  <a:tcPr marL="8096" marR="8096" marT="8096" marB="0" anchor="b">
                    <a:lnL>
                      <a:noFill/>
                    </a:lnL>
                    <a:lnR>
                      <a:noFill/>
                    </a:lnR>
                    <a:lnT>
                      <a:noFill/>
                    </a:lnT>
                    <a:lnB>
                      <a:noFill/>
                    </a:lnB>
                  </a:tcPr>
                </a:tc>
                <a:tc>
                  <a:txBody>
                    <a:bodyPr/>
                    <a:lstStyle/>
                    <a:p>
                      <a:pPr algn="ctr" fontAlgn="b"/>
                      <a:r>
                        <a:rPr lang="en-US" sz="900" b="1" i="0" u="none" strike="noStrike" dirty="0">
                          <a:solidFill>
                            <a:srgbClr val="000000"/>
                          </a:solidFill>
                          <a:effectLst/>
                          <a:latin typeface="Calibri"/>
                        </a:rPr>
                        <a:t>PRESSURE (PSI)</a:t>
                      </a:r>
                    </a:p>
                  </a:txBody>
                  <a:tcPr marL="8096" marR="8096" marT="8096" marB="0" anchor="b">
                    <a:lnL>
                      <a:noFill/>
                    </a:lnL>
                    <a:lnR>
                      <a:noFill/>
                    </a:lnR>
                    <a:lnT>
                      <a:noFill/>
                    </a:lnT>
                    <a:lnB>
                      <a:noFill/>
                    </a:lnB>
                  </a:tcPr>
                </a:tc>
                <a:tc>
                  <a:txBody>
                    <a:bodyPr/>
                    <a:lstStyle/>
                    <a:p>
                      <a:pPr algn="ctr" fontAlgn="b"/>
                      <a:r>
                        <a:rPr lang="en-US" sz="900" b="1" i="0" u="none" strike="noStrike" dirty="0">
                          <a:solidFill>
                            <a:srgbClr val="000000"/>
                          </a:solidFill>
                          <a:effectLst/>
                          <a:latin typeface="Calibri"/>
                        </a:rPr>
                        <a:t>FLOW (GPM)</a:t>
                      </a:r>
                    </a:p>
                  </a:txBody>
                  <a:tcPr marL="8096" marR="8096" marT="8096" marB="0" anchor="b">
                    <a:lnL>
                      <a:noFill/>
                    </a:lnL>
                    <a:lnR>
                      <a:noFill/>
                    </a:lnR>
                    <a:lnT>
                      <a:noFill/>
                    </a:lnT>
                    <a:lnB>
                      <a:noFill/>
                    </a:lnB>
                  </a:tcPr>
                </a:tc>
                <a:tc>
                  <a:txBody>
                    <a:bodyPr/>
                    <a:lstStyle/>
                    <a:p>
                      <a:pPr algn="ctr" fontAlgn="b"/>
                      <a:r>
                        <a:rPr lang="en-US" sz="900" b="1" i="0" u="none" strike="noStrike" dirty="0">
                          <a:solidFill>
                            <a:srgbClr val="000000"/>
                          </a:solidFill>
                          <a:effectLst/>
                          <a:latin typeface="Calibri"/>
                        </a:rPr>
                        <a:t>AIR VELOCITY (F/S)</a:t>
                      </a:r>
                    </a:p>
                  </a:txBody>
                  <a:tcPr marL="8096" marR="8096" marT="8096" marB="0" anchor="b">
                    <a:lnL>
                      <a:noFill/>
                    </a:lnL>
                    <a:lnR>
                      <a:noFill/>
                    </a:lnR>
                    <a:lnT>
                      <a:noFill/>
                    </a:lnT>
                    <a:lnB>
                      <a:noFill/>
                    </a:lnB>
                  </a:tcPr>
                </a:tc>
                <a:tc>
                  <a:txBody>
                    <a:bodyPr/>
                    <a:lstStyle/>
                    <a:p>
                      <a:pPr algn="ctr" fontAlgn="b"/>
                      <a:r>
                        <a:rPr lang="en-US" sz="900" b="1" i="0" u="none" strike="noStrike" dirty="0">
                          <a:solidFill>
                            <a:srgbClr val="000000"/>
                          </a:solidFill>
                          <a:effectLst/>
                          <a:latin typeface="Calibri"/>
                        </a:rPr>
                        <a:t>AIR QUANTITY (CFM)</a:t>
                      </a:r>
                    </a:p>
                  </a:txBody>
                  <a:tcPr marL="8096" marR="8096" marT="8096" marB="0" anchor="b">
                    <a:lnL>
                      <a:noFill/>
                    </a:lnL>
                    <a:lnR>
                      <a:noFill/>
                    </a:lnR>
                    <a:lnT>
                      <a:noFill/>
                    </a:lnT>
                    <a:lnB>
                      <a:noFill/>
                    </a:lnB>
                  </a:tcPr>
                </a:tc>
                <a:tc>
                  <a:txBody>
                    <a:bodyPr/>
                    <a:lstStyle/>
                    <a:p>
                      <a:pPr algn="ctr" fontAlgn="b"/>
                      <a:r>
                        <a:rPr lang="en-US" sz="900" b="1" i="0" u="none" strike="noStrike" dirty="0">
                          <a:solidFill>
                            <a:srgbClr val="000000"/>
                          </a:solidFill>
                          <a:effectLst/>
                          <a:latin typeface="Calibri"/>
                        </a:rPr>
                        <a:t>JET LENGTH (IN)</a:t>
                      </a:r>
                    </a:p>
                  </a:txBody>
                  <a:tcPr marL="8096" marR="8096" marT="8096" marB="0" anchor="b">
                    <a:lnL>
                      <a:noFill/>
                    </a:lnL>
                    <a:lnR>
                      <a:noFill/>
                    </a:lnR>
                    <a:lnT>
                      <a:noFill/>
                    </a:lnT>
                    <a:lnB>
                      <a:noFill/>
                    </a:lnB>
                  </a:tcPr>
                </a:tc>
                <a:tc>
                  <a:txBody>
                    <a:bodyPr/>
                    <a:lstStyle/>
                    <a:p>
                      <a:pPr algn="ctr" fontAlgn="b"/>
                      <a:r>
                        <a:rPr lang="en-US" sz="900" b="1" i="0" u="none" strike="noStrike" dirty="0">
                          <a:solidFill>
                            <a:srgbClr val="000000"/>
                          </a:solidFill>
                          <a:effectLst/>
                          <a:latin typeface="Calibri"/>
                        </a:rPr>
                        <a:t>SPRAY ANGLE (DEGREES)</a:t>
                      </a:r>
                    </a:p>
                  </a:txBody>
                  <a:tcPr marL="8096" marR="8096" marT="8096" marB="0" anchor="b">
                    <a:lnL>
                      <a:noFill/>
                    </a:lnL>
                    <a:lnR>
                      <a:noFill/>
                    </a:lnR>
                    <a:lnT>
                      <a:noFill/>
                    </a:lnT>
                    <a:lnB>
                      <a:noFill/>
                    </a:lnB>
                  </a:tcPr>
                </a:tc>
                <a:extLst>
                  <a:ext uri="{0D108BD9-81ED-4DB2-BD59-A6C34878D82A}">
                    <a16:rowId xmlns:a16="http://schemas.microsoft.com/office/drawing/2014/main" val="10000"/>
                  </a:ext>
                </a:extLst>
              </a:tr>
              <a:tr h="198327">
                <a:tc rowSpan="5">
                  <a:txBody>
                    <a:bodyPr/>
                    <a:lstStyle/>
                    <a:p>
                      <a:pPr algn="ctr" fontAlgn="ctr"/>
                      <a:r>
                        <a:rPr lang="en-US" sz="900" b="0" i="0" u="none" strike="noStrike" dirty="0">
                          <a:solidFill>
                            <a:srgbClr val="000000"/>
                          </a:solidFill>
                          <a:effectLst/>
                          <a:latin typeface="Calibri"/>
                        </a:rPr>
                        <a:t>1 (2.4 MM)</a:t>
                      </a:r>
                    </a:p>
                  </a:txBody>
                  <a:tcPr marL="8096" marR="8096" marT="8096" marB="0" anchor="ctr">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220.5</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1.8</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18.0</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140.1</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1.2</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4</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01"/>
                  </a:ext>
                </a:extLst>
              </a:tr>
              <a:tr h="198327">
                <a:tc vMerge="1">
                  <a:txBody>
                    <a:bodyPr/>
                    <a:lstStyle/>
                    <a:p>
                      <a:endParaRPr lang="en-US"/>
                    </a:p>
                  </a:txBody>
                  <a:tcPr/>
                </a:tc>
                <a:tc>
                  <a:txBody>
                    <a:bodyPr/>
                    <a:lstStyle/>
                    <a:p>
                      <a:pPr algn="r" fontAlgn="b"/>
                      <a:r>
                        <a:rPr lang="en-US" sz="900" b="0" i="0" u="none" strike="noStrike">
                          <a:solidFill>
                            <a:srgbClr val="000000"/>
                          </a:solidFill>
                          <a:effectLst/>
                          <a:latin typeface="Calibri"/>
                        </a:rPr>
                        <a:t>500.4</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2.8</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28.5</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223.1</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1.7</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12</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02"/>
                  </a:ext>
                </a:extLst>
              </a:tr>
              <a:tr h="198327">
                <a:tc vMerge="1">
                  <a:txBody>
                    <a:bodyPr/>
                    <a:lstStyle/>
                    <a:p>
                      <a:endParaRPr lang="en-US"/>
                    </a:p>
                  </a:txBody>
                  <a:tcPr/>
                </a:tc>
                <a:tc>
                  <a:txBody>
                    <a:bodyPr/>
                    <a:lstStyle/>
                    <a:p>
                      <a:pPr algn="r" fontAlgn="b"/>
                      <a:r>
                        <a:rPr lang="en-US" sz="900" b="0" i="0" u="none" strike="noStrike">
                          <a:solidFill>
                            <a:srgbClr val="000000"/>
                          </a:solidFill>
                          <a:effectLst/>
                          <a:latin typeface="Calibri"/>
                        </a:rPr>
                        <a:t>800.6</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3.8</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38.1</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294.1</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2.0</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15</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03"/>
                  </a:ext>
                </a:extLst>
              </a:tr>
              <a:tr h="198327">
                <a:tc vMerge="1">
                  <a:txBody>
                    <a:bodyPr/>
                    <a:lstStyle/>
                    <a:p>
                      <a:endParaRPr lang="en-US"/>
                    </a:p>
                  </a:txBody>
                  <a:tcPr/>
                </a:tc>
                <a:tc>
                  <a:txBody>
                    <a:bodyPr/>
                    <a:lstStyle/>
                    <a:p>
                      <a:pPr algn="r" fontAlgn="b"/>
                      <a:r>
                        <a:rPr lang="en-US" sz="900" b="0" i="0" u="none" strike="noStrike">
                          <a:solidFill>
                            <a:srgbClr val="000000"/>
                          </a:solidFill>
                          <a:effectLst/>
                          <a:latin typeface="Calibri"/>
                        </a:rPr>
                        <a:t>1000.8</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4.1</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41.7</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325.0</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2.6</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8</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04"/>
                  </a:ext>
                </a:extLst>
              </a:tr>
              <a:tr h="198327">
                <a:tc vMerge="1">
                  <a:txBody>
                    <a:bodyPr/>
                    <a:lstStyle/>
                    <a:p>
                      <a:endParaRPr lang="en-US"/>
                    </a:p>
                  </a:txBody>
                  <a:tcPr/>
                </a:tc>
                <a:tc>
                  <a:txBody>
                    <a:bodyPr/>
                    <a:lstStyle/>
                    <a:p>
                      <a:pPr algn="r" fontAlgn="b"/>
                      <a:r>
                        <a:rPr lang="en-US" sz="900" b="0" i="0" u="none" strike="noStrike" dirty="0">
                          <a:solidFill>
                            <a:srgbClr val="000000"/>
                          </a:solidFill>
                          <a:effectLst/>
                          <a:latin typeface="Calibri"/>
                        </a:rPr>
                        <a:t>1200.9</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4.4</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47.6</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1100" b="1" i="0" u="none" strike="noStrike" dirty="0">
                          <a:solidFill>
                            <a:srgbClr val="000000"/>
                          </a:solidFill>
                          <a:effectLst/>
                          <a:latin typeface="Calibri"/>
                        </a:rPr>
                        <a:t>370.0</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3.2</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8</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05"/>
                  </a:ext>
                </a:extLst>
              </a:tr>
              <a:tr h="198327">
                <a:tc rowSpan="5">
                  <a:txBody>
                    <a:bodyPr/>
                    <a:lstStyle/>
                    <a:p>
                      <a:pPr algn="ctr" fontAlgn="ctr"/>
                      <a:r>
                        <a:rPr lang="en-US" sz="900" b="0" i="0" u="none" strike="noStrike" dirty="0">
                          <a:solidFill>
                            <a:srgbClr val="000000"/>
                          </a:solidFill>
                          <a:effectLst/>
                          <a:latin typeface="Calibri"/>
                        </a:rPr>
                        <a:t>2 (3.2 MM)</a:t>
                      </a:r>
                    </a:p>
                  </a:txBody>
                  <a:tcPr marL="8096" marR="8096" marT="8096" marB="0" anchor="ctr">
                    <a:lnL>
                      <a:noFill/>
                    </a:lnL>
                    <a:lnR>
                      <a:noFill/>
                    </a:lnR>
                    <a:lnT>
                      <a:noFill/>
                    </a:lnT>
                    <a:lnB>
                      <a:noFill/>
                    </a:lnB>
                  </a:tcPr>
                </a:tc>
                <a:tc>
                  <a:txBody>
                    <a:bodyPr/>
                    <a:lstStyle/>
                    <a:p>
                      <a:pPr algn="r" fontAlgn="b"/>
                      <a:r>
                        <a:rPr lang="en-US" sz="900" b="0" i="0" u="none" strike="noStrike" dirty="0">
                          <a:solidFill>
                            <a:srgbClr val="000000"/>
                          </a:solidFill>
                          <a:effectLst/>
                          <a:latin typeface="Calibri"/>
                        </a:rPr>
                        <a:t>220.5</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2.3</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15.4</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121.0</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1.7</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5</a:t>
                      </a:r>
                    </a:p>
                  </a:txBody>
                  <a:tcPr marL="8096" marR="8096" marT="8096" marB="0" anchor="b">
                    <a:lnL>
                      <a:noFill/>
                    </a:lnL>
                    <a:lnR>
                      <a:noFill/>
                    </a:lnR>
                    <a:lnT>
                      <a:noFill/>
                    </a:lnT>
                    <a:lnB>
                      <a:noFill/>
                    </a:lnB>
                  </a:tcPr>
                </a:tc>
                <a:extLst>
                  <a:ext uri="{0D108BD9-81ED-4DB2-BD59-A6C34878D82A}">
                    <a16:rowId xmlns:a16="http://schemas.microsoft.com/office/drawing/2014/main" val="10006"/>
                  </a:ext>
                </a:extLst>
              </a:tr>
              <a:tr h="198327">
                <a:tc vMerge="1">
                  <a:txBody>
                    <a:bodyPr/>
                    <a:lstStyle/>
                    <a:p>
                      <a:endParaRPr lang="en-US"/>
                    </a:p>
                  </a:txBody>
                  <a:tcPr/>
                </a:tc>
                <a:tc>
                  <a:txBody>
                    <a:bodyPr/>
                    <a:lstStyle/>
                    <a:p>
                      <a:pPr algn="r" fontAlgn="b"/>
                      <a:r>
                        <a:rPr lang="en-US" sz="900" b="0" i="0" u="none" strike="noStrike">
                          <a:solidFill>
                            <a:srgbClr val="000000"/>
                          </a:solidFill>
                          <a:effectLst/>
                          <a:latin typeface="Calibri"/>
                        </a:rPr>
                        <a:t>500.4</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3.8</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21.3</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167.0</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2.2</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10</a:t>
                      </a:r>
                    </a:p>
                  </a:txBody>
                  <a:tcPr marL="8096" marR="8096" marT="8096" marB="0" anchor="b">
                    <a:lnL>
                      <a:noFill/>
                    </a:lnL>
                    <a:lnR>
                      <a:noFill/>
                    </a:lnR>
                    <a:lnT>
                      <a:noFill/>
                    </a:lnT>
                    <a:lnB>
                      <a:noFill/>
                    </a:lnB>
                  </a:tcPr>
                </a:tc>
                <a:extLst>
                  <a:ext uri="{0D108BD9-81ED-4DB2-BD59-A6C34878D82A}">
                    <a16:rowId xmlns:a16="http://schemas.microsoft.com/office/drawing/2014/main" val="10007"/>
                  </a:ext>
                </a:extLst>
              </a:tr>
              <a:tr h="198327">
                <a:tc vMerge="1">
                  <a:txBody>
                    <a:bodyPr/>
                    <a:lstStyle/>
                    <a:p>
                      <a:endParaRPr lang="en-US"/>
                    </a:p>
                  </a:txBody>
                  <a:tcPr/>
                </a:tc>
                <a:tc>
                  <a:txBody>
                    <a:bodyPr/>
                    <a:lstStyle/>
                    <a:p>
                      <a:pPr algn="r" fontAlgn="b"/>
                      <a:r>
                        <a:rPr lang="en-US" sz="900" b="0" i="0" u="none" strike="noStrike" dirty="0">
                          <a:solidFill>
                            <a:srgbClr val="000000"/>
                          </a:solidFill>
                          <a:effectLst/>
                          <a:latin typeface="Calibri"/>
                        </a:rPr>
                        <a:t>800.6</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4.8</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30.8</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240.1</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2.6</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12</a:t>
                      </a:r>
                    </a:p>
                  </a:txBody>
                  <a:tcPr marL="8096" marR="8096" marT="8096" marB="0" anchor="b">
                    <a:lnL>
                      <a:noFill/>
                    </a:lnL>
                    <a:lnR>
                      <a:noFill/>
                    </a:lnR>
                    <a:lnT>
                      <a:noFill/>
                    </a:lnT>
                    <a:lnB>
                      <a:noFill/>
                    </a:lnB>
                  </a:tcPr>
                </a:tc>
                <a:extLst>
                  <a:ext uri="{0D108BD9-81ED-4DB2-BD59-A6C34878D82A}">
                    <a16:rowId xmlns:a16="http://schemas.microsoft.com/office/drawing/2014/main" val="10008"/>
                  </a:ext>
                </a:extLst>
              </a:tr>
              <a:tr h="198327">
                <a:tc vMerge="1">
                  <a:txBody>
                    <a:bodyPr/>
                    <a:lstStyle/>
                    <a:p>
                      <a:endParaRPr lang="en-US"/>
                    </a:p>
                  </a:txBody>
                  <a:tcPr/>
                </a:tc>
                <a:tc>
                  <a:txBody>
                    <a:bodyPr/>
                    <a:lstStyle/>
                    <a:p>
                      <a:pPr algn="r" fontAlgn="b"/>
                      <a:r>
                        <a:rPr lang="en-US" sz="900" b="0" i="0" u="none" strike="noStrike">
                          <a:solidFill>
                            <a:srgbClr val="000000"/>
                          </a:solidFill>
                          <a:effectLst/>
                          <a:latin typeface="Calibri"/>
                        </a:rPr>
                        <a:t>1000.8</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5.5</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36.4</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283.9</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3.0</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13</a:t>
                      </a:r>
                    </a:p>
                  </a:txBody>
                  <a:tcPr marL="8096" marR="8096" marT="8096" marB="0" anchor="b">
                    <a:lnL>
                      <a:noFill/>
                    </a:lnL>
                    <a:lnR>
                      <a:noFill/>
                    </a:lnR>
                    <a:lnT>
                      <a:noFill/>
                    </a:lnT>
                    <a:lnB>
                      <a:noFill/>
                    </a:lnB>
                  </a:tcPr>
                </a:tc>
                <a:extLst>
                  <a:ext uri="{0D108BD9-81ED-4DB2-BD59-A6C34878D82A}">
                    <a16:rowId xmlns:a16="http://schemas.microsoft.com/office/drawing/2014/main" val="10009"/>
                  </a:ext>
                </a:extLst>
              </a:tr>
              <a:tr h="198327">
                <a:tc vMerge="1">
                  <a:txBody>
                    <a:bodyPr/>
                    <a:lstStyle/>
                    <a:p>
                      <a:endParaRPr lang="en-US"/>
                    </a:p>
                  </a:txBody>
                  <a:tcPr/>
                </a:tc>
                <a:tc>
                  <a:txBody>
                    <a:bodyPr/>
                    <a:lstStyle/>
                    <a:p>
                      <a:pPr algn="r" fontAlgn="b"/>
                      <a:r>
                        <a:rPr lang="en-US" sz="900" b="0" i="0" u="none" strike="noStrike">
                          <a:solidFill>
                            <a:srgbClr val="000000"/>
                          </a:solidFill>
                          <a:effectLst/>
                          <a:latin typeface="Calibri"/>
                        </a:rPr>
                        <a:t>1200.9</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6.5</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38.1</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296.0</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3.5</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10</a:t>
                      </a:r>
                    </a:p>
                  </a:txBody>
                  <a:tcPr marL="8096" marR="8096" marT="8096" marB="0" anchor="b">
                    <a:lnL>
                      <a:noFill/>
                    </a:lnL>
                    <a:lnR>
                      <a:noFill/>
                    </a:lnR>
                    <a:lnT>
                      <a:noFill/>
                    </a:lnT>
                    <a:lnB>
                      <a:noFill/>
                    </a:lnB>
                  </a:tcPr>
                </a:tc>
                <a:extLst>
                  <a:ext uri="{0D108BD9-81ED-4DB2-BD59-A6C34878D82A}">
                    <a16:rowId xmlns:a16="http://schemas.microsoft.com/office/drawing/2014/main" val="10010"/>
                  </a:ext>
                </a:extLst>
              </a:tr>
              <a:tr h="198327">
                <a:tc rowSpan="5">
                  <a:txBody>
                    <a:bodyPr/>
                    <a:lstStyle/>
                    <a:p>
                      <a:pPr algn="ctr" fontAlgn="ctr"/>
                      <a:r>
                        <a:rPr lang="en-US" sz="900" b="0" i="0" u="none" strike="noStrike" dirty="0">
                          <a:solidFill>
                            <a:srgbClr val="000000"/>
                          </a:solidFill>
                          <a:effectLst/>
                          <a:latin typeface="Calibri"/>
                        </a:rPr>
                        <a:t>3 (3.2 MM)</a:t>
                      </a:r>
                    </a:p>
                  </a:txBody>
                  <a:tcPr marL="8096" marR="8096" marT="8096" marB="0" anchor="ctr">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220.5</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2.5</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14.4</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112.1</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2.2</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10</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11"/>
                  </a:ext>
                </a:extLst>
              </a:tr>
              <a:tr h="198327">
                <a:tc vMerge="1">
                  <a:txBody>
                    <a:bodyPr/>
                    <a:lstStyle/>
                    <a:p>
                      <a:endParaRPr lang="en-US"/>
                    </a:p>
                  </a:txBody>
                  <a:tcPr/>
                </a:tc>
                <a:tc>
                  <a:txBody>
                    <a:bodyPr/>
                    <a:lstStyle/>
                    <a:p>
                      <a:pPr algn="r" fontAlgn="b"/>
                      <a:r>
                        <a:rPr lang="en-US" sz="900" b="0" i="0" u="none" strike="noStrike">
                          <a:solidFill>
                            <a:srgbClr val="000000"/>
                          </a:solidFill>
                          <a:effectLst/>
                          <a:latin typeface="Calibri"/>
                        </a:rPr>
                        <a:t>500.4</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3.7</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24.3</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187.9</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2.6</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12</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12"/>
                  </a:ext>
                </a:extLst>
              </a:tr>
              <a:tr h="198327">
                <a:tc vMerge="1">
                  <a:txBody>
                    <a:bodyPr/>
                    <a:lstStyle/>
                    <a:p>
                      <a:endParaRPr lang="en-US"/>
                    </a:p>
                  </a:txBody>
                  <a:tcPr/>
                </a:tc>
                <a:tc>
                  <a:txBody>
                    <a:bodyPr/>
                    <a:lstStyle/>
                    <a:p>
                      <a:pPr algn="r" fontAlgn="b"/>
                      <a:r>
                        <a:rPr lang="en-US" sz="900" b="0" i="0" u="none" strike="noStrike" dirty="0">
                          <a:solidFill>
                            <a:srgbClr val="000000"/>
                          </a:solidFill>
                          <a:effectLst/>
                          <a:latin typeface="Calibri"/>
                        </a:rPr>
                        <a:t>800.6</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4.8</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29.2</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228.0</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3.1</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12</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13"/>
                  </a:ext>
                </a:extLst>
              </a:tr>
              <a:tr h="198327">
                <a:tc vMerge="1">
                  <a:txBody>
                    <a:bodyPr/>
                    <a:lstStyle/>
                    <a:p>
                      <a:endParaRPr lang="en-US"/>
                    </a:p>
                  </a:txBody>
                  <a:tcPr/>
                </a:tc>
                <a:tc>
                  <a:txBody>
                    <a:bodyPr/>
                    <a:lstStyle/>
                    <a:p>
                      <a:pPr algn="r" fontAlgn="b"/>
                      <a:r>
                        <a:rPr lang="en-US" sz="900" b="0" i="0" u="none" strike="noStrike">
                          <a:solidFill>
                            <a:srgbClr val="000000"/>
                          </a:solidFill>
                          <a:effectLst/>
                          <a:latin typeface="Calibri"/>
                        </a:rPr>
                        <a:t>1000.8</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5.8</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32.2</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250.0</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3.6</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12</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14"/>
                  </a:ext>
                </a:extLst>
              </a:tr>
              <a:tr h="198327">
                <a:tc vMerge="1">
                  <a:txBody>
                    <a:bodyPr/>
                    <a:lstStyle/>
                    <a:p>
                      <a:endParaRPr lang="en-US"/>
                    </a:p>
                  </a:txBody>
                  <a:tcPr/>
                </a:tc>
                <a:tc>
                  <a:txBody>
                    <a:bodyPr/>
                    <a:lstStyle/>
                    <a:p>
                      <a:pPr algn="r" fontAlgn="b"/>
                      <a:r>
                        <a:rPr lang="en-US" sz="900" b="0" i="0" u="none" strike="noStrike">
                          <a:solidFill>
                            <a:srgbClr val="000000"/>
                          </a:solidFill>
                          <a:effectLst/>
                          <a:latin typeface="Calibri"/>
                        </a:rPr>
                        <a:t>1200.9</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6.2</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37.1</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288.0</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3.8</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12</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15"/>
                  </a:ext>
                </a:extLst>
              </a:tr>
              <a:tr h="198327">
                <a:tc rowSpan="5">
                  <a:txBody>
                    <a:bodyPr/>
                    <a:lstStyle/>
                    <a:p>
                      <a:pPr algn="ctr" fontAlgn="ctr"/>
                      <a:r>
                        <a:rPr lang="en-US" sz="900" b="0" i="0" u="none" strike="noStrike" dirty="0">
                          <a:solidFill>
                            <a:srgbClr val="000000"/>
                          </a:solidFill>
                          <a:effectLst/>
                          <a:latin typeface="Calibri"/>
                        </a:rPr>
                        <a:t>4 (3.2 MM)</a:t>
                      </a:r>
                    </a:p>
                  </a:txBody>
                  <a:tcPr marL="8096" marR="8096" marT="8096" marB="0" anchor="ctr">
                    <a:lnL>
                      <a:noFill/>
                    </a:lnL>
                    <a:lnR>
                      <a:noFill/>
                    </a:lnR>
                    <a:lnT>
                      <a:noFill/>
                    </a:lnT>
                    <a:lnB>
                      <a:noFill/>
                    </a:lnB>
                  </a:tcPr>
                </a:tc>
                <a:tc>
                  <a:txBody>
                    <a:bodyPr/>
                    <a:lstStyle/>
                    <a:p>
                      <a:pPr algn="r" fontAlgn="b"/>
                      <a:r>
                        <a:rPr lang="en-US" sz="900" b="0" i="0" u="none" strike="noStrike">
                          <a:solidFill>
                            <a:srgbClr val="000000"/>
                          </a:solidFill>
                          <a:effectLst/>
                          <a:latin typeface="Calibri"/>
                        </a:rPr>
                        <a:t>220.5</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2.5</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15.1</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117.0</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1.9</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12</a:t>
                      </a:r>
                    </a:p>
                  </a:txBody>
                  <a:tcPr marL="8096" marR="8096" marT="8096" marB="0" anchor="b">
                    <a:lnL>
                      <a:noFill/>
                    </a:lnL>
                    <a:lnR>
                      <a:noFill/>
                    </a:lnR>
                    <a:lnT>
                      <a:noFill/>
                    </a:lnT>
                    <a:lnB>
                      <a:noFill/>
                    </a:lnB>
                  </a:tcPr>
                </a:tc>
                <a:extLst>
                  <a:ext uri="{0D108BD9-81ED-4DB2-BD59-A6C34878D82A}">
                    <a16:rowId xmlns:a16="http://schemas.microsoft.com/office/drawing/2014/main" val="10016"/>
                  </a:ext>
                </a:extLst>
              </a:tr>
              <a:tr h="198327">
                <a:tc vMerge="1">
                  <a:txBody>
                    <a:bodyPr/>
                    <a:lstStyle/>
                    <a:p>
                      <a:endParaRPr lang="en-US"/>
                    </a:p>
                  </a:txBody>
                  <a:tcPr/>
                </a:tc>
                <a:tc>
                  <a:txBody>
                    <a:bodyPr/>
                    <a:lstStyle/>
                    <a:p>
                      <a:pPr algn="r" fontAlgn="b"/>
                      <a:r>
                        <a:rPr lang="en-US" sz="900" b="0" i="0" u="none" strike="noStrike">
                          <a:solidFill>
                            <a:srgbClr val="000000"/>
                          </a:solidFill>
                          <a:effectLst/>
                          <a:latin typeface="Calibri"/>
                        </a:rPr>
                        <a:t>500.4</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3.7</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23.6</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185.0</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2.5</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12</a:t>
                      </a:r>
                    </a:p>
                  </a:txBody>
                  <a:tcPr marL="8096" marR="8096" marT="8096" marB="0" anchor="b">
                    <a:lnL>
                      <a:noFill/>
                    </a:lnL>
                    <a:lnR>
                      <a:noFill/>
                    </a:lnR>
                    <a:lnT>
                      <a:noFill/>
                    </a:lnT>
                    <a:lnB>
                      <a:noFill/>
                    </a:lnB>
                  </a:tcPr>
                </a:tc>
                <a:extLst>
                  <a:ext uri="{0D108BD9-81ED-4DB2-BD59-A6C34878D82A}">
                    <a16:rowId xmlns:a16="http://schemas.microsoft.com/office/drawing/2014/main" val="10017"/>
                  </a:ext>
                </a:extLst>
              </a:tr>
              <a:tr h="198327">
                <a:tc vMerge="1">
                  <a:txBody>
                    <a:bodyPr/>
                    <a:lstStyle/>
                    <a:p>
                      <a:endParaRPr lang="en-US"/>
                    </a:p>
                  </a:txBody>
                  <a:tcPr/>
                </a:tc>
                <a:tc>
                  <a:txBody>
                    <a:bodyPr/>
                    <a:lstStyle/>
                    <a:p>
                      <a:pPr algn="r" fontAlgn="b"/>
                      <a:r>
                        <a:rPr lang="en-US" sz="900" b="0" i="0" u="none" strike="noStrike">
                          <a:solidFill>
                            <a:srgbClr val="000000"/>
                          </a:solidFill>
                          <a:effectLst/>
                          <a:latin typeface="Calibri"/>
                        </a:rPr>
                        <a:t>800.6</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4.7</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30.2</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233.9</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3.1</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13</a:t>
                      </a:r>
                    </a:p>
                  </a:txBody>
                  <a:tcPr marL="8096" marR="8096" marT="8096" marB="0" anchor="b">
                    <a:lnL>
                      <a:noFill/>
                    </a:lnL>
                    <a:lnR>
                      <a:noFill/>
                    </a:lnR>
                    <a:lnT>
                      <a:noFill/>
                    </a:lnT>
                    <a:lnB>
                      <a:noFill/>
                    </a:lnB>
                  </a:tcPr>
                </a:tc>
                <a:extLst>
                  <a:ext uri="{0D108BD9-81ED-4DB2-BD59-A6C34878D82A}">
                    <a16:rowId xmlns:a16="http://schemas.microsoft.com/office/drawing/2014/main" val="10018"/>
                  </a:ext>
                </a:extLst>
              </a:tr>
              <a:tr h="198327">
                <a:tc vMerge="1">
                  <a:txBody>
                    <a:bodyPr/>
                    <a:lstStyle/>
                    <a:p>
                      <a:endParaRPr lang="en-US"/>
                    </a:p>
                  </a:txBody>
                  <a:tcPr/>
                </a:tc>
                <a:tc>
                  <a:txBody>
                    <a:bodyPr/>
                    <a:lstStyle/>
                    <a:p>
                      <a:pPr algn="r" fontAlgn="b"/>
                      <a:r>
                        <a:rPr lang="en-US" sz="900" b="0" i="0" u="none" strike="noStrike">
                          <a:solidFill>
                            <a:srgbClr val="000000"/>
                          </a:solidFill>
                          <a:effectLst/>
                          <a:latin typeface="Calibri"/>
                        </a:rPr>
                        <a:t>1000.8</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5.8</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35.4</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276.1</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3.4</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10</a:t>
                      </a:r>
                    </a:p>
                  </a:txBody>
                  <a:tcPr marL="8096" marR="8096" marT="8096" marB="0" anchor="b">
                    <a:lnL>
                      <a:noFill/>
                    </a:lnL>
                    <a:lnR>
                      <a:noFill/>
                    </a:lnR>
                    <a:lnT>
                      <a:noFill/>
                    </a:lnT>
                    <a:lnB>
                      <a:noFill/>
                    </a:lnB>
                  </a:tcPr>
                </a:tc>
                <a:extLst>
                  <a:ext uri="{0D108BD9-81ED-4DB2-BD59-A6C34878D82A}">
                    <a16:rowId xmlns:a16="http://schemas.microsoft.com/office/drawing/2014/main" val="10019"/>
                  </a:ext>
                </a:extLst>
              </a:tr>
              <a:tr h="197832">
                <a:tc vMerge="1">
                  <a:txBody>
                    <a:bodyPr/>
                    <a:lstStyle/>
                    <a:p>
                      <a:endParaRPr lang="en-US"/>
                    </a:p>
                  </a:txBody>
                  <a:tcPr/>
                </a:tc>
                <a:tc>
                  <a:txBody>
                    <a:bodyPr/>
                    <a:lstStyle/>
                    <a:p>
                      <a:pPr algn="r" fontAlgn="b"/>
                      <a:r>
                        <a:rPr lang="en-US" sz="900" b="0" i="0" u="none" strike="noStrike">
                          <a:solidFill>
                            <a:srgbClr val="000000"/>
                          </a:solidFill>
                          <a:effectLst/>
                          <a:latin typeface="Calibri"/>
                        </a:rPr>
                        <a:t>1200.9</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6.0</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38.4</a:t>
                      </a:r>
                    </a:p>
                  </a:txBody>
                  <a:tcPr marL="8096" marR="8096" marT="809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300.0</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3.4</a:t>
                      </a:r>
                    </a:p>
                  </a:txBody>
                  <a:tcPr marL="8096" marR="8096" marT="80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a:rPr>
                        <a:t>10</a:t>
                      </a:r>
                    </a:p>
                  </a:txBody>
                  <a:tcPr marL="8096" marR="8096" marT="8096" marB="0" anchor="b">
                    <a:lnL>
                      <a:noFill/>
                    </a:lnL>
                    <a:lnR>
                      <a:noFill/>
                    </a:lnR>
                    <a:lnT>
                      <a:noFill/>
                    </a:lnT>
                    <a:lnB>
                      <a:noFill/>
                    </a:lnB>
                  </a:tcPr>
                </a:tc>
                <a:extLst>
                  <a:ext uri="{0D108BD9-81ED-4DB2-BD59-A6C34878D82A}">
                    <a16:rowId xmlns:a16="http://schemas.microsoft.com/office/drawing/2014/main" val="10020"/>
                  </a:ext>
                </a:extLst>
              </a:tr>
              <a:tr h="198327">
                <a:tc rowSpan="5">
                  <a:txBody>
                    <a:bodyPr/>
                    <a:lstStyle/>
                    <a:p>
                      <a:pPr algn="ctr" fontAlgn="ctr"/>
                      <a:r>
                        <a:rPr lang="en-US" sz="900" b="0" i="0" u="none" strike="noStrike" dirty="0">
                          <a:solidFill>
                            <a:srgbClr val="000000"/>
                          </a:solidFill>
                          <a:effectLst/>
                          <a:latin typeface="Calibri"/>
                        </a:rPr>
                        <a:t>5 (4.0 MM)</a:t>
                      </a:r>
                    </a:p>
                  </a:txBody>
                  <a:tcPr marL="8096" marR="8096" marT="8096" marB="0" anchor="ctr">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220.5</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3.5</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12.5</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96.2</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1.3</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8</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21"/>
                  </a:ext>
                </a:extLst>
              </a:tr>
              <a:tr h="198327">
                <a:tc vMerge="1">
                  <a:txBody>
                    <a:bodyPr/>
                    <a:lstStyle/>
                    <a:p>
                      <a:endParaRPr lang="en-US"/>
                    </a:p>
                  </a:txBody>
                  <a:tcPr/>
                </a:tc>
                <a:tc>
                  <a:txBody>
                    <a:bodyPr/>
                    <a:lstStyle/>
                    <a:p>
                      <a:pPr algn="r" fontAlgn="b"/>
                      <a:r>
                        <a:rPr lang="en-US" sz="900" b="0" i="0" u="none" strike="noStrike" dirty="0">
                          <a:solidFill>
                            <a:srgbClr val="000000"/>
                          </a:solidFill>
                          <a:effectLst/>
                          <a:latin typeface="Calibri"/>
                        </a:rPr>
                        <a:t>500.4</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4.9</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22.3</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174.0</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2.2</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12</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22"/>
                  </a:ext>
                </a:extLst>
              </a:tr>
              <a:tr h="198327">
                <a:tc vMerge="1">
                  <a:txBody>
                    <a:bodyPr/>
                    <a:lstStyle/>
                    <a:p>
                      <a:endParaRPr lang="en-US"/>
                    </a:p>
                  </a:txBody>
                  <a:tcPr/>
                </a:tc>
                <a:tc>
                  <a:txBody>
                    <a:bodyPr/>
                    <a:lstStyle/>
                    <a:p>
                      <a:pPr algn="r" fontAlgn="b"/>
                      <a:r>
                        <a:rPr lang="en-US" sz="900" b="0" i="0" u="none" strike="noStrike" dirty="0">
                          <a:solidFill>
                            <a:srgbClr val="000000"/>
                          </a:solidFill>
                          <a:effectLst/>
                          <a:latin typeface="Calibri"/>
                        </a:rPr>
                        <a:t>800.6</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6.8</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27.9</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218.0</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3.1</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14</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23"/>
                  </a:ext>
                </a:extLst>
              </a:tr>
              <a:tr h="198327">
                <a:tc vMerge="1">
                  <a:txBody>
                    <a:bodyPr/>
                    <a:lstStyle/>
                    <a:p>
                      <a:endParaRPr lang="en-US"/>
                    </a:p>
                  </a:txBody>
                  <a:tcPr/>
                </a:tc>
                <a:tc>
                  <a:txBody>
                    <a:bodyPr/>
                    <a:lstStyle/>
                    <a:p>
                      <a:pPr algn="r" fontAlgn="b"/>
                      <a:r>
                        <a:rPr lang="en-US" sz="900" b="0" i="0" u="none" strike="noStrike">
                          <a:solidFill>
                            <a:srgbClr val="000000"/>
                          </a:solidFill>
                          <a:effectLst/>
                          <a:latin typeface="Calibri"/>
                        </a:rPr>
                        <a:t>1000.8</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8.1</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31.8</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247.1</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a:solidFill>
                            <a:srgbClr val="000000"/>
                          </a:solidFill>
                          <a:effectLst/>
                          <a:latin typeface="Calibri"/>
                        </a:rPr>
                        <a:t>3.1</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12</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24"/>
                  </a:ext>
                </a:extLst>
              </a:tr>
              <a:tr h="198327">
                <a:tc vMerge="1">
                  <a:txBody>
                    <a:bodyPr/>
                    <a:lstStyle/>
                    <a:p>
                      <a:endParaRPr lang="en-US"/>
                    </a:p>
                  </a:txBody>
                  <a:tcPr/>
                </a:tc>
                <a:tc>
                  <a:txBody>
                    <a:bodyPr/>
                    <a:lstStyle/>
                    <a:p>
                      <a:pPr algn="r" fontAlgn="b"/>
                      <a:r>
                        <a:rPr lang="en-US" sz="900" b="0" i="0" u="none" strike="noStrike" dirty="0">
                          <a:solidFill>
                            <a:srgbClr val="000000"/>
                          </a:solidFill>
                          <a:effectLst/>
                          <a:latin typeface="Calibri"/>
                        </a:rPr>
                        <a:t>1200.9</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8.5</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32.8</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256.0</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3.1</a:t>
                      </a:r>
                    </a:p>
                  </a:txBody>
                  <a:tcPr marL="8096" marR="8096" marT="8096" marB="0" anchor="b">
                    <a:lnL>
                      <a:noFill/>
                    </a:lnL>
                    <a:lnR>
                      <a:noFill/>
                    </a:lnR>
                    <a:lnT>
                      <a:noFill/>
                    </a:lnT>
                    <a:lnB>
                      <a:noFill/>
                    </a:lnB>
                    <a:solidFill>
                      <a:schemeClr val="bg1">
                        <a:lumMod val="75000"/>
                      </a:schemeClr>
                    </a:solidFill>
                  </a:tcPr>
                </a:tc>
                <a:tc>
                  <a:txBody>
                    <a:bodyPr/>
                    <a:lstStyle/>
                    <a:p>
                      <a:pPr algn="r" fontAlgn="b"/>
                      <a:r>
                        <a:rPr lang="en-US" sz="900" b="0" i="0" u="none" strike="noStrike" dirty="0">
                          <a:solidFill>
                            <a:srgbClr val="000000"/>
                          </a:solidFill>
                          <a:effectLst/>
                          <a:latin typeface="Calibri"/>
                        </a:rPr>
                        <a:t>10</a:t>
                      </a:r>
                    </a:p>
                  </a:txBody>
                  <a:tcPr marL="8096" marR="8096" marT="8096" marB="0" anchor="b">
                    <a:lnL>
                      <a:noFill/>
                    </a:lnL>
                    <a:lnR>
                      <a:noFill/>
                    </a:lnR>
                    <a:lnT>
                      <a:noFill/>
                    </a:lnT>
                    <a:lnB>
                      <a:noFill/>
                    </a:lnB>
                    <a:solidFill>
                      <a:schemeClr val="bg1">
                        <a:lumMod val="75000"/>
                      </a:schemeClr>
                    </a:solidFill>
                  </a:tcPr>
                </a:tc>
                <a:extLst>
                  <a:ext uri="{0D108BD9-81ED-4DB2-BD59-A6C34878D82A}">
                    <a16:rowId xmlns:a16="http://schemas.microsoft.com/office/drawing/2014/main" val="10025"/>
                  </a:ext>
                </a:extLst>
              </a:tr>
            </a:tbl>
          </a:graphicData>
        </a:graphic>
      </p:graphicFrame>
      <p:sp>
        <p:nvSpPr>
          <p:cNvPr id="4" name="Text Placeholder 3"/>
          <p:cNvSpPr>
            <a:spLocks noGrp="1"/>
          </p:cNvSpPr>
          <p:nvPr>
            <p:ph type="body" sz="half" idx="2"/>
          </p:nvPr>
        </p:nvSpPr>
        <p:spPr/>
        <p:txBody>
          <a:bodyPr/>
          <a:lstStyle/>
          <a:p>
            <a:r>
              <a:rPr lang="en-US" dirty="0" smtClean="0">
                <a:solidFill>
                  <a:srgbClr val="FFC000"/>
                </a:solidFill>
              </a:rPr>
              <a:t>Venturi spray can induce up to 370 cfm of air.</a:t>
            </a:r>
            <a:endParaRPr lang="en-US" dirty="0">
              <a:solidFill>
                <a:srgbClr val="FFC000"/>
              </a:solidFill>
            </a:endParaRPr>
          </a:p>
        </p:txBody>
      </p:sp>
      <p:sp>
        <p:nvSpPr>
          <p:cNvPr id="3" name="Oval 2"/>
          <p:cNvSpPr/>
          <p:nvPr/>
        </p:nvSpPr>
        <p:spPr>
          <a:xfrm>
            <a:off x="7391400" y="2243828"/>
            <a:ext cx="533400" cy="3469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315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Water Spray Systems To Control Dust and Methane</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64308" y="2286000"/>
            <a:ext cx="5848688" cy="434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C64A15D-31B7-4C19-9A34-07B28B7B29C5}" type="slidenum">
              <a:rPr lang="en-US" smtClean="0"/>
              <a:pPr>
                <a:defRPr/>
              </a:pPr>
              <a:t>39</a:t>
            </a:fld>
            <a:endParaRPr lang="en-US" dirty="0"/>
          </a:p>
        </p:txBody>
      </p:sp>
    </p:spTree>
    <p:extLst>
      <p:ext uri="{BB962C8B-B14F-4D97-AF65-F5344CB8AC3E}">
        <p14:creationId xmlns:p14="http://schemas.microsoft.com/office/powerpoint/2010/main" val="2873036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Using Ventilation Systems to Control Dust and Methane</a:t>
            </a:r>
            <a:endParaRPr lang="en-US" dirty="0"/>
          </a:p>
        </p:txBody>
      </p:sp>
      <p:sp>
        <p:nvSpPr>
          <p:cNvPr id="7" name="Content Placeholder 6"/>
          <p:cNvSpPr>
            <a:spLocks noGrp="1"/>
          </p:cNvSpPr>
          <p:nvPr>
            <p:ph sz="half" idx="1"/>
          </p:nvPr>
        </p:nvSpPr>
        <p:spPr/>
        <p:txBody>
          <a:bodyPr>
            <a:normAutofit/>
          </a:bodyPr>
          <a:lstStyle/>
          <a:p>
            <a:r>
              <a:rPr lang="en-US" sz="2800" dirty="0" smtClean="0"/>
              <a:t>Blowing ventilation</a:t>
            </a:r>
          </a:p>
        </p:txBody>
      </p:sp>
      <p:sp>
        <p:nvSpPr>
          <p:cNvPr id="8" name="Content Placeholder 7"/>
          <p:cNvSpPr>
            <a:spLocks noGrp="1"/>
          </p:cNvSpPr>
          <p:nvPr>
            <p:ph sz="half" idx="2"/>
          </p:nvPr>
        </p:nvSpPr>
        <p:spPr/>
        <p:txBody>
          <a:bodyPr/>
          <a:lstStyle/>
          <a:p>
            <a:r>
              <a:rPr lang="en-US" sz="2800" dirty="0"/>
              <a:t>Exhaust ventilation</a:t>
            </a:r>
          </a:p>
          <a:p>
            <a:endParaRPr lang="en-US" dirty="0"/>
          </a:p>
        </p:txBody>
      </p:sp>
      <p:sp>
        <p:nvSpPr>
          <p:cNvPr id="4" name="Slide Number Placeholder 3"/>
          <p:cNvSpPr>
            <a:spLocks noGrp="1"/>
          </p:cNvSpPr>
          <p:nvPr>
            <p:ph type="sldNum" sz="quarter" idx="12"/>
          </p:nvPr>
        </p:nvSpPr>
        <p:spPr/>
        <p:txBody>
          <a:bodyPr/>
          <a:lstStyle/>
          <a:p>
            <a:pPr>
              <a:defRPr/>
            </a:pPr>
            <a:fld id="{9CEFE1F4-3DC8-490C-B2F0-76A49389EC25}" type="slidenum">
              <a:rPr lang="en-US" smtClean="0"/>
              <a:pPr>
                <a:defRPr/>
              </a:pPr>
              <a:t>4</a:t>
            </a:fld>
            <a:endParaRPr lang="en-US" dirty="0"/>
          </a:p>
        </p:txBody>
      </p:sp>
    </p:spTree>
    <p:extLst>
      <p:ext uri="{BB962C8B-B14F-4D97-AF65-F5344CB8AC3E}">
        <p14:creationId xmlns:p14="http://schemas.microsoft.com/office/powerpoint/2010/main" val="6006403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Spray Systems On a Continuous Mining Machine</a:t>
            </a:r>
            <a:endParaRPr lang="en-US" dirty="0"/>
          </a:p>
        </p:txBody>
      </p:sp>
      <p:sp>
        <p:nvSpPr>
          <p:cNvPr id="3" name="Content Placeholder 2"/>
          <p:cNvSpPr>
            <a:spLocks noGrp="1"/>
          </p:cNvSpPr>
          <p:nvPr>
            <p:ph idx="1"/>
          </p:nvPr>
        </p:nvSpPr>
        <p:spPr/>
        <p:txBody>
          <a:bodyPr>
            <a:normAutofit/>
          </a:bodyPr>
          <a:lstStyle/>
          <a:p>
            <a:r>
              <a:rPr lang="en-US" b="1" dirty="0" smtClean="0">
                <a:solidFill>
                  <a:schemeClr val="accent2">
                    <a:lumMod val="75000"/>
                  </a:schemeClr>
                </a:solidFill>
              </a:rPr>
              <a:t>Water Spray Systems</a:t>
            </a:r>
          </a:p>
          <a:p>
            <a:pPr lvl="1"/>
            <a:r>
              <a:rPr lang="en-US" sz="1800" dirty="0" smtClean="0"/>
              <a:t>Continuous mining machines are equipped with water sprays in various arrangements.</a:t>
            </a:r>
          </a:p>
          <a:p>
            <a:pPr lvl="1"/>
            <a:r>
              <a:rPr lang="en-US" sz="1800" dirty="0" smtClean="0"/>
              <a:t>The arrangements can produce lower levels of dust or methane at the face.</a:t>
            </a:r>
            <a:endParaRPr lang="en-US" sz="1800"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40</a:t>
            </a:fld>
            <a:endParaRPr lang="en-US" dirty="0"/>
          </a:p>
        </p:txBody>
      </p:sp>
    </p:spTree>
    <p:extLst>
      <p:ext uri="{BB962C8B-B14F-4D97-AF65-F5344CB8AC3E}">
        <p14:creationId xmlns:p14="http://schemas.microsoft.com/office/powerpoint/2010/main" val="10724709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arrangement to CONTROL </a:t>
            </a:r>
            <a:r>
              <a:rPr lang="en-US" dirty="0"/>
              <a:t>dust </a:t>
            </a:r>
          </a:p>
        </p:txBody>
      </p:sp>
      <p:sp>
        <p:nvSpPr>
          <p:cNvPr id="3" name="Content Placeholder 2"/>
          <p:cNvSpPr>
            <a:spLocks noGrp="1"/>
          </p:cNvSpPr>
          <p:nvPr>
            <p:ph idx="1"/>
          </p:nvPr>
        </p:nvSpPr>
        <p:spPr/>
        <p:txBody>
          <a:bodyPr/>
          <a:lstStyle/>
          <a:p>
            <a:r>
              <a:rPr lang="en-US" b="1" dirty="0" smtClean="0">
                <a:solidFill>
                  <a:schemeClr val="accent2">
                    <a:lumMod val="75000"/>
                  </a:schemeClr>
                </a:solidFill>
              </a:rPr>
              <a:t>Conventional Spray System </a:t>
            </a:r>
          </a:p>
          <a:p>
            <a:pPr lvl="1"/>
            <a:r>
              <a:rPr lang="en-US" sz="1800" dirty="0" smtClean="0"/>
              <a:t>Primarily focused on controlling dust levels.</a:t>
            </a:r>
          </a:p>
          <a:p>
            <a:pPr lvl="1"/>
            <a:r>
              <a:rPr lang="en-US" sz="1800" dirty="0" smtClean="0"/>
              <a:t>Assists in controlling dust by containing and suppressing through wetting the face area during mining.</a:t>
            </a: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41</a:t>
            </a:fld>
            <a:endParaRPr lang="en-US" dirty="0"/>
          </a:p>
        </p:txBody>
      </p:sp>
    </p:spTree>
    <p:extLst>
      <p:ext uri="{BB962C8B-B14F-4D97-AF65-F5344CB8AC3E}">
        <p14:creationId xmlns:p14="http://schemas.microsoft.com/office/powerpoint/2010/main" val="3074195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Spray System</a:t>
            </a:r>
            <a:endParaRPr lang="en-US" dirty="0"/>
          </a:p>
        </p:txBody>
      </p:sp>
      <p:pic>
        <p:nvPicPr>
          <p:cNvPr id="1331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018" b="-2401"/>
          <a:stretch/>
        </p:blipFill>
        <p:spPr bwMode="auto">
          <a:xfrm>
            <a:off x="2133600" y="2468880"/>
            <a:ext cx="4801090"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226F19E1-EB32-43B4-84C5-B80185CE3511}" type="slidenum">
              <a:rPr lang="en-US" smtClean="0"/>
              <a:pPr>
                <a:defRPr/>
              </a:pPr>
              <a:t>42</a:t>
            </a:fld>
            <a:endParaRPr lang="en-US" dirty="0"/>
          </a:p>
        </p:txBody>
      </p:sp>
      <p:sp>
        <p:nvSpPr>
          <p:cNvPr id="3" name="Right Arrow 2"/>
          <p:cNvSpPr/>
          <p:nvPr/>
        </p:nvSpPr>
        <p:spPr>
          <a:xfrm>
            <a:off x="6498468" y="3166033"/>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Right Arrow 5"/>
          <p:cNvSpPr/>
          <p:nvPr/>
        </p:nvSpPr>
        <p:spPr>
          <a:xfrm rot="20186448">
            <a:off x="6506701" y="2828326"/>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Right Arrow 6"/>
          <p:cNvSpPr/>
          <p:nvPr/>
        </p:nvSpPr>
        <p:spPr>
          <a:xfrm>
            <a:off x="6528473" y="3432153"/>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 name="Right Arrow 7"/>
          <p:cNvSpPr/>
          <p:nvPr/>
        </p:nvSpPr>
        <p:spPr>
          <a:xfrm rot="1653602">
            <a:off x="6503988" y="3813477"/>
            <a:ext cx="457200" cy="304800"/>
          </a:xfrm>
          <a:prstGeom prst="rightArrow">
            <a:avLst>
              <a:gd name="adj1" fmla="val 50000"/>
              <a:gd name="adj2" fmla="val 400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ectangle 4"/>
          <p:cNvSpPr/>
          <p:nvPr/>
        </p:nvSpPr>
        <p:spPr>
          <a:xfrm>
            <a:off x="1676400" y="5376514"/>
            <a:ext cx="5867400" cy="646331"/>
          </a:xfrm>
          <a:prstGeom prst="rect">
            <a:avLst/>
          </a:prstGeom>
        </p:spPr>
        <p:txBody>
          <a:bodyPr wrap="square">
            <a:spAutoFit/>
          </a:bodyPr>
          <a:lstStyle/>
          <a:p>
            <a:pPr marL="285750" indent="-285750">
              <a:buClr>
                <a:schemeClr val="accent2"/>
              </a:buClr>
              <a:buFont typeface="Arial" panose="020B0604020202020204" pitchFamily="34" charset="0"/>
              <a:buChar char="•"/>
            </a:pPr>
            <a:r>
              <a:rPr lang="en-US" dirty="0"/>
              <a:t>All sprays </a:t>
            </a:r>
            <a:r>
              <a:rPr lang="en-US" dirty="0" smtClean="0"/>
              <a:t>pointing </a:t>
            </a:r>
            <a:r>
              <a:rPr lang="en-US" dirty="0"/>
              <a:t>directly towards the face with the goal of suppressing the dust.</a:t>
            </a:r>
          </a:p>
        </p:txBody>
      </p:sp>
    </p:spTree>
    <p:extLst>
      <p:ext uri="{BB962C8B-B14F-4D97-AF65-F5344CB8AC3E}">
        <p14:creationId xmlns:p14="http://schemas.microsoft.com/office/powerpoint/2010/main" val="111349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500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5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657" t="8071" r="24300" b="9576"/>
          <a:stretch/>
        </p:blipFill>
        <p:spPr bwMode="auto">
          <a:xfrm>
            <a:off x="533400" y="1845271"/>
            <a:ext cx="3749040"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226F19E1-EB32-43B4-84C5-B80185CE3511}" type="slidenum">
              <a:rPr lang="en-US" smtClean="0"/>
              <a:pPr>
                <a:defRPr/>
              </a:pPr>
              <a:t>43</a:t>
            </a:fld>
            <a:endParaRPr lang="en-US" dirty="0"/>
          </a:p>
        </p:txBody>
      </p:sp>
      <p:sp>
        <p:nvSpPr>
          <p:cNvPr id="2" name="Title 1"/>
          <p:cNvSpPr>
            <a:spLocks noGrp="1"/>
          </p:cNvSpPr>
          <p:nvPr>
            <p:ph type="title"/>
          </p:nvPr>
        </p:nvSpPr>
        <p:spPr>
          <a:xfrm>
            <a:off x="1641222" y="304800"/>
            <a:ext cx="5937755" cy="1188720"/>
          </a:xfrm>
        </p:spPr>
        <p:txBody>
          <a:bodyPr>
            <a:normAutofit/>
          </a:bodyPr>
          <a:lstStyle/>
          <a:p>
            <a:r>
              <a:rPr lang="en-US" sz="2400" dirty="0" smtClean="0"/>
              <a:t>Background Information on Conventional Spray Systems</a:t>
            </a:r>
            <a:endParaRPr lang="en-US" sz="2400" dirty="0"/>
          </a:p>
        </p:txBody>
      </p:sp>
      <p:sp>
        <p:nvSpPr>
          <p:cNvPr id="4" name="TextBox 3"/>
          <p:cNvSpPr txBox="1"/>
          <p:nvPr/>
        </p:nvSpPr>
        <p:spPr>
          <a:xfrm>
            <a:off x="4648200" y="1876485"/>
            <a:ext cx="3591912" cy="2031325"/>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b="1" dirty="0" smtClean="0">
                <a:solidFill>
                  <a:schemeClr val="accent2">
                    <a:lumMod val="75000"/>
                  </a:schemeClr>
                </a:solidFill>
              </a:rPr>
              <a:t>Water Spray Locations</a:t>
            </a:r>
          </a:p>
          <a:p>
            <a:pPr marL="742950" lvl="1" indent="-285750">
              <a:buClr>
                <a:schemeClr val="accent2"/>
              </a:buClr>
              <a:buFont typeface="Arial" panose="020B0604020202020204" pitchFamily="34" charset="0"/>
              <a:buChar char="•"/>
            </a:pPr>
            <a:r>
              <a:rPr lang="en-US" dirty="0" smtClean="0"/>
              <a:t>Sprays above and below the cutting head are suppressing.</a:t>
            </a:r>
          </a:p>
          <a:p>
            <a:pPr marL="285750" indent="-285750">
              <a:buClr>
                <a:schemeClr val="accent2"/>
              </a:buClr>
              <a:buFont typeface="Arial" panose="020B0604020202020204" pitchFamily="34" charset="0"/>
              <a:buChar char="•"/>
            </a:pPr>
            <a:endParaRPr lang="en-US" dirty="0"/>
          </a:p>
          <a:p>
            <a:pPr marL="742950" lvl="1" indent="-285750">
              <a:buClr>
                <a:schemeClr val="accent2"/>
              </a:buClr>
              <a:buFont typeface="Arial" panose="020B0604020202020204" pitchFamily="34" charset="0"/>
              <a:buChar char="•"/>
            </a:pPr>
            <a:r>
              <a:rPr lang="en-US" dirty="0" smtClean="0"/>
              <a:t>Sprays on the both sides of the cutting head are redirecting. </a:t>
            </a:r>
            <a:endParaRPr lang="en-US" dirty="0"/>
          </a:p>
        </p:txBody>
      </p:sp>
    </p:spTree>
    <p:extLst>
      <p:ext uri="{BB962C8B-B14F-4D97-AF65-F5344CB8AC3E}">
        <p14:creationId xmlns:p14="http://schemas.microsoft.com/office/powerpoint/2010/main" val="16066049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941042"/>
            <a:ext cx="5937755" cy="1188720"/>
          </a:xfrm>
        </p:spPr>
        <p:txBody>
          <a:bodyPr>
            <a:normAutofit fontScale="90000"/>
          </a:bodyPr>
          <a:lstStyle/>
          <a:p>
            <a:r>
              <a:rPr lang="en-US" dirty="0" smtClean="0"/>
              <a:t>Important Considerations for Conventional Spray Systems</a:t>
            </a:r>
            <a:endParaRPr lang="en-US"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1793621" y="2482388"/>
            <a:ext cx="5562601" cy="291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226F19E1-EB32-43B4-84C5-B80185CE3511}" type="slidenum">
              <a:rPr lang="en-US" smtClean="0"/>
              <a:pPr>
                <a:defRPr/>
              </a:pPr>
              <a:t>44</a:t>
            </a:fld>
            <a:endParaRPr lang="en-US" dirty="0"/>
          </a:p>
        </p:txBody>
      </p:sp>
      <p:sp>
        <p:nvSpPr>
          <p:cNvPr id="4" name="Content Placeholder 3"/>
          <p:cNvSpPr>
            <a:spLocks noGrp="1"/>
          </p:cNvSpPr>
          <p:nvPr>
            <p:ph type="body" sz="half" idx="4294967295"/>
          </p:nvPr>
        </p:nvSpPr>
        <p:spPr>
          <a:xfrm>
            <a:off x="1606043" y="5636694"/>
            <a:ext cx="5937756" cy="946986"/>
          </a:xfrm>
        </p:spPr>
        <p:txBody>
          <a:bodyPr>
            <a:noAutofit/>
          </a:bodyPr>
          <a:lstStyle/>
          <a:p>
            <a:r>
              <a:rPr lang="en-US" dirty="0"/>
              <a:t>The closer the sprays </a:t>
            </a:r>
            <a:r>
              <a:rPr lang="en-US" dirty="0" smtClean="0"/>
              <a:t>are to </a:t>
            </a:r>
            <a:r>
              <a:rPr lang="en-US" dirty="0"/>
              <a:t>the </a:t>
            </a:r>
            <a:r>
              <a:rPr lang="en-US" dirty="0" smtClean="0"/>
              <a:t>cutting head </a:t>
            </a:r>
            <a:r>
              <a:rPr lang="en-US" dirty="0"/>
              <a:t>the more effective the </a:t>
            </a:r>
            <a:r>
              <a:rPr lang="en-US" dirty="0" smtClean="0"/>
              <a:t>suppression is.</a:t>
            </a:r>
          </a:p>
        </p:txBody>
      </p:sp>
    </p:spTree>
    <p:extLst>
      <p:ext uri="{BB962C8B-B14F-4D97-AF65-F5344CB8AC3E}">
        <p14:creationId xmlns:p14="http://schemas.microsoft.com/office/powerpoint/2010/main" val="26232821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arrangement </a:t>
            </a:r>
            <a:r>
              <a:rPr lang="en-US" dirty="0"/>
              <a:t>to </a:t>
            </a:r>
            <a:r>
              <a:rPr lang="en-US" dirty="0" smtClean="0"/>
              <a:t>Control methane </a:t>
            </a:r>
            <a:endParaRPr lang="en-US" dirty="0"/>
          </a:p>
        </p:txBody>
      </p:sp>
      <p:sp>
        <p:nvSpPr>
          <p:cNvPr id="3" name="Content Placeholder 2"/>
          <p:cNvSpPr>
            <a:spLocks noGrp="1"/>
          </p:cNvSpPr>
          <p:nvPr>
            <p:ph idx="1"/>
          </p:nvPr>
        </p:nvSpPr>
        <p:spPr/>
        <p:txBody>
          <a:bodyPr>
            <a:normAutofit/>
          </a:bodyPr>
          <a:lstStyle/>
          <a:p>
            <a:r>
              <a:rPr lang="en-US" b="1" dirty="0" smtClean="0">
                <a:solidFill>
                  <a:schemeClr val="accent2">
                    <a:lumMod val="75000"/>
                  </a:schemeClr>
                </a:solidFill>
              </a:rPr>
              <a:t>Spray Fan System</a:t>
            </a:r>
          </a:p>
          <a:p>
            <a:pPr lvl="1"/>
            <a:r>
              <a:rPr lang="en-US" sz="1800" dirty="0" smtClean="0"/>
              <a:t>Primarily </a:t>
            </a:r>
            <a:r>
              <a:rPr lang="en-US" sz="1800" dirty="0"/>
              <a:t>focused on controlling </a:t>
            </a:r>
            <a:r>
              <a:rPr lang="en-US" sz="1800" dirty="0" smtClean="0"/>
              <a:t>methane levels.</a:t>
            </a:r>
            <a:endParaRPr lang="en-US" sz="1800" dirty="0"/>
          </a:p>
          <a:p>
            <a:pPr lvl="1"/>
            <a:r>
              <a:rPr lang="en-US" sz="1800" dirty="0" smtClean="0"/>
              <a:t>Assists in diluting methane by the additional airflow created by the water sprays.</a:t>
            </a:r>
          </a:p>
          <a:p>
            <a:pPr lvl="1"/>
            <a:r>
              <a:rPr lang="en-US" sz="1800" dirty="0"/>
              <a:t>Hollow cone, full cone, and flat </a:t>
            </a:r>
            <a:r>
              <a:rPr lang="en-US" sz="1800" dirty="0" smtClean="0"/>
              <a:t>fan sprays </a:t>
            </a:r>
            <a:r>
              <a:rPr lang="en-US" sz="1800" dirty="0"/>
              <a:t>are </a:t>
            </a:r>
            <a:r>
              <a:rPr lang="en-US" sz="1800" dirty="0" smtClean="0"/>
              <a:t>arranged </a:t>
            </a:r>
            <a:r>
              <a:rPr lang="en-US" sz="1800" dirty="0"/>
              <a:t>to move air in a sweeping </a:t>
            </a:r>
            <a:r>
              <a:rPr lang="en-US" sz="1800" dirty="0" smtClean="0"/>
              <a:t>motion. </a:t>
            </a:r>
          </a:p>
          <a:p>
            <a:pPr lvl="2"/>
            <a:r>
              <a:rPr lang="en-US" sz="1800" dirty="0" smtClean="0"/>
              <a:t>Water </a:t>
            </a:r>
            <a:r>
              <a:rPr lang="en-US" sz="1800" dirty="0"/>
              <a:t>sprays </a:t>
            </a:r>
            <a:r>
              <a:rPr lang="en-US" sz="1800" dirty="0" smtClean="0"/>
              <a:t>at the face are </a:t>
            </a:r>
            <a:r>
              <a:rPr lang="en-US" sz="1800" dirty="0"/>
              <a:t>angled 30° towards the return </a:t>
            </a:r>
            <a:r>
              <a:rPr lang="en-US" sz="1800" dirty="0" smtClean="0"/>
              <a:t>side.</a:t>
            </a:r>
            <a:endParaRPr lang="en-US" sz="1800"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45</a:t>
            </a:fld>
            <a:endParaRPr lang="en-US" dirty="0"/>
          </a:p>
        </p:txBody>
      </p:sp>
    </p:spTree>
    <p:extLst>
      <p:ext uri="{BB962C8B-B14F-4D97-AF65-F5344CB8AC3E}">
        <p14:creationId xmlns:p14="http://schemas.microsoft.com/office/powerpoint/2010/main" val="23883127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277" t="10531" r="736" b="11697"/>
          <a:stretch/>
        </p:blipFill>
        <p:spPr>
          <a:xfrm>
            <a:off x="1693651" y="2377440"/>
            <a:ext cx="5669280" cy="2926080"/>
          </a:xfrm>
          <a:prstGeom prst="rect">
            <a:avLst/>
          </a:prstGeom>
        </p:spPr>
      </p:pic>
      <p:sp>
        <p:nvSpPr>
          <p:cNvPr id="2" name="Title 1"/>
          <p:cNvSpPr>
            <a:spLocks noGrp="1"/>
          </p:cNvSpPr>
          <p:nvPr>
            <p:ph type="title"/>
          </p:nvPr>
        </p:nvSpPr>
        <p:spPr/>
        <p:txBody>
          <a:bodyPr/>
          <a:lstStyle/>
          <a:p>
            <a:r>
              <a:rPr lang="en-US" dirty="0" smtClean="0"/>
              <a:t>Spray Fan System</a:t>
            </a:r>
            <a:endParaRPr lang="en-US" dirty="0"/>
          </a:p>
        </p:txBody>
      </p:sp>
      <p:sp>
        <p:nvSpPr>
          <p:cNvPr id="3" name="Slide Number Placeholder 2"/>
          <p:cNvSpPr>
            <a:spLocks noGrp="1"/>
          </p:cNvSpPr>
          <p:nvPr>
            <p:ph type="sldNum" sz="quarter" idx="12"/>
          </p:nvPr>
        </p:nvSpPr>
        <p:spPr/>
        <p:txBody>
          <a:bodyPr/>
          <a:lstStyle/>
          <a:p>
            <a:fld id="{226F19E1-EB32-43B4-84C5-B80185CE3511}" type="slidenum">
              <a:rPr lang="en-US" smtClean="0"/>
              <a:pPr/>
              <a:t>46</a:t>
            </a:fld>
            <a:endParaRPr lang="en-US" dirty="0"/>
          </a:p>
        </p:txBody>
      </p:sp>
      <p:sp>
        <p:nvSpPr>
          <p:cNvPr id="8" name="Content Placeholder 7"/>
          <p:cNvSpPr>
            <a:spLocks noGrp="1"/>
          </p:cNvSpPr>
          <p:nvPr>
            <p:ph type="body" sz="half" idx="4294967295"/>
          </p:nvPr>
        </p:nvSpPr>
        <p:spPr>
          <a:xfrm>
            <a:off x="1606045" y="5368430"/>
            <a:ext cx="5937755" cy="1300235"/>
          </a:xfrm>
        </p:spPr>
        <p:txBody>
          <a:bodyPr>
            <a:noAutofit/>
          </a:bodyPr>
          <a:lstStyle/>
          <a:p>
            <a:pPr eaLnBrk="0" fontAlgn="base" hangingPunct="0">
              <a:spcBef>
                <a:spcPct val="30000"/>
              </a:spcBef>
              <a:spcAft>
                <a:spcPct val="0"/>
              </a:spcAft>
            </a:pPr>
            <a:r>
              <a:rPr lang="en-US" dirty="0" smtClean="0">
                <a:solidFill>
                  <a:schemeClr val="tx1"/>
                </a:solidFill>
              </a:rPr>
              <a:t>High pressure sprays pointing in various directions to create a sweeping airflow pattern. </a:t>
            </a:r>
          </a:p>
        </p:txBody>
      </p:sp>
      <p:sp>
        <p:nvSpPr>
          <p:cNvPr id="13" name="Right Arrow 12"/>
          <p:cNvSpPr/>
          <p:nvPr/>
        </p:nvSpPr>
        <p:spPr>
          <a:xfrm rot="20186448">
            <a:off x="6816347" y="2632692"/>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ight Arrow 13"/>
          <p:cNvSpPr/>
          <p:nvPr/>
        </p:nvSpPr>
        <p:spPr>
          <a:xfrm rot="20186448">
            <a:off x="6816346" y="2954098"/>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Right Arrow 14"/>
          <p:cNvSpPr/>
          <p:nvPr/>
        </p:nvSpPr>
        <p:spPr>
          <a:xfrm rot="20186448">
            <a:off x="6871667" y="3334714"/>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Right Arrow 15"/>
          <p:cNvSpPr/>
          <p:nvPr/>
        </p:nvSpPr>
        <p:spPr>
          <a:xfrm rot="1144529">
            <a:off x="5855678" y="3632143"/>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Right Arrow 16"/>
          <p:cNvSpPr/>
          <p:nvPr/>
        </p:nvSpPr>
        <p:spPr>
          <a:xfrm rot="1144529">
            <a:off x="6721843" y="3808927"/>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ight Arrow 17"/>
          <p:cNvSpPr/>
          <p:nvPr/>
        </p:nvSpPr>
        <p:spPr>
          <a:xfrm rot="17831969">
            <a:off x="6245374" y="3441156"/>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419757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500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500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500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500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500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Spray Fan System </a:t>
            </a:r>
            <a:br>
              <a:rPr lang="en-US" dirty="0" smtClean="0"/>
            </a:br>
            <a:r>
              <a:rPr lang="en-US" dirty="0" smtClean="0"/>
              <a:t>(Extended Cut)</a:t>
            </a:r>
            <a:endParaRPr lang="en-US" dirty="0"/>
          </a:p>
        </p:txBody>
      </p:sp>
      <p:pic>
        <p:nvPicPr>
          <p:cNvPr id="1433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744" t="8574" r="731" b="4689"/>
          <a:stretch/>
        </p:blipFill>
        <p:spPr bwMode="auto">
          <a:xfrm>
            <a:off x="1752600" y="2391162"/>
            <a:ext cx="5523519" cy="296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226F19E1-EB32-43B4-84C5-B80185CE3511}" type="slidenum">
              <a:rPr lang="en-US" smtClean="0"/>
              <a:pPr>
                <a:defRPr/>
              </a:pPr>
              <a:t>47</a:t>
            </a:fld>
            <a:endParaRPr lang="en-US" dirty="0"/>
          </a:p>
        </p:txBody>
      </p:sp>
      <p:sp>
        <p:nvSpPr>
          <p:cNvPr id="6" name="Right Arrow 5"/>
          <p:cNvSpPr/>
          <p:nvPr/>
        </p:nvSpPr>
        <p:spPr>
          <a:xfrm rot="21447895">
            <a:off x="4855665" y="3888371"/>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Right Arrow 6"/>
          <p:cNvSpPr/>
          <p:nvPr/>
        </p:nvSpPr>
        <p:spPr>
          <a:xfrm rot="20186448">
            <a:off x="5889137" y="3614713"/>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 name="Right Arrow 7"/>
          <p:cNvSpPr/>
          <p:nvPr/>
        </p:nvSpPr>
        <p:spPr>
          <a:xfrm rot="1089130">
            <a:off x="5870158" y="3905415"/>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 name="Right Arrow 8"/>
          <p:cNvSpPr/>
          <p:nvPr/>
        </p:nvSpPr>
        <p:spPr>
          <a:xfrm rot="16881837">
            <a:off x="6251585" y="3689382"/>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 name="Right Arrow 9"/>
          <p:cNvSpPr/>
          <p:nvPr/>
        </p:nvSpPr>
        <p:spPr>
          <a:xfrm rot="12503513">
            <a:off x="4388537" y="2701474"/>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Right Arrow 11"/>
          <p:cNvSpPr/>
          <p:nvPr/>
        </p:nvSpPr>
        <p:spPr>
          <a:xfrm rot="20186448">
            <a:off x="6806269" y="2768137"/>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Right Arrow 12"/>
          <p:cNvSpPr/>
          <p:nvPr/>
        </p:nvSpPr>
        <p:spPr>
          <a:xfrm rot="1548568">
            <a:off x="6845461" y="397953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ight Arrow 13"/>
          <p:cNvSpPr/>
          <p:nvPr/>
        </p:nvSpPr>
        <p:spPr>
          <a:xfrm rot="20186448">
            <a:off x="6810830" y="3183152"/>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Right Arrow 14"/>
          <p:cNvSpPr/>
          <p:nvPr/>
        </p:nvSpPr>
        <p:spPr>
          <a:xfrm rot="20186448">
            <a:off x="6826814" y="3537874"/>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 name="TextBox 3"/>
          <p:cNvSpPr txBox="1"/>
          <p:nvPr/>
        </p:nvSpPr>
        <p:spPr>
          <a:xfrm>
            <a:off x="1752600" y="5590799"/>
            <a:ext cx="6090156" cy="954107"/>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dirty="0" smtClean="0"/>
              <a:t>Additional water spray pointing outby toward the </a:t>
            </a:r>
            <a:r>
              <a:rPr lang="en-US" dirty="0"/>
              <a:t>exhaust </a:t>
            </a:r>
            <a:r>
              <a:rPr lang="en-US" dirty="0" smtClean="0"/>
              <a:t>curtain/tube.</a:t>
            </a:r>
            <a:endParaRPr lang="en-US" dirty="0"/>
          </a:p>
          <a:p>
            <a:pPr marL="285750" indent="-285750">
              <a:buClr>
                <a:schemeClr val="accent2"/>
              </a:buClr>
              <a:buFont typeface="Arial" panose="020B0604020202020204" pitchFamily="34" charset="0"/>
              <a:buChar char="•"/>
            </a:pPr>
            <a:endParaRPr lang="en-US" sz="2000" dirty="0"/>
          </a:p>
        </p:txBody>
      </p:sp>
    </p:spTree>
    <p:extLst>
      <p:ext uri="{BB962C8B-B14F-4D97-AF65-F5344CB8AC3E}">
        <p14:creationId xmlns:p14="http://schemas.microsoft.com/office/powerpoint/2010/main" val="230496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50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50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50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500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500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500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500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50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Different Location of Water Sprays Designed to Improve Dust Control</a:t>
            </a:r>
            <a:endParaRPr lang="en-US" dirty="0"/>
          </a:p>
        </p:txBody>
      </p:sp>
      <p:pic>
        <p:nvPicPr>
          <p:cNvPr id="5" name="Content Placeholder 4"/>
          <p:cNvPicPr>
            <a:picLocks noGrp="1" noChangeAspect="1"/>
          </p:cNvPicPr>
          <p:nvPr>
            <p:ph idx="1"/>
          </p:nvPr>
        </p:nvPicPr>
        <p:blipFill>
          <a:blip r:embed="rId2"/>
          <a:stretch>
            <a:fillRect/>
          </a:stretch>
        </p:blipFill>
        <p:spPr>
          <a:xfrm>
            <a:off x="1700039" y="2286000"/>
            <a:ext cx="5843761" cy="4387581"/>
          </a:xfrm>
          <a:prstGeom prst="rect">
            <a:avLst/>
          </a:prstGeom>
        </p:spPr>
      </p:pic>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48</a:t>
            </a:fld>
            <a:endParaRPr lang="en-US" dirty="0"/>
          </a:p>
        </p:txBody>
      </p:sp>
    </p:spTree>
    <p:extLst>
      <p:ext uri="{BB962C8B-B14F-4D97-AF65-F5344CB8AC3E}">
        <p14:creationId xmlns:p14="http://schemas.microsoft.com/office/powerpoint/2010/main" val="35563251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WET Head Operation</a:t>
            </a:r>
            <a:endParaRPr lang="en-US" dirty="0"/>
          </a:p>
        </p:txBody>
      </p:sp>
      <p:sp>
        <p:nvSpPr>
          <p:cNvPr id="3" name="Content Placeholder 2"/>
          <p:cNvSpPr>
            <a:spLocks noGrp="1"/>
          </p:cNvSpPr>
          <p:nvPr>
            <p:ph idx="1"/>
          </p:nvPr>
        </p:nvSpPr>
        <p:spPr>
          <a:xfrm>
            <a:off x="1606044" y="2667000"/>
            <a:ext cx="5937755" cy="3101983"/>
          </a:xfrm>
        </p:spPr>
        <p:txBody>
          <a:bodyPr>
            <a:normAutofit/>
          </a:bodyPr>
          <a:lstStyle/>
          <a:p>
            <a:r>
              <a:rPr lang="en-US" dirty="0" smtClean="0"/>
              <a:t>Wet </a:t>
            </a:r>
            <a:r>
              <a:rPr lang="en-US" dirty="0"/>
              <a:t>head </a:t>
            </a:r>
            <a:r>
              <a:rPr lang="en-US" dirty="0" smtClean="0"/>
              <a:t>places </a:t>
            </a:r>
            <a:r>
              <a:rPr lang="en-US" dirty="0"/>
              <a:t>water sprays on the cutting drum instead of placing them on a manifold outby the drum. </a:t>
            </a:r>
            <a:endParaRPr lang="en-US" dirty="0" smtClean="0"/>
          </a:p>
          <a:p>
            <a:r>
              <a:rPr lang="en-US" dirty="0"/>
              <a:t>This places water at each cutting bit and in the region where the dust cloud </a:t>
            </a:r>
            <a:r>
              <a:rPr lang="en-US" dirty="0" smtClean="0"/>
              <a:t>forms. </a:t>
            </a:r>
          </a:p>
          <a:p>
            <a:r>
              <a:rPr lang="en-US" dirty="0" smtClean="0"/>
              <a:t> </a:t>
            </a:r>
            <a:r>
              <a:rPr lang="en-US" dirty="0"/>
              <a:t>The sprays </a:t>
            </a:r>
            <a:r>
              <a:rPr lang="en-US" dirty="0" smtClean="0"/>
              <a:t>flood </a:t>
            </a:r>
            <a:r>
              <a:rPr lang="en-US" dirty="0"/>
              <a:t>the coal with water </a:t>
            </a:r>
            <a:r>
              <a:rPr lang="en-US" dirty="0" smtClean="0"/>
              <a:t>to </a:t>
            </a:r>
            <a:r>
              <a:rPr lang="en-US" dirty="0"/>
              <a:t>suppress dust generation. </a:t>
            </a:r>
            <a:endParaRPr lang="en-US" dirty="0" smtClean="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49</a:t>
            </a:fld>
            <a:endParaRPr lang="en-US" dirty="0"/>
          </a:p>
        </p:txBody>
      </p:sp>
    </p:spTree>
    <p:extLst>
      <p:ext uri="{BB962C8B-B14F-4D97-AF65-F5344CB8AC3E}">
        <p14:creationId xmlns:p14="http://schemas.microsoft.com/office/powerpoint/2010/main" val="345297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a:stretch>
            <a:fillRect/>
          </a:stretch>
        </p:blipFill>
        <p:spPr>
          <a:xfrm>
            <a:off x="4114800" y="2638044"/>
            <a:ext cx="4680174" cy="2238756"/>
          </a:xfrm>
          <a:prstGeom prst="rect">
            <a:avLst/>
          </a:prstGeom>
        </p:spPr>
      </p:pic>
      <p:sp>
        <p:nvSpPr>
          <p:cNvPr id="5" name="Title 4"/>
          <p:cNvSpPr>
            <a:spLocks noGrp="1"/>
          </p:cNvSpPr>
          <p:nvPr>
            <p:ph type="title"/>
          </p:nvPr>
        </p:nvSpPr>
        <p:spPr/>
        <p:txBody>
          <a:bodyPr/>
          <a:lstStyle/>
          <a:p>
            <a:r>
              <a:rPr lang="en-US" dirty="0" smtClean="0"/>
              <a:t>Blowing Ventilation</a:t>
            </a:r>
            <a:endParaRPr lang="en-US" dirty="0"/>
          </a:p>
        </p:txBody>
      </p:sp>
      <p:sp>
        <p:nvSpPr>
          <p:cNvPr id="8" name="Content Placeholder 7"/>
          <p:cNvSpPr>
            <a:spLocks noGrp="1"/>
          </p:cNvSpPr>
          <p:nvPr>
            <p:ph sz="half" idx="1"/>
          </p:nvPr>
        </p:nvSpPr>
        <p:spPr>
          <a:xfrm>
            <a:off x="646027" y="2638044"/>
            <a:ext cx="3468773" cy="3101982"/>
          </a:xfrm>
        </p:spPr>
        <p:txBody>
          <a:bodyPr>
            <a:normAutofit fontScale="85000" lnSpcReduction="20000"/>
          </a:bodyPr>
          <a:lstStyle/>
          <a:p>
            <a:r>
              <a:rPr lang="en-US" b="1" dirty="0" smtClean="0">
                <a:solidFill>
                  <a:schemeClr val="accent2">
                    <a:lumMod val="75000"/>
                  </a:schemeClr>
                </a:solidFill>
              </a:rPr>
              <a:t>Advantages</a:t>
            </a:r>
            <a:r>
              <a:rPr lang="en-US" b="1" dirty="0" smtClean="0"/>
              <a:t> </a:t>
            </a:r>
            <a:endParaRPr lang="en-US" b="1" dirty="0"/>
          </a:p>
          <a:p>
            <a:pPr lvl="1"/>
            <a:r>
              <a:rPr lang="en-US" sz="1800" dirty="0" smtClean="0"/>
              <a:t>Generally more effective </a:t>
            </a:r>
            <a:r>
              <a:rPr lang="en-US" sz="1800" dirty="0"/>
              <a:t>methane </a:t>
            </a:r>
            <a:r>
              <a:rPr lang="en-US" sz="1800" dirty="0" smtClean="0"/>
              <a:t>control.</a:t>
            </a:r>
            <a:endParaRPr lang="en-US" sz="1800" dirty="0"/>
          </a:p>
          <a:p>
            <a:pPr lvl="1"/>
            <a:r>
              <a:rPr lang="en-US" sz="1800" dirty="0" smtClean="0"/>
              <a:t>More air reaches the face. </a:t>
            </a:r>
          </a:p>
          <a:p>
            <a:r>
              <a:rPr lang="en-US" b="1" dirty="0">
                <a:solidFill>
                  <a:schemeClr val="accent2">
                    <a:lumMod val="75000"/>
                  </a:schemeClr>
                </a:solidFill>
              </a:rPr>
              <a:t>Disadvantages </a:t>
            </a:r>
          </a:p>
          <a:p>
            <a:pPr lvl="1"/>
            <a:r>
              <a:rPr lang="en-US" sz="1800" dirty="0" smtClean="0">
                <a:solidFill>
                  <a:schemeClr val="tx1"/>
                </a:solidFill>
              </a:rPr>
              <a:t>Generally less </a:t>
            </a:r>
            <a:r>
              <a:rPr lang="en-US" sz="1800" dirty="0">
                <a:solidFill>
                  <a:schemeClr val="tx1"/>
                </a:solidFill>
              </a:rPr>
              <a:t>effective dust control.</a:t>
            </a:r>
          </a:p>
          <a:p>
            <a:pPr lvl="1"/>
            <a:r>
              <a:rPr lang="en-US" sz="1800" dirty="0"/>
              <a:t>Restricts </a:t>
            </a:r>
            <a:r>
              <a:rPr lang="en-US" sz="1800" dirty="0" smtClean="0"/>
              <a:t>CM operator </a:t>
            </a:r>
            <a:r>
              <a:rPr lang="en-US" sz="1800" dirty="0"/>
              <a:t>movement.</a:t>
            </a:r>
          </a:p>
          <a:p>
            <a:pPr lvl="1"/>
            <a:r>
              <a:rPr lang="en-US" sz="1800" dirty="0"/>
              <a:t>Shuttle car operators must work in return air. </a:t>
            </a:r>
          </a:p>
          <a:p>
            <a:pPr lvl="1"/>
            <a:r>
              <a:rPr lang="en-US" sz="1800" dirty="0"/>
              <a:t>Added recirculation when </a:t>
            </a:r>
            <a:r>
              <a:rPr lang="en-US" sz="1800" dirty="0" smtClean="0"/>
              <a:t>scrubber </a:t>
            </a:r>
            <a:r>
              <a:rPr lang="en-US" sz="1800" dirty="0"/>
              <a:t>overpowers intake air.</a:t>
            </a:r>
          </a:p>
          <a:p>
            <a:pPr lvl="1"/>
            <a:endParaRPr lang="en-US" sz="2400" dirty="0"/>
          </a:p>
          <a:p>
            <a:pPr lvl="1"/>
            <a:endParaRPr lang="en-US" sz="2400" dirty="0" smtClean="0"/>
          </a:p>
          <a:p>
            <a:endParaRPr lang="en-US" dirty="0"/>
          </a:p>
        </p:txBody>
      </p:sp>
      <p:sp>
        <p:nvSpPr>
          <p:cNvPr id="2" name="Slide Number Placeholder 1"/>
          <p:cNvSpPr>
            <a:spLocks noGrp="1"/>
          </p:cNvSpPr>
          <p:nvPr>
            <p:ph type="sldNum" sz="quarter" idx="12"/>
          </p:nvPr>
        </p:nvSpPr>
        <p:spPr/>
        <p:txBody>
          <a:bodyPr/>
          <a:lstStyle/>
          <a:p>
            <a:pPr>
              <a:defRPr/>
            </a:pPr>
            <a:fld id="{1C64A15D-31B7-4C19-9A34-07B28B7B29C5}" type="slidenum">
              <a:rPr lang="en-US" smtClean="0"/>
              <a:pPr>
                <a:defRPr/>
              </a:pPr>
              <a:t>5</a:t>
            </a:fld>
            <a:endParaRPr lang="en-US" dirty="0"/>
          </a:p>
        </p:txBody>
      </p:sp>
    </p:spTree>
    <p:extLst>
      <p:ext uri="{BB962C8B-B14F-4D97-AF65-F5344CB8AC3E}">
        <p14:creationId xmlns:p14="http://schemas.microsoft.com/office/powerpoint/2010/main" val="18954037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IMPACT of the WET </a:t>
            </a:r>
            <a:r>
              <a:rPr lang="en-US" dirty="0"/>
              <a:t>Head </a:t>
            </a:r>
            <a:r>
              <a:rPr lang="en-US" dirty="0" smtClean="0"/>
              <a:t>On Dust Control</a:t>
            </a:r>
            <a:endParaRPr lang="en-US" dirty="0"/>
          </a:p>
        </p:txBody>
      </p:sp>
      <p:sp>
        <p:nvSpPr>
          <p:cNvPr id="3" name="Content Placeholder 2"/>
          <p:cNvSpPr>
            <a:spLocks noGrp="1"/>
          </p:cNvSpPr>
          <p:nvPr>
            <p:ph idx="1"/>
          </p:nvPr>
        </p:nvSpPr>
        <p:spPr>
          <a:xfrm>
            <a:off x="1606045" y="2438400"/>
            <a:ext cx="5937755" cy="3504377"/>
          </a:xfrm>
        </p:spPr>
        <p:txBody>
          <a:bodyPr>
            <a:normAutofit lnSpcReduction="10000"/>
          </a:bodyPr>
          <a:lstStyle/>
          <a:p>
            <a:r>
              <a:rPr lang="en-US" dirty="0" smtClean="0"/>
              <a:t>The </a:t>
            </a:r>
            <a:r>
              <a:rPr lang="en-US" dirty="0"/>
              <a:t>wet head </a:t>
            </a:r>
            <a:r>
              <a:rPr lang="en-US" dirty="0" smtClean="0"/>
              <a:t>reduced </a:t>
            </a:r>
            <a:r>
              <a:rPr lang="en-US" dirty="0"/>
              <a:t>dust levels at the </a:t>
            </a:r>
            <a:r>
              <a:rPr lang="en-US" dirty="0" smtClean="0"/>
              <a:t>CM operator position </a:t>
            </a:r>
            <a:r>
              <a:rPr lang="en-US" dirty="0"/>
              <a:t>in the </a:t>
            </a:r>
            <a:r>
              <a:rPr lang="en-US" dirty="0" smtClean="0"/>
              <a:t>return air.</a:t>
            </a:r>
            <a:r>
              <a:rPr lang="en-US" baseline="30000" dirty="0" smtClean="0"/>
              <a:t> 6</a:t>
            </a:r>
            <a:endParaRPr lang="en-US" baseline="30000" dirty="0"/>
          </a:p>
          <a:p>
            <a:r>
              <a:rPr lang="en-US" dirty="0" smtClean="0"/>
              <a:t>The </a:t>
            </a:r>
            <a:r>
              <a:rPr lang="en-US" dirty="0"/>
              <a:t>wet head </a:t>
            </a:r>
            <a:r>
              <a:rPr lang="en-US" dirty="0" smtClean="0"/>
              <a:t>is </a:t>
            </a:r>
            <a:r>
              <a:rPr lang="en-US" dirty="0"/>
              <a:t>not recommended without the scrubber </a:t>
            </a:r>
            <a:r>
              <a:rPr lang="en-US" dirty="0" smtClean="0"/>
              <a:t>operating.</a:t>
            </a:r>
            <a:r>
              <a:rPr lang="en-US" baseline="30000" dirty="0"/>
              <a:t>6</a:t>
            </a:r>
            <a:endParaRPr lang="en-US" baseline="30000" dirty="0" smtClean="0"/>
          </a:p>
          <a:p>
            <a:r>
              <a:rPr lang="en-US" dirty="0" smtClean="0"/>
              <a:t>CM </a:t>
            </a:r>
            <a:r>
              <a:rPr lang="en-US" dirty="0"/>
              <a:t>operators found that the wet head </a:t>
            </a:r>
            <a:r>
              <a:rPr lang="en-US" dirty="0" smtClean="0"/>
              <a:t>greatly </a:t>
            </a:r>
            <a:r>
              <a:rPr lang="en-US" dirty="0"/>
              <a:t>increased visibility while mining. </a:t>
            </a:r>
            <a:r>
              <a:rPr lang="en-US" baseline="30000" dirty="0" smtClean="0"/>
              <a:t>7</a:t>
            </a:r>
            <a:endParaRPr lang="en-US" baseline="30000" dirty="0"/>
          </a:p>
          <a:p>
            <a:pPr lvl="1"/>
            <a:r>
              <a:rPr lang="en-US" dirty="0"/>
              <a:t>S</a:t>
            </a:r>
            <a:r>
              <a:rPr lang="en-US" dirty="0" smtClean="0"/>
              <a:t>prays </a:t>
            </a:r>
            <a:r>
              <a:rPr lang="en-US" dirty="0"/>
              <a:t>may be eliminating some of the non-respirable dust fraction. </a:t>
            </a:r>
            <a:r>
              <a:rPr lang="en-US" baseline="30000" dirty="0" smtClean="0"/>
              <a:t>7</a:t>
            </a:r>
            <a:endParaRPr lang="en-US" baseline="30000" dirty="0"/>
          </a:p>
          <a:p>
            <a:r>
              <a:rPr lang="en-US" dirty="0"/>
              <a:t>The wet </a:t>
            </a:r>
            <a:r>
              <a:rPr lang="en-US" dirty="0" smtClean="0"/>
              <a:t>head </a:t>
            </a:r>
            <a:r>
              <a:rPr lang="en-US" dirty="0"/>
              <a:t>eliminated the </a:t>
            </a:r>
            <a:r>
              <a:rPr lang="en-US" dirty="0" smtClean="0"/>
              <a:t>dust </a:t>
            </a:r>
            <a:r>
              <a:rPr lang="en-US" dirty="0"/>
              <a:t>cloud at the miner’s </a:t>
            </a:r>
            <a:r>
              <a:rPr lang="en-US" dirty="0" smtClean="0"/>
              <a:t>boom which often </a:t>
            </a:r>
            <a:r>
              <a:rPr lang="en-US" dirty="0"/>
              <a:t>infiltrated the shuttle </a:t>
            </a:r>
            <a:r>
              <a:rPr lang="en-US" dirty="0" smtClean="0"/>
              <a:t>car cab </a:t>
            </a:r>
            <a:r>
              <a:rPr lang="en-US" dirty="0"/>
              <a:t>area </a:t>
            </a:r>
            <a:r>
              <a:rPr lang="en-US" dirty="0" smtClean="0"/>
              <a:t>during loading.</a:t>
            </a:r>
            <a:r>
              <a:rPr lang="en-US" baseline="30000" dirty="0" smtClean="0"/>
              <a:t>7</a:t>
            </a:r>
            <a:endParaRPr lang="en-US" baseline="30000" dirty="0"/>
          </a:p>
          <a:p>
            <a:endParaRPr lang="en-US" baseline="30000" dirty="0" smtClean="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50</a:t>
            </a:fld>
            <a:endParaRPr lang="en-US" dirty="0"/>
          </a:p>
        </p:txBody>
      </p:sp>
    </p:spTree>
    <p:extLst>
      <p:ext uri="{BB962C8B-B14F-4D97-AF65-F5344CB8AC3E}">
        <p14:creationId xmlns:p14="http://schemas.microsoft.com/office/powerpoint/2010/main" val="34725873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ISOLATION TO CONTROL Dust</a:t>
            </a:r>
            <a:endParaRPr lang="en-US" dirty="0"/>
          </a:p>
        </p:txBody>
      </p:sp>
      <p:sp>
        <p:nvSpPr>
          <p:cNvPr id="3" name="Content Placeholder 2"/>
          <p:cNvSpPr>
            <a:spLocks noGrp="1"/>
          </p:cNvSpPr>
          <p:nvPr>
            <p:ph idx="1"/>
          </p:nvPr>
        </p:nvSpPr>
        <p:spPr/>
        <p:txBody>
          <a:bodyPr/>
          <a:lstStyle/>
          <a:p>
            <a:r>
              <a:rPr lang="en-US" dirty="0" smtClean="0"/>
              <a:t>Generally </a:t>
            </a:r>
            <a:r>
              <a:rPr lang="en-US" dirty="0"/>
              <a:t>isolation is </a:t>
            </a:r>
            <a:r>
              <a:rPr lang="en-US" dirty="0" smtClean="0"/>
              <a:t>not the preferred method for dust control.</a:t>
            </a:r>
            <a:endParaRPr lang="en-US" dirty="0"/>
          </a:p>
          <a:p>
            <a:r>
              <a:rPr lang="en-US" dirty="0" smtClean="0"/>
              <a:t>Isolation is not extensively used in coal mines.</a:t>
            </a:r>
          </a:p>
          <a:p>
            <a:r>
              <a:rPr lang="en-US" dirty="0" smtClean="0"/>
              <a:t>It is used more commonly in metal and nonmetal mines.</a:t>
            </a:r>
            <a:endParaRPr lang="en-US"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51</a:t>
            </a:fld>
            <a:endParaRPr lang="en-US" dirty="0"/>
          </a:p>
        </p:txBody>
      </p:sp>
    </p:spTree>
    <p:extLst>
      <p:ext uri="{BB962C8B-B14F-4D97-AF65-F5344CB8AC3E}">
        <p14:creationId xmlns:p14="http://schemas.microsoft.com/office/powerpoint/2010/main" val="2771960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USING Cabs, Booths, and Air Canopy Curtains </a:t>
            </a:r>
            <a:r>
              <a:rPr lang="en-US" sz="2400" dirty="0"/>
              <a:t>To </a:t>
            </a:r>
            <a:r>
              <a:rPr lang="en-US" sz="2400" dirty="0" smtClean="0"/>
              <a:t>CONTROL DUST</a:t>
            </a:r>
            <a:endParaRPr lang="en-US" sz="2400" dirty="0"/>
          </a:p>
        </p:txBody>
      </p:sp>
      <p:pic>
        <p:nvPicPr>
          <p:cNvPr id="5" name="Content Placeholder 4"/>
          <p:cNvPicPr>
            <a:picLocks noGrp="1" noChangeAspect="1"/>
          </p:cNvPicPr>
          <p:nvPr>
            <p:ph idx="1"/>
          </p:nvPr>
        </p:nvPicPr>
        <p:blipFill rotWithShape="1">
          <a:blip r:embed="rId2"/>
          <a:srcRect b="1998"/>
          <a:stretch/>
        </p:blipFill>
        <p:spPr>
          <a:xfrm>
            <a:off x="2514600" y="2346142"/>
            <a:ext cx="4310528" cy="4207058"/>
          </a:xfrm>
          <a:prstGeom prst="rect">
            <a:avLst/>
          </a:prstGeom>
        </p:spPr>
      </p:pic>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52</a:t>
            </a:fld>
            <a:endParaRPr lang="en-US" dirty="0"/>
          </a:p>
        </p:txBody>
      </p:sp>
    </p:spTree>
    <p:extLst>
      <p:ext uri="{BB962C8B-B14F-4D97-AF65-F5344CB8AC3E}">
        <p14:creationId xmlns:p14="http://schemas.microsoft.com/office/powerpoint/2010/main" val="1234808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1143000"/>
            <a:ext cx="5937755" cy="1010412"/>
          </a:xfrm>
        </p:spPr>
        <p:txBody>
          <a:bodyPr>
            <a:noAutofit/>
          </a:bodyPr>
          <a:lstStyle/>
          <a:p>
            <a:r>
              <a:rPr lang="en-US" sz="2300" dirty="0" smtClean="0"/>
              <a:t>The Impact of Cabs</a:t>
            </a:r>
            <a:r>
              <a:rPr lang="en-US" sz="2300" dirty="0"/>
              <a:t>, Booths</a:t>
            </a:r>
            <a:r>
              <a:rPr lang="en-US" sz="2300" dirty="0" smtClean="0"/>
              <a:t>, and </a:t>
            </a:r>
            <a:r>
              <a:rPr lang="en-US" sz="2300" dirty="0"/>
              <a:t>Canopy Air </a:t>
            </a:r>
            <a:r>
              <a:rPr lang="en-US" sz="2300" dirty="0" smtClean="0"/>
              <a:t>Curtains ON DUST CONTROL</a:t>
            </a:r>
            <a:endParaRPr lang="en-US" sz="2300" dirty="0"/>
          </a:p>
        </p:txBody>
      </p:sp>
      <p:sp>
        <p:nvSpPr>
          <p:cNvPr id="3" name="Content Placeholder 2"/>
          <p:cNvSpPr>
            <a:spLocks noGrp="1"/>
          </p:cNvSpPr>
          <p:nvPr>
            <p:ph idx="1"/>
          </p:nvPr>
        </p:nvSpPr>
        <p:spPr/>
        <p:txBody>
          <a:bodyPr>
            <a:noAutofit/>
          </a:bodyPr>
          <a:lstStyle/>
          <a:p>
            <a:r>
              <a:rPr lang="en-US" dirty="0" smtClean="0"/>
              <a:t>One way to avoid the respiratory hazard is by isolating the miners from the source.</a:t>
            </a:r>
          </a:p>
          <a:p>
            <a:r>
              <a:rPr lang="en-US" dirty="0" smtClean="0"/>
              <a:t>Can be an effective control.</a:t>
            </a:r>
          </a:p>
          <a:p>
            <a:pPr>
              <a:lnSpc>
                <a:spcPct val="120000"/>
              </a:lnSpc>
            </a:pPr>
            <a:r>
              <a:rPr lang="en-US" dirty="0" smtClean="0"/>
              <a:t>A common way this is done is through the use of Cab, Booths, and Canopy Air Curtains.</a:t>
            </a:r>
            <a:r>
              <a:rPr lang="en-US" dirty="0"/>
              <a:t> </a:t>
            </a:r>
            <a:endParaRPr lang="en-US" dirty="0" smtClean="0"/>
          </a:p>
          <a:p>
            <a:pPr lvl="2">
              <a:lnSpc>
                <a:spcPct val="120000"/>
              </a:lnSpc>
            </a:pPr>
            <a:r>
              <a:rPr lang="en-US" sz="1800" dirty="0" smtClean="0"/>
              <a:t>Canopy </a:t>
            </a:r>
            <a:r>
              <a:rPr lang="en-US" sz="1800" dirty="0"/>
              <a:t>air </a:t>
            </a:r>
            <a:r>
              <a:rPr lang="en-US" sz="1800" dirty="0" smtClean="0"/>
              <a:t>curtains filters </a:t>
            </a:r>
            <a:r>
              <a:rPr lang="en-US" sz="1800" dirty="0"/>
              <a:t>and </a:t>
            </a:r>
            <a:r>
              <a:rPr lang="en-US" sz="1800" dirty="0" smtClean="0"/>
              <a:t>blows “cleaned air” </a:t>
            </a:r>
            <a:r>
              <a:rPr lang="en-US" sz="1800" dirty="0"/>
              <a:t>over the operator’s breathing zone.</a:t>
            </a:r>
          </a:p>
          <a:p>
            <a:pPr lvl="1"/>
            <a:endParaRPr lang="en-US" sz="1800" dirty="0" smtClean="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53</a:t>
            </a:fld>
            <a:endParaRPr lang="en-US" dirty="0"/>
          </a:p>
        </p:txBody>
      </p:sp>
    </p:spTree>
    <p:extLst>
      <p:ext uri="{BB962C8B-B14F-4D97-AF65-F5344CB8AC3E}">
        <p14:creationId xmlns:p14="http://schemas.microsoft.com/office/powerpoint/2010/main" val="2969281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Canopy Air Curtain for Roof Bolters</a:t>
            </a:r>
            <a:r>
              <a:rPr lang="en-US" baseline="30000" dirty="0"/>
              <a:t>6</a:t>
            </a:r>
          </a:p>
        </p:txBody>
      </p:sp>
      <p:sp>
        <p:nvSpPr>
          <p:cNvPr id="3" name="Content Placeholder 2"/>
          <p:cNvSpPr>
            <a:spLocks noGrp="1"/>
          </p:cNvSpPr>
          <p:nvPr>
            <p:ph idx="1"/>
          </p:nvPr>
        </p:nvSpPr>
        <p:spPr/>
        <p:txBody>
          <a:bodyPr>
            <a:normAutofit/>
          </a:bodyPr>
          <a:lstStyle/>
          <a:p>
            <a:r>
              <a:rPr lang="en-US" dirty="0" smtClean="0"/>
              <a:t>A </a:t>
            </a:r>
            <a:r>
              <a:rPr lang="en-US" dirty="0"/>
              <a:t>canopy air curtain system was developed </a:t>
            </a:r>
            <a:r>
              <a:rPr lang="en-US" dirty="0" smtClean="0"/>
              <a:t>by researchers to reduce downwind roof bolter’s </a:t>
            </a:r>
            <a:r>
              <a:rPr lang="en-US" dirty="0"/>
              <a:t>dust </a:t>
            </a:r>
            <a:r>
              <a:rPr lang="en-US" dirty="0" smtClean="0"/>
              <a:t>exposures.</a:t>
            </a:r>
            <a:endParaRPr lang="en-US" baseline="30000" dirty="0" smtClean="0"/>
          </a:p>
          <a:p>
            <a:r>
              <a:rPr lang="en-US" dirty="0"/>
              <a:t>Testing showed that its effectiveness </a:t>
            </a:r>
            <a:r>
              <a:rPr lang="en-US" dirty="0" smtClean="0"/>
              <a:t>was limited by the </a:t>
            </a:r>
            <a:r>
              <a:rPr lang="en-US" dirty="0"/>
              <a:t>entry air velocity.</a:t>
            </a:r>
          </a:p>
          <a:p>
            <a:pPr lvl="1"/>
            <a:r>
              <a:rPr lang="en-US" sz="1800" dirty="0"/>
              <a:t>Higher velocity air in the entry disrupted the air flowing from the air curtain. </a:t>
            </a:r>
          </a:p>
          <a:p>
            <a:r>
              <a:rPr lang="en-US" dirty="0" smtClean="0"/>
              <a:t>Testing </a:t>
            </a:r>
            <a:r>
              <a:rPr lang="en-US" dirty="0"/>
              <a:t>of the air curtain showed dust reductions of 40% to 60% at an entry air velocity of 60 fpm</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54</a:t>
            </a:fld>
            <a:endParaRPr lang="en-US" dirty="0"/>
          </a:p>
        </p:txBody>
      </p:sp>
    </p:spTree>
    <p:extLst>
      <p:ext uri="{BB962C8B-B14F-4D97-AF65-F5344CB8AC3E}">
        <p14:creationId xmlns:p14="http://schemas.microsoft.com/office/powerpoint/2010/main" val="1572823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Considerations For Cabs</a:t>
            </a:r>
            <a:r>
              <a:rPr lang="en-US" dirty="0"/>
              <a:t>, Booths, </a:t>
            </a:r>
            <a:r>
              <a:rPr lang="en-US" dirty="0" smtClean="0"/>
              <a:t>and Canopy </a:t>
            </a:r>
            <a:r>
              <a:rPr lang="en-US" dirty="0"/>
              <a:t>Air </a:t>
            </a:r>
            <a:r>
              <a:rPr lang="en-US" dirty="0" smtClean="0"/>
              <a:t>Curtain Efficiency</a:t>
            </a:r>
            <a:endParaRPr lang="en-US" dirty="0"/>
          </a:p>
        </p:txBody>
      </p:sp>
      <p:sp>
        <p:nvSpPr>
          <p:cNvPr id="3" name="Content Placeholder 2"/>
          <p:cNvSpPr>
            <a:spLocks noGrp="1"/>
          </p:cNvSpPr>
          <p:nvPr>
            <p:ph idx="1"/>
          </p:nvPr>
        </p:nvSpPr>
        <p:spPr>
          <a:xfrm>
            <a:off x="1606045" y="2638045"/>
            <a:ext cx="6013955" cy="3101983"/>
          </a:xfrm>
        </p:spPr>
        <p:txBody>
          <a:bodyPr>
            <a:noAutofit/>
          </a:bodyPr>
          <a:lstStyle/>
          <a:p>
            <a:pPr>
              <a:lnSpc>
                <a:spcPct val="120000"/>
              </a:lnSpc>
            </a:pPr>
            <a:r>
              <a:rPr lang="en-US" dirty="0" smtClean="0"/>
              <a:t>Cabs, booths, canopy air curtains can </a:t>
            </a:r>
            <a:r>
              <a:rPr lang="en-US" dirty="0"/>
              <a:t>be become ineffective:</a:t>
            </a:r>
          </a:p>
          <a:p>
            <a:pPr lvl="1">
              <a:lnSpc>
                <a:spcPct val="120000"/>
              </a:lnSpc>
            </a:pPr>
            <a:r>
              <a:rPr lang="en-US" sz="1800" dirty="0"/>
              <a:t>…if enclosure integrity is not maintained.</a:t>
            </a:r>
          </a:p>
          <a:p>
            <a:pPr lvl="1">
              <a:lnSpc>
                <a:spcPct val="120000"/>
              </a:lnSpc>
            </a:pPr>
            <a:r>
              <a:rPr lang="en-US" sz="1800" dirty="0" smtClean="0"/>
              <a:t>…if high-efficiency </a:t>
            </a:r>
            <a:r>
              <a:rPr lang="en-US" sz="1800" dirty="0"/>
              <a:t>filters </a:t>
            </a:r>
            <a:r>
              <a:rPr lang="en-US" sz="1800" dirty="0" smtClean="0"/>
              <a:t>are not used on </a:t>
            </a:r>
            <a:r>
              <a:rPr lang="en-US" sz="1800" dirty="0"/>
              <a:t>the intake air supply and on the recirculation air.</a:t>
            </a:r>
          </a:p>
          <a:p>
            <a:pPr lvl="1">
              <a:lnSpc>
                <a:spcPct val="120000"/>
              </a:lnSpc>
            </a:pPr>
            <a:r>
              <a:rPr lang="en-US" sz="1800" dirty="0"/>
              <a:t>…if cab or booth doors are not closed when </a:t>
            </a:r>
            <a:r>
              <a:rPr lang="en-US" sz="1800" dirty="0" smtClean="0"/>
              <a:t>dust generation </a:t>
            </a:r>
            <a:r>
              <a:rPr lang="en-US" sz="1800" dirty="0"/>
              <a:t>occurs.</a:t>
            </a:r>
          </a:p>
          <a:p>
            <a:pPr lvl="1">
              <a:lnSpc>
                <a:spcPct val="120000"/>
              </a:lnSpc>
            </a:pPr>
            <a:r>
              <a:rPr lang="en-US" sz="1800" dirty="0" smtClean="0"/>
              <a:t>…if dust sources are not minimized </a:t>
            </a:r>
            <a:r>
              <a:rPr lang="en-US" sz="1800" dirty="0"/>
              <a:t>in the enclosure by using good housekeeping practices</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55</a:t>
            </a:fld>
            <a:endParaRPr lang="en-US" dirty="0"/>
          </a:p>
        </p:txBody>
      </p:sp>
    </p:spTree>
    <p:extLst>
      <p:ext uri="{BB962C8B-B14F-4D97-AF65-F5344CB8AC3E}">
        <p14:creationId xmlns:p14="http://schemas.microsoft.com/office/powerpoint/2010/main" val="18734113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82980"/>
            <a:ext cx="5937755" cy="1188720"/>
          </a:xfrm>
        </p:spPr>
        <p:txBody>
          <a:bodyPr>
            <a:normAutofit fontScale="90000"/>
          </a:bodyPr>
          <a:lstStyle/>
          <a:p>
            <a:r>
              <a:rPr lang="en-US" dirty="0" smtClean="0"/>
              <a:t>Disadvantages of Cabs</a:t>
            </a:r>
            <a:r>
              <a:rPr lang="en-US" dirty="0"/>
              <a:t>, Booths, </a:t>
            </a:r>
            <a:r>
              <a:rPr lang="en-US" dirty="0" smtClean="0"/>
              <a:t>And Canopy </a:t>
            </a:r>
            <a:r>
              <a:rPr lang="en-US" dirty="0"/>
              <a:t>Air </a:t>
            </a:r>
            <a:r>
              <a:rPr lang="en-US" dirty="0" smtClean="0"/>
              <a:t>Curtains </a:t>
            </a:r>
            <a:endParaRPr lang="en-US" dirty="0"/>
          </a:p>
        </p:txBody>
      </p:sp>
      <p:sp>
        <p:nvSpPr>
          <p:cNvPr id="3" name="Content Placeholder 2"/>
          <p:cNvSpPr>
            <a:spLocks noGrp="1"/>
          </p:cNvSpPr>
          <p:nvPr>
            <p:ph idx="1"/>
          </p:nvPr>
        </p:nvSpPr>
        <p:spPr>
          <a:xfrm>
            <a:off x="1606045" y="2743200"/>
            <a:ext cx="5937755" cy="2920628"/>
          </a:xfrm>
        </p:spPr>
        <p:txBody>
          <a:bodyPr>
            <a:noAutofit/>
          </a:bodyPr>
          <a:lstStyle/>
          <a:p>
            <a:pPr lvl="2">
              <a:lnSpc>
                <a:spcPct val="120000"/>
              </a:lnSpc>
            </a:pPr>
            <a:r>
              <a:rPr lang="en-US" sz="1800" dirty="0" smtClean="0"/>
              <a:t>Limit operator movement.</a:t>
            </a:r>
          </a:p>
          <a:p>
            <a:pPr lvl="2">
              <a:lnSpc>
                <a:spcPct val="120000"/>
              </a:lnSpc>
            </a:pPr>
            <a:r>
              <a:rPr lang="en-US" sz="1800" dirty="0" smtClean="0"/>
              <a:t>Limit operator visibility.</a:t>
            </a:r>
          </a:p>
          <a:p>
            <a:pPr lvl="2">
              <a:lnSpc>
                <a:spcPct val="120000"/>
              </a:lnSpc>
            </a:pPr>
            <a:r>
              <a:rPr lang="en-US" sz="1800" dirty="0" smtClean="0"/>
              <a:t>Increased maintenance.</a:t>
            </a:r>
            <a:endParaRPr lang="en-US" sz="1800"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56</a:t>
            </a:fld>
            <a:endParaRPr lang="en-US" dirty="0"/>
          </a:p>
        </p:txBody>
      </p:sp>
    </p:spTree>
    <p:extLst>
      <p:ext uri="{BB962C8B-B14F-4D97-AF65-F5344CB8AC3E}">
        <p14:creationId xmlns:p14="http://schemas.microsoft.com/office/powerpoint/2010/main" val="37022005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and METHANE CONTROL Recap</a:t>
            </a:r>
            <a:endParaRPr lang="en-US" dirty="0"/>
          </a:p>
        </p:txBody>
      </p:sp>
      <p:sp>
        <p:nvSpPr>
          <p:cNvPr id="3" name="Content Placeholder 2"/>
          <p:cNvSpPr>
            <a:spLocks noGrp="1"/>
          </p:cNvSpPr>
          <p:nvPr>
            <p:ph idx="1"/>
          </p:nvPr>
        </p:nvSpPr>
        <p:spPr>
          <a:xfrm>
            <a:off x="1606045" y="2438400"/>
            <a:ext cx="5937755" cy="3581399"/>
          </a:xfrm>
        </p:spPr>
        <p:txBody>
          <a:bodyPr>
            <a:normAutofit/>
          </a:bodyPr>
          <a:lstStyle/>
          <a:p>
            <a:pPr lvl="1"/>
            <a:r>
              <a:rPr lang="en-US" sz="1800" dirty="0" smtClean="0"/>
              <a:t>Discussed Engineering Controls and Systems</a:t>
            </a:r>
          </a:p>
          <a:p>
            <a:pPr lvl="2"/>
            <a:r>
              <a:rPr lang="en-US" sz="1800" dirty="0" smtClean="0"/>
              <a:t>Ventilation systems</a:t>
            </a:r>
          </a:p>
          <a:p>
            <a:pPr lvl="2"/>
            <a:r>
              <a:rPr lang="en-US" sz="1800" dirty="0" smtClean="0"/>
              <a:t>Ventilation tubing</a:t>
            </a:r>
            <a:endParaRPr lang="en-US" sz="1800" dirty="0"/>
          </a:p>
          <a:p>
            <a:pPr lvl="2"/>
            <a:r>
              <a:rPr lang="en-US" sz="1800" dirty="0" smtClean="0"/>
              <a:t>Scrubbers</a:t>
            </a:r>
            <a:endParaRPr lang="en-US" sz="1800" dirty="0"/>
          </a:p>
          <a:p>
            <a:pPr lvl="2"/>
            <a:r>
              <a:rPr lang="en-US" sz="1800" dirty="0" smtClean="0"/>
              <a:t>Water sprays</a:t>
            </a:r>
          </a:p>
          <a:p>
            <a:pPr lvl="2"/>
            <a:r>
              <a:rPr lang="en-US" sz="1800" dirty="0" smtClean="0"/>
              <a:t>Water spray systems</a:t>
            </a:r>
          </a:p>
          <a:p>
            <a:pPr lvl="2"/>
            <a:r>
              <a:rPr lang="en-US" sz="1800" dirty="0" smtClean="0"/>
              <a:t>Wet Head </a:t>
            </a:r>
          </a:p>
          <a:p>
            <a:pPr lvl="2"/>
            <a:r>
              <a:rPr lang="en-US" sz="1800" dirty="0" smtClean="0"/>
              <a:t>Cabs, booths, and canopy </a:t>
            </a:r>
            <a:r>
              <a:rPr lang="en-US" sz="1800" dirty="0"/>
              <a:t>air </a:t>
            </a:r>
            <a:r>
              <a:rPr lang="en-US" sz="1800" dirty="0" smtClean="0"/>
              <a:t>curtains</a:t>
            </a:r>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57</a:t>
            </a:fld>
            <a:endParaRPr lang="en-US" dirty="0"/>
          </a:p>
        </p:txBody>
      </p:sp>
    </p:spTree>
    <p:extLst>
      <p:ext uri="{BB962C8B-B14F-4D97-AF65-F5344CB8AC3E}">
        <p14:creationId xmlns:p14="http://schemas.microsoft.com/office/powerpoint/2010/main" val="24314393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and METHANE CONTROL Recap</a:t>
            </a:r>
            <a:endParaRPr lang="en-US" dirty="0"/>
          </a:p>
        </p:txBody>
      </p:sp>
      <p:sp>
        <p:nvSpPr>
          <p:cNvPr id="3" name="Content Placeholder 2"/>
          <p:cNvSpPr>
            <a:spLocks noGrp="1"/>
          </p:cNvSpPr>
          <p:nvPr>
            <p:ph idx="1"/>
          </p:nvPr>
        </p:nvSpPr>
        <p:spPr>
          <a:xfrm>
            <a:off x="1606045" y="2438400"/>
            <a:ext cx="5937755" cy="3581399"/>
          </a:xfrm>
        </p:spPr>
        <p:txBody>
          <a:bodyPr>
            <a:normAutofit/>
          </a:bodyPr>
          <a:lstStyle/>
          <a:p>
            <a:r>
              <a:rPr lang="en-US" dirty="0"/>
              <a:t>Effective </a:t>
            </a:r>
            <a:r>
              <a:rPr lang="en-US" dirty="0" smtClean="0"/>
              <a:t>dust and methane control requires systems and engineering controls to work </a:t>
            </a:r>
            <a:r>
              <a:rPr lang="en-US" dirty="0"/>
              <a:t>together to minimize dust, and elevated methane concentrations at the face. </a:t>
            </a:r>
            <a:endParaRPr lang="en-US" dirty="0" smtClean="0"/>
          </a:p>
          <a:p>
            <a:r>
              <a:rPr lang="en-US" dirty="0" smtClean="0"/>
              <a:t>Currently these systems and engineering controls are focused on minimizing either dust or methane or they are too limiting to the operation.</a:t>
            </a:r>
          </a:p>
          <a:p>
            <a:r>
              <a:rPr lang="en-US" dirty="0" smtClean="0"/>
              <a:t>Dust and methane control can be improved if the systems and engineering controls can be implemented to more effectively control both dust and methane.  </a:t>
            </a:r>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58</a:t>
            </a:fld>
            <a:endParaRPr lang="en-US" dirty="0"/>
          </a:p>
        </p:txBody>
      </p:sp>
    </p:spTree>
    <p:extLst>
      <p:ext uri="{BB962C8B-B14F-4D97-AF65-F5344CB8AC3E}">
        <p14:creationId xmlns:p14="http://schemas.microsoft.com/office/powerpoint/2010/main" val="1500574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Challenges For Dust and Methane Control</a:t>
            </a:r>
            <a:endParaRPr lang="en-US" dirty="0"/>
          </a:p>
        </p:txBody>
      </p:sp>
      <p:sp>
        <p:nvSpPr>
          <p:cNvPr id="3" name="Content Placeholder 2"/>
          <p:cNvSpPr>
            <a:spLocks noGrp="1"/>
          </p:cNvSpPr>
          <p:nvPr>
            <p:ph idx="1"/>
          </p:nvPr>
        </p:nvSpPr>
        <p:spPr/>
        <p:txBody>
          <a:bodyPr/>
          <a:lstStyle/>
          <a:p>
            <a:r>
              <a:rPr lang="en-US" dirty="0" smtClean="0"/>
              <a:t>As different mining equipment and methods become commonplace in the mining industry, new dust and methane control issues are arising.</a:t>
            </a:r>
            <a:endParaRPr lang="en-US"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59</a:t>
            </a:fld>
            <a:endParaRPr lang="en-US" dirty="0"/>
          </a:p>
        </p:txBody>
      </p:sp>
    </p:spTree>
    <p:extLst>
      <p:ext uri="{BB962C8B-B14F-4D97-AF65-F5344CB8AC3E}">
        <p14:creationId xmlns:p14="http://schemas.microsoft.com/office/powerpoint/2010/main" val="132881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Exhaust Ventilation</a:t>
            </a:r>
            <a:endParaRPr lang="en-US" dirty="0"/>
          </a:p>
        </p:txBody>
      </p:sp>
      <p:sp>
        <p:nvSpPr>
          <p:cNvPr id="8" name="Content Placeholder 7"/>
          <p:cNvSpPr>
            <a:spLocks noGrp="1"/>
          </p:cNvSpPr>
          <p:nvPr>
            <p:ph sz="half" idx="1"/>
          </p:nvPr>
        </p:nvSpPr>
        <p:spPr>
          <a:xfrm>
            <a:off x="842060" y="2286000"/>
            <a:ext cx="3288023" cy="3101982"/>
          </a:xfrm>
        </p:spPr>
        <p:txBody>
          <a:bodyPr>
            <a:normAutofit fontScale="85000" lnSpcReduction="20000"/>
          </a:bodyPr>
          <a:lstStyle/>
          <a:p>
            <a:pPr lvl="0">
              <a:buClr>
                <a:srgbClr val="9BAFB5"/>
              </a:buClr>
            </a:pPr>
            <a:r>
              <a:rPr lang="en-US" b="1" dirty="0">
                <a:solidFill>
                  <a:schemeClr val="accent2">
                    <a:lumMod val="75000"/>
                  </a:schemeClr>
                </a:solidFill>
              </a:rPr>
              <a:t>Advantages</a:t>
            </a:r>
            <a:r>
              <a:rPr lang="en-US" u="sng" dirty="0">
                <a:solidFill>
                  <a:schemeClr val="accent2">
                    <a:lumMod val="75000"/>
                  </a:schemeClr>
                </a:solidFill>
              </a:rPr>
              <a:t> </a:t>
            </a:r>
          </a:p>
          <a:p>
            <a:pPr lvl="1">
              <a:buClr>
                <a:srgbClr val="9BAFB5"/>
              </a:buClr>
            </a:pPr>
            <a:r>
              <a:rPr lang="en-US" sz="1800" dirty="0" smtClean="0">
                <a:solidFill>
                  <a:srgbClr val="000000">
                    <a:lumMod val="85000"/>
                    <a:lumOff val="15000"/>
                  </a:srgbClr>
                </a:solidFill>
              </a:rPr>
              <a:t>Generally more </a:t>
            </a:r>
            <a:r>
              <a:rPr lang="en-US" sz="1800" dirty="0">
                <a:solidFill>
                  <a:srgbClr val="000000">
                    <a:lumMod val="85000"/>
                    <a:lumOff val="15000"/>
                  </a:srgbClr>
                </a:solidFill>
              </a:rPr>
              <a:t>effective dust </a:t>
            </a:r>
            <a:r>
              <a:rPr lang="en-US" sz="1800" dirty="0" smtClean="0">
                <a:solidFill>
                  <a:srgbClr val="000000">
                    <a:lumMod val="85000"/>
                    <a:lumOff val="15000"/>
                  </a:srgbClr>
                </a:solidFill>
              </a:rPr>
              <a:t>control.</a:t>
            </a:r>
            <a:endParaRPr lang="en-US" sz="1800" dirty="0">
              <a:solidFill>
                <a:srgbClr val="000000">
                  <a:lumMod val="85000"/>
                  <a:lumOff val="15000"/>
                </a:srgbClr>
              </a:solidFill>
            </a:endParaRPr>
          </a:p>
          <a:p>
            <a:pPr lvl="1">
              <a:buClr>
                <a:srgbClr val="9BAFB5"/>
              </a:buClr>
            </a:pPr>
            <a:r>
              <a:rPr lang="en-US" sz="1800" dirty="0" smtClean="0">
                <a:solidFill>
                  <a:srgbClr val="000000">
                    <a:lumMod val="85000"/>
                    <a:lumOff val="15000"/>
                  </a:srgbClr>
                </a:solidFill>
              </a:rPr>
              <a:t>CM operator </a:t>
            </a:r>
            <a:r>
              <a:rPr lang="en-US" sz="1800" dirty="0">
                <a:solidFill>
                  <a:srgbClr val="000000">
                    <a:lumMod val="85000"/>
                    <a:lumOff val="15000"/>
                  </a:srgbClr>
                </a:solidFill>
              </a:rPr>
              <a:t>has greater range of </a:t>
            </a:r>
            <a:r>
              <a:rPr lang="en-US" sz="1800" dirty="0" smtClean="0">
                <a:solidFill>
                  <a:srgbClr val="000000">
                    <a:lumMod val="85000"/>
                    <a:lumOff val="15000"/>
                  </a:srgbClr>
                </a:solidFill>
              </a:rPr>
              <a:t>movement. </a:t>
            </a:r>
          </a:p>
          <a:p>
            <a:pPr lvl="1">
              <a:buClr>
                <a:srgbClr val="9BAFB5"/>
              </a:buClr>
            </a:pPr>
            <a:r>
              <a:rPr lang="en-US" sz="1800" dirty="0" smtClean="0">
                <a:solidFill>
                  <a:srgbClr val="000000">
                    <a:lumMod val="85000"/>
                    <a:lumOff val="15000"/>
                  </a:srgbClr>
                </a:solidFill>
              </a:rPr>
              <a:t>Shuttle </a:t>
            </a:r>
            <a:r>
              <a:rPr lang="en-US" sz="1800" dirty="0">
                <a:solidFill>
                  <a:srgbClr val="000000">
                    <a:lumMod val="85000"/>
                    <a:lumOff val="15000"/>
                  </a:srgbClr>
                </a:solidFill>
              </a:rPr>
              <a:t>car operator remains in </a:t>
            </a:r>
            <a:r>
              <a:rPr lang="en-US" sz="1800" dirty="0" smtClean="0">
                <a:solidFill>
                  <a:srgbClr val="000000">
                    <a:lumMod val="85000"/>
                    <a:lumOff val="15000"/>
                  </a:srgbClr>
                </a:solidFill>
              </a:rPr>
              <a:t>intake air. </a:t>
            </a:r>
          </a:p>
          <a:p>
            <a:r>
              <a:rPr lang="en-US" b="1" dirty="0">
                <a:solidFill>
                  <a:schemeClr val="accent2">
                    <a:lumMod val="75000"/>
                  </a:schemeClr>
                </a:solidFill>
              </a:rPr>
              <a:t>Disadvantages </a:t>
            </a:r>
          </a:p>
          <a:p>
            <a:pPr lvl="1"/>
            <a:r>
              <a:rPr lang="en-US" sz="1800" dirty="0" smtClean="0"/>
              <a:t>Generally less </a:t>
            </a:r>
            <a:r>
              <a:rPr lang="en-US" sz="1800" dirty="0"/>
              <a:t>effective methane control.</a:t>
            </a:r>
          </a:p>
          <a:p>
            <a:pPr lvl="1"/>
            <a:r>
              <a:rPr lang="en-US" sz="1800" dirty="0"/>
              <a:t>Lesser quantity reaches the face. </a:t>
            </a:r>
            <a:endParaRPr lang="en-US" sz="1800" dirty="0">
              <a:solidFill>
                <a:srgbClr val="000000">
                  <a:lumMod val="85000"/>
                  <a:lumOff val="15000"/>
                </a:srgbClr>
              </a:solidFill>
            </a:endParaRPr>
          </a:p>
          <a:p>
            <a:pPr marL="0" indent="0">
              <a:buNone/>
            </a:pPr>
            <a:endParaRPr lang="en-US" dirty="0"/>
          </a:p>
        </p:txBody>
      </p:sp>
      <p:pic>
        <p:nvPicPr>
          <p:cNvPr id="5" name="Content Placeholder 4"/>
          <p:cNvPicPr>
            <a:picLocks noGrp="1" noChangeAspect="1"/>
          </p:cNvPicPr>
          <p:nvPr>
            <p:ph sz="half" idx="2"/>
          </p:nvPr>
        </p:nvPicPr>
        <p:blipFill>
          <a:blip r:embed="rId3"/>
          <a:stretch>
            <a:fillRect/>
          </a:stretch>
        </p:blipFill>
        <p:spPr>
          <a:xfrm>
            <a:off x="4100973" y="2286000"/>
            <a:ext cx="4165079" cy="3952997"/>
          </a:xfrm>
          <a:prstGeom prst="rect">
            <a:avLst/>
          </a:prstGeom>
        </p:spPr>
      </p:pic>
      <p:sp>
        <p:nvSpPr>
          <p:cNvPr id="3" name="Slide Number Placeholder 2"/>
          <p:cNvSpPr>
            <a:spLocks noGrp="1"/>
          </p:cNvSpPr>
          <p:nvPr>
            <p:ph type="sldNum" sz="quarter" idx="12"/>
          </p:nvPr>
        </p:nvSpPr>
        <p:spPr/>
        <p:txBody>
          <a:bodyPr/>
          <a:lstStyle/>
          <a:p>
            <a:pPr>
              <a:defRPr/>
            </a:pPr>
            <a:fld id="{9CEFE1F4-3DC8-490C-B2F0-76A49389EC25}" type="slidenum">
              <a:rPr lang="en-US" smtClean="0"/>
              <a:pPr>
                <a:defRPr/>
              </a:pPr>
              <a:t>6</a:t>
            </a:fld>
            <a:endParaRPr lang="en-US" dirty="0"/>
          </a:p>
        </p:txBody>
      </p:sp>
    </p:spTree>
    <p:extLst>
      <p:ext uri="{BB962C8B-B14F-4D97-AF65-F5344CB8AC3E}">
        <p14:creationId xmlns:p14="http://schemas.microsoft.com/office/powerpoint/2010/main" val="4140298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762000"/>
            <a:ext cx="5937755" cy="1391412"/>
          </a:xfrm>
        </p:spPr>
        <p:txBody>
          <a:bodyPr>
            <a:normAutofit fontScale="90000"/>
          </a:bodyPr>
          <a:lstStyle/>
          <a:p>
            <a:r>
              <a:rPr lang="en-US" dirty="0" smtClean="0"/>
              <a:t>Challenges to Dust and Methane Control With the Entry Driver Continuous Mining Machine</a:t>
            </a:r>
            <a:endParaRPr lang="en-US"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60</a:t>
            </a:fld>
            <a:endParaRPr lang="en-US" dirty="0"/>
          </a:p>
        </p:txBody>
      </p:sp>
      <p:pic>
        <p:nvPicPr>
          <p:cNvPr id="6" name="Picture 5"/>
          <p:cNvPicPr>
            <a:picLocks noChangeAspect="1"/>
          </p:cNvPicPr>
          <p:nvPr/>
        </p:nvPicPr>
        <p:blipFill>
          <a:blip r:embed="rId2"/>
          <a:stretch>
            <a:fillRect/>
          </a:stretch>
        </p:blipFill>
        <p:spPr>
          <a:xfrm>
            <a:off x="2667000" y="2362200"/>
            <a:ext cx="3680492" cy="3120554"/>
          </a:xfrm>
          <a:prstGeom prst="rect">
            <a:avLst/>
          </a:prstGeom>
        </p:spPr>
      </p:pic>
      <p:sp>
        <p:nvSpPr>
          <p:cNvPr id="8" name="TextBox 7"/>
          <p:cNvSpPr txBox="1"/>
          <p:nvPr/>
        </p:nvSpPr>
        <p:spPr>
          <a:xfrm flipH="1">
            <a:off x="3276600" y="3557076"/>
            <a:ext cx="381000" cy="152400"/>
          </a:xfrm>
          <a:prstGeom prst="rect">
            <a:avLst/>
          </a:prstGeom>
          <a:solidFill>
            <a:srgbClr val="E78422"/>
          </a:solidFill>
        </p:spPr>
        <p:txBody>
          <a:bodyPr wrap="square" rtlCol="0">
            <a:spAutoFit/>
          </a:bodyPr>
          <a:lstStyle/>
          <a:p>
            <a:endParaRPr lang="en-US" dirty="0"/>
          </a:p>
        </p:txBody>
      </p:sp>
      <p:sp>
        <p:nvSpPr>
          <p:cNvPr id="9" name="TextBox 8"/>
          <p:cNvSpPr txBox="1"/>
          <p:nvPr/>
        </p:nvSpPr>
        <p:spPr>
          <a:xfrm>
            <a:off x="4853194" y="3557076"/>
            <a:ext cx="381000" cy="228600"/>
          </a:xfrm>
          <a:prstGeom prst="rect">
            <a:avLst/>
          </a:prstGeom>
          <a:solidFill>
            <a:srgbClr val="E78422"/>
          </a:solidFill>
        </p:spPr>
        <p:txBody>
          <a:bodyPr wrap="square" rtlCol="0">
            <a:spAutoFit/>
          </a:bodyPr>
          <a:lstStyle/>
          <a:p>
            <a:endParaRPr lang="en-US" dirty="0"/>
          </a:p>
        </p:txBody>
      </p:sp>
      <p:sp>
        <p:nvSpPr>
          <p:cNvPr id="3" name="Rectangle 2"/>
          <p:cNvSpPr/>
          <p:nvPr/>
        </p:nvSpPr>
        <p:spPr>
          <a:xfrm>
            <a:off x="1606045" y="5631301"/>
            <a:ext cx="5861555" cy="923330"/>
          </a:xfrm>
          <a:prstGeom prst="rect">
            <a:avLst/>
          </a:prstGeom>
        </p:spPr>
        <p:txBody>
          <a:bodyPr wrap="square">
            <a:spAutoFit/>
          </a:bodyPr>
          <a:lstStyle/>
          <a:p>
            <a:pPr marL="228600" lvl="0" indent="-228600" defTabSz="914400">
              <a:spcBef>
                <a:spcPts val="1000"/>
              </a:spcBef>
              <a:buClr>
                <a:srgbClr val="9BAFB5"/>
              </a:buClr>
              <a:buFont typeface="Arial" panose="020B0604020202020204" pitchFamily="34" charset="0"/>
              <a:buChar char="•"/>
            </a:pPr>
            <a:r>
              <a:rPr lang="en-US" dirty="0">
                <a:solidFill>
                  <a:srgbClr val="000000">
                    <a:lumMod val="85000"/>
                    <a:lumOff val="15000"/>
                  </a:srgbClr>
                </a:solidFill>
              </a:rPr>
              <a:t>As new models of the Entry Driver continuous mining machine become larger and cover more of the mine entry, new dust and methane control issues are arising.</a:t>
            </a:r>
          </a:p>
        </p:txBody>
      </p:sp>
    </p:spTree>
    <p:extLst>
      <p:ext uri="{BB962C8B-B14F-4D97-AF65-F5344CB8AC3E}">
        <p14:creationId xmlns:p14="http://schemas.microsoft.com/office/powerpoint/2010/main" val="1824888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762000"/>
            <a:ext cx="5937755" cy="1391412"/>
          </a:xfrm>
        </p:spPr>
        <p:txBody>
          <a:bodyPr>
            <a:normAutofit fontScale="90000"/>
          </a:bodyPr>
          <a:lstStyle/>
          <a:p>
            <a:r>
              <a:rPr lang="en-US" dirty="0" smtClean="0"/>
              <a:t>Challenges TO Dust and Methane Control with the ENTRY DRIVER Continuous Mining Machine</a:t>
            </a:r>
            <a:endParaRPr lang="en-US" dirty="0"/>
          </a:p>
        </p:txBody>
      </p:sp>
      <p:sp>
        <p:nvSpPr>
          <p:cNvPr id="3" name="Content Placeholder 2"/>
          <p:cNvSpPr>
            <a:spLocks noGrp="1"/>
          </p:cNvSpPr>
          <p:nvPr>
            <p:ph idx="1"/>
          </p:nvPr>
        </p:nvSpPr>
        <p:spPr/>
        <p:txBody>
          <a:bodyPr>
            <a:noAutofit/>
          </a:bodyPr>
          <a:lstStyle/>
          <a:p>
            <a:r>
              <a:rPr lang="en-US" dirty="0" smtClean="0"/>
              <a:t>These continuous mining machines can simultaneous </a:t>
            </a:r>
            <a:r>
              <a:rPr lang="en-US" dirty="0"/>
              <a:t>cut and bolt </a:t>
            </a:r>
            <a:r>
              <a:rPr lang="en-US" dirty="0" smtClean="0"/>
              <a:t>for </a:t>
            </a:r>
            <a:r>
              <a:rPr lang="en-US" dirty="0"/>
              <a:t>improved </a:t>
            </a:r>
            <a:r>
              <a:rPr lang="en-US" dirty="0" smtClean="0"/>
              <a:t>productivity.</a:t>
            </a:r>
          </a:p>
          <a:p>
            <a:r>
              <a:rPr lang="en-US" dirty="0" smtClean="0"/>
              <a:t>Technical Support field observations.*</a:t>
            </a:r>
          </a:p>
          <a:p>
            <a:pPr lvl="1"/>
            <a:r>
              <a:rPr lang="en-US" sz="1800" dirty="0" smtClean="0"/>
              <a:t>The configuration of the continuous mining machine, specifically the size and height of the machine and loading pan, make distribution of air to the face challenging.</a:t>
            </a:r>
          </a:p>
          <a:p>
            <a:pPr lvl="1"/>
            <a:r>
              <a:rPr lang="en-US" sz="1800" dirty="0" smtClean="0"/>
              <a:t>The </a:t>
            </a:r>
            <a:r>
              <a:rPr lang="en-US" sz="1800" dirty="0"/>
              <a:t>large size of the machine in conjunction with the high loading pan appears to restrict airflow in the face area</a:t>
            </a:r>
            <a:r>
              <a:rPr lang="en-US" sz="1800" dirty="0" smtClean="0"/>
              <a:t>.</a:t>
            </a:r>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61</a:t>
            </a:fld>
            <a:endParaRPr lang="en-US" dirty="0"/>
          </a:p>
        </p:txBody>
      </p:sp>
      <p:sp>
        <p:nvSpPr>
          <p:cNvPr id="5" name="TextBox 4"/>
          <p:cNvSpPr txBox="1"/>
          <p:nvPr/>
        </p:nvSpPr>
        <p:spPr>
          <a:xfrm>
            <a:off x="1828800" y="6410528"/>
            <a:ext cx="4038600" cy="369332"/>
          </a:xfrm>
          <a:prstGeom prst="rect">
            <a:avLst/>
          </a:prstGeom>
          <a:noFill/>
        </p:spPr>
        <p:txBody>
          <a:bodyPr wrap="square" rtlCol="0">
            <a:spAutoFit/>
          </a:bodyPr>
          <a:lstStyle/>
          <a:p>
            <a:r>
              <a:rPr lang="en-US" dirty="0" smtClean="0"/>
              <a:t>* Observation from limited exposure.</a:t>
            </a:r>
            <a:endParaRPr lang="en-US" dirty="0"/>
          </a:p>
        </p:txBody>
      </p:sp>
    </p:spTree>
    <p:extLst>
      <p:ext uri="{BB962C8B-B14F-4D97-AF65-F5344CB8AC3E}">
        <p14:creationId xmlns:p14="http://schemas.microsoft.com/office/powerpoint/2010/main" val="2172062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606045" y="2438400"/>
            <a:ext cx="5937755" cy="3581399"/>
          </a:xfrm>
        </p:spPr>
        <p:txBody>
          <a:bodyPr>
            <a:normAutofit/>
          </a:bodyPr>
          <a:lstStyle/>
          <a:p>
            <a:r>
              <a:rPr lang="en-US" dirty="0" smtClean="0"/>
              <a:t>Each mine needs to develop a specific plan for controlling dust and methane in their mine.</a:t>
            </a:r>
          </a:p>
          <a:p>
            <a:r>
              <a:rPr lang="en-US" dirty="0" smtClean="0"/>
              <a:t>Field studies provide critical information to determine if the current or proposed strategy to control dust and methane is effective.</a:t>
            </a:r>
          </a:p>
          <a:p>
            <a:r>
              <a:rPr lang="en-US" dirty="0" smtClean="0"/>
              <a:t>District Inspectors and </a:t>
            </a:r>
            <a:r>
              <a:rPr lang="en-US" smtClean="0"/>
              <a:t>District Managers should </a:t>
            </a:r>
            <a:r>
              <a:rPr lang="en-US" dirty="0" smtClean="0"/>
              <a:t>be consulted if there are concerns about dust and methane control.</a:t>
            </a:r>
          </a:p>
          <a:p>
            <a:endParaRPr lang="en-US"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62</a:t>
            </a:fld>
            <a:endParaRPr lang="en-US" dirty="0"/>
          </a:p>
        </p:txBody>
      </p:sp>
    </p:spTree>
    <p:extLst>
      <p:ext uri="{BB962C8B-B14F-4D97-AF65-F5344CB8AC3E}">
        <p14:creationId xmlns:p14="http://schemas.microsoft.com/office/powerpoint/2010/main" val="776240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sz="1900" baseline="30000" dirty="0"/>
              <a:t>1</a:t>
            </a:r>
            <a:r>
              <a:rPr lang="en-US" sz="1900" b="1" dirty="0"/>
              <a:t> </a:t>
            </a:r>
            <a:r>
              <a:rPr lang="en-US" sz="1900" dirty="0"/>
              <a:t>“Ventilating the Box Cut of a Two-Pass 40-ft Extended Cut” E. D. Thimons, C. D. Taylor, J. A. Zimmer.  1999.</a:t>
            </a:r>
            <a:endParaRPr lang="en-US" sz="1900" u="sng" dirty="0"/>
          </a:p>
          <a:p>
            <a:r>
              <a:rPr lang="en-US" sz="1900" baseline="30000" dirty="0" smtClean="0"/>
              <a:t>2</a:t>
            </a:r>
            <a:r>
              <a:rPr lang="en-US" sz="1900" dirty="0" smtClean="0"/>
              <a:t>Impact </a:t>
            </a:r>
            <a:r>
              <a:rPr lang="en-US" sz="1900" dirty="0"/>
              <a:t>on Respirable Dust Levels When Operating a Flooded-bed Scrubber in 20-foot Cuts. J. F. Colinet, W. R. Reed, and J. Drew Potts. 2013</a:t>
            </a:r>
            <a:r>
              <a:rPr lang="en-US" sz="1900" dirty="0" smtClean="0"/>
              <a:t>.</a:t>
            </a:r>
            <a:r>
              <a:rPr lang="en-US" sz="1900" baseline="30000" dirty="0"/>
              <a:t> </a:t>
            </a:r>
            <a:endParaRPr lang="en-US" sz="1900" baseline="30000" dirty="0" smtClean="0"/>
          </a:p>
          <a:p>
            <a:r>
              <a:rPr lang="en-US" sz="1900" baseline="30000" dirty="0" smtClean="0"/>
              <a:t>3</a:t>
            </a:r>
            <a:r>
              <a:rPr lang="en-US" sz="1900" dirty="0" smtClean="0"/>
              <a:t>“Scrubbers </a:t>
            </a:r>
            <a:r>
              <a:rPr lang="en-US" sz="1900" dirty="0"/>
              <a:t>for Dust Control: A Comparison of Six Medium-Energy Use Types.” Divers, E. F., and J. T. Janosik. 1980.</a:t>
            </a:r>
          </a:p>
          <a:p>
            <a:r>
              <a:rPr lang="en-US" sz="1900" baseline="30000" dirty="0"/>
              <a:t>4</a:t>
            </a:r>
            <a:r>
              <a:rPr lang="en-US" sz="1900" dirty="0" smtClean="0"/>
              <a:t> </a:t>
            </a:r>
            <a:r>
              <a:rPr lang="en-US" sz="1900" dirty="0"/>
              <a:t>”Dust Control Considerations for Deep-Cut Mining When Utilizing Exhaust Ventilation and a Scrubber.” J. F. Colinet and R. A. Jankowski. </a:t>
            </a:r>
            <a:r>
              <a:rPr lang="en-US" sz="1900" dirty="0" smtClean="0"/>
              <a:t>1996</a:t>
            </a:r>
          </a:p>
          <a:p>
            <a:r>
              <a:rPr lang="en-US" sz="1900" baseline="30000" dirty="0"/>
              <a:t>5</a:t>
            </a:r>
            <a:r>
              <a:rPr lang="en-US" sz="1900" baseline="30000" dirty="0" smtClean="0"/>
              <a:t> </a:t>
            </a:r>
            <a:r>
              <a:rPr lang="en-US" sz="1900" dirty="0"/>
              <a:t>“Airborne Dust Capture and Induced Airflow of  Various Spray Nozzle Designs.” DE Pollock, JA Organiscak. 2007.</a:t>
            </a:r>
          </a:p>
          <a:p>
            <a:r>
              <a:rPr lang="en-US" sz="1900" baseline="30000" dirty="0" smtClean="0">
                <a:solidFill>
                  <a:srgbClr val="000000">
                    <a:lumMod val="85000"/>
                    <a:lumOff val="15000"/>
                  </a:srgbClr>
                </a:solidFill>
              </a:rPr>
              <a:t>6 </a:t>
            </a:r>
            <a:r>
              <a:rPr lang="en-US" sz="1900" dirty="0">
                <a:solidFill>
                  <a:srgbClr val="000000">
                    <a:lumMod val="85000"/>
                    <a:lumOff val="15000"/>
                  </a:srgbClr>
                </a:solidFill>
              </a:rPr>
              <a:t>”Emerging technologies control respirable dust exposures for continuous mining and roof bolting personnel.” G.V.R. Goodman, T.W. Beck, D.E. Pollock, J.F. Colinet, &amp; J.A. Organiscak</a:t>
            </a:r>
            <a:r>
              <a:rPr lang="en-US" sz="1900" dirty="0" smtClean="0">
                <a:solidFill>
                  <a:srgbClr val="000000">
                    <a:lumMod val="85000"/>
                    <a:lumOff val="15000"/>
                  </a:srgbClr>
                </a:solidFill>
              </a:rPr>
              <a:t>.</a:t>
            </a:r>
          </a:p>
          <a:p>
            <a:r>
              <a:rPr lang="en-US" sz="1900" baseline="30000" dirty="0" smtClean="0">
                <a:solidFill>
                  <a:srgbClr val="000000">
                    <a:lumMod val="85000"/>
                    <a:lumOff val="15000"/>
                  </a:srgbClr>
                </a:solidFill>
              </a:rPr>
              <a:t>7</a:t>
            </a:r>
            <a:r>
              <a:rPr lang="en-US" sz="1900" dirty="0" smtClean="0">
                <a:solidFill>
                  <a:srgbClr val="000000">
                    <a:lumMod val="85000"/>
                    <a:lumOff val="15000"/>
                  </a:srgbClr>
                </a:solidFill>
              </a:rPr>
              <a:t> </a:t>
            </a:r>
            <a:r>
              <a:rPr lang="en-US" sz="1900" dirty="0">
                <a:solidFill>
                  <a:srgbClr val="000000">
                    <a:lumMod val="85000"/>
                    <a:lumOff val="15000"/>
                  </a:srgbClr>
                </a:solidFill>
              </a:rPr>
              <a:t>“Evaluation of the wet head continuous miner to reduce respirable dust” Jeffrey M. Listak, Gerrit V.R. Goodman, Timothy W. Beck. 2010</a:t>
            </a:r>
            <a:r>
              <a:rPr lang="en-US" sz="1900" dirty="0" smtClean="0">
                <a:solidFill>
                  <a:srgbClr val="000000">
                    <a:lumMod val="85000"/>
                    <a:lumOff val="15000"/>
                  </a:srgbClr>
                </a:solidFill>
              </a:rPr>
              <a:t>.</a:t>
            </a:r>
            <a:endParaRPr lang="en-US" sz="1900"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63</a:t>
            </a:fld>
            <a:endParaRPr lang="en-US" dirty="0"/>
          </a:p>
        </p:txBody>
      </p:sp>
    </p:spTree>
    <p:extLst>
      <p:ext uri="{BB962C8B-B14F-4D97-AF65-F5344CB8AC3E}">
        <p14:creationId xmlns:p14="http://schemas.microsoft.com/office/powerpoint/2010/main" val="12407793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990600"/>
            <a:ext cx="5937755" cy="1188720"/>
          </a:xfrm>
        </p:spPr>
        <p:txBody>
          <a:bodyPr/>
          <a:lstStyle/>
          <a:p>
            <a:r>
              <a:rPr lang="en-US" dirty="0" smtClean="0"/>
              <a:t>Questions/CONTACT</a:t>
            </a:r>
            <a:endParaRPr lang="en-US" dirty="0"/>
          </a:p>
        </p:txBody>
      </p:sp>
      <p:sp>
        <p:nvSpPr>
          <p:cNvPr id="3" name="Content Placeholder 2"/>
          <p:cNvSpPr>
            <a:spLocks noGrp="1"/>
          </p:cNvSpPr>
          <p:nvPr>
            <p:ph idx="1"/>
          </p:nvPr>
        </p:nvSpPr>
        <p:spPr/>
        <p:txBody>
          <a:bodyPr>
            <a:normAutofit/>
          </a:bodyPr>
          <a:lstStyle/>
          <a:p>
            <a:pPr>
              <a:spcBef>
                <a:spcPts val="0"/>
              </a:spcBef>
            </a:pPr>
            <a:r>
              <a:rPr lang="en-US" dirty="0" smtClean="0"/>
              <a:t>Paul Huemmrich</a:t>
            </a:r>
          </a:p>
          <a:p>
            <a:pPr>
              <a:spcBef>
                <a:spcPts val="0"/>
              </a:spcBef>
            </a:pPr>
            <a:r>
              <a:rPr lang="en-US" dirty="0" smtClean="0"/>
              <a:t>412-386-6259</a:t>
            </a:r>
          </a:p>
          <a:p>
            <a:pPr>
              <a:spcBef>
                <a:spcPts val="0"/>
              </a:spcBef>
            </a:pPr>
            <a:r>
              <a:rPr lang="en-US" dirty="0" smtClean="0">
                <a:hlinkClick r:id="rId2"/>
              </a:rPr>
              <a:t>huemmrich.paul@dol.gov</a:t>
            </a:r>
            <a:endParaRPr lang="en-US" dirty="0" smtClean="0"/>
          </a:p>
          <a:p>
            <a:pPr>
              <a:spcBef>
                <a:spcPts val="0"/>
              </a:spcBef>
            </a:pPr>
            <a:endParaRPr lang="en-US" dirty="0"/>
          </a:p>
          <a:p>
            <a:pPr>
              <a:spcBef>
                <a:spcPts val="0"/>
              </a:spcBef>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64</a:t>
            </a:fld>
            <a:endParaRPr lang="en-US" dirty="0"/>
          </a:p>
        </p:txBody>
      </p:sp>
    </p:spTree>
    <p:extLst>
      <p:ext uri="{BB962C8B-B14F-4D97-AF65-F5344CB8AC3E}">
        <p14:creationId xmlns:p14="http://schemas.microsoft.com/office/powerpoint/2010/main" val="1005515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Considerations for Ventilation System Efficiency</a:t>
            </a:r>
            <a:endParaRPr lang="en-US" dirty="0"/>
          </a:p>
        </p:txBody>
      </p:sp>
      <p:sp>
        <p:nvSpPr>
          <p:cNvPr id="3" name="Content Placeholder 2"/>
          <p:cNvSpPr>
            <a:spLocks noGrp="1"/>
          </p:cNvSpPr>
          <p:nvPr>
            <p:ph idx="1"/>
          </p:nvPr>
        </p:nvSpPr>
        <p:spPr>
          <a:xfrm>
            <a:off x="1606045" y="2438400"/>
            <a:ext cx="5937755" cy="3779521"/>
          </a:xfrm>
        </p:spPr>
        <p:txBody>
          <a:bodyPr>
            <a:normAutofit/>
          </a:bodyPr>
          <a:lstStyle/>
          <a:p>
            <a:r>
              <a:rPr lang="en-US" dirty="0" smtClean="0"/>
              <a:t>The ventilation control setback distance is critical to the efficiency of the ventilation system. </a:t>
            </a:r>
          </a:p>
          <a:p>
            <a:r>
              <a:rPr lang="en-US" dirty="0" smtClean="0"/>
              <a:t>Effective face ventilation requires the air at the end of the curtain to reach the face.</a:t>
            </a:r>
          </a:p>
          <a:p>
            <a:r>
              <a:rPr lang="en-US" dirty="0">
                <a:solidFill>
                  <a:schemeClr val="tx1"/>
                </a:solidFill>
              </a:rPr>
              <a:t>O</a:t>
            </a:r>
            <a:r>
              <a:rPr lang="en-US" dirty="0" smtClean="0">
                <a:solidFill>
                  <a:schemeClr val="tx1"/>
                </a:solidFill>
              </a:rPr>
              <a:t>nly 5</a:t>
            </a:r>
            <a:r>
              <a:rPr lang="en-US" dirty="0">
                <a:solidFill>
                  <a:schemeClr val="tx1"/>
                </a:solidFill>
              </a:rPr>
              <a:t>% of the available air reaches the face with a 50 ft. </a:t>
            </a:r>
            <a:r>
              <a:rPr lang="en-US" dirty="0" smtClean="0">
                <a:solidFill>
                  <a:schemeClr val="tx1"/>
                </a:solidFill>
              </a:rPr>
              <a:t>curtain </a:t>
            </a:r>
            <a:r>
              <a:rPr lang="en-US" dirty="0">
                <a:solidFill>
                  <a:schemeClr val="tx1"/>
                </a:solidFill>
              </a:rPr>
              <a:t>setback.</a:t>
            </a:r>
            <a:r>
              <a:rPr lang="en-US" baseline="30000" dirty="0">
                <a:solidFill>
                  <a:schemeClr val="tx1"/>
                </a:solidFill>
              </a:rPr>
              <a:t>1</a:t>
            </a:r>
          </a:p>
          <a:p>
            <a:endParaRPr lang="en-US" u="sng" dirty="0" smtClean="0"/>
          </a:p>
        </p:txBody>
      </p:sp>
      <p:sp>
        <p:nvSpPr>
          <p:cNvPr id="4" name="Slide Number Placeholder 3"/>
          <p:cNvSpPr>
            <a:spLocks noGrp="1"/>
          </p:cNvSpPr>
          <p:nvPr>
            <p:ph type="sldNum" sz="quarter" idx="12"/>
          </p:nvPr>
        </p:nvSpPr>
        <p:spPr/>
        <p:txBody>
          <a:bodyPr/>
          <a:lstStyle/>
          <a:p>
            <a:pPr>
              <a:defRPr/>
            </a:pPr>
            <a:fld id="{1C64A15D-31B7-4C19-9A34-07B28B7B29C5}" type="slidenum">
              <a:rPr lang="en-US" smtClean="0"/>
              <a:pPr>
                <a:defRPr/>
              </a:pPr>
              <a:t>7</a:t>
            </a:fld>
            <a:endParaRPr lang="en-US" dirty="0"/>
          </a:p>
        </p:txBody>
      </p:sp>
    </p:spTree>
    <p:extLst>
      <p:ext uri="{BB962C8B-B14F-4D97-AF65-F5344CB8AC3E}">
        <p14:creationId xmlns:p14="http://schemas.microsoft.com/office/powerpoint/2010/main" val="2593531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Focusing on two Engineering controls Within the ventilation systems</a:t>
            </a:r>
            <a:endParaRPr lang="en-US" sz="2000" dirty="0"/>
          </a:p>
        </p:txBody>
      </p:sp>
      <p:sp>
        <p:nvSpPr>
          <p:cNvPr id="12" name="Content Placeholder 11"/>
          <p:cNvSpPr>
            <a:spLocks noGrp="1"/>
          </p:cNvSpPr>
          <p:nvPr>
            <p:ph sz="half" idx="1"/>
          </p:nvPr>
        </p:nvSpPr>
        <p:spPr/>
        <p:txBody>
          <a:bodyPr/>
          <a:lstStyle/>
          <a:p>
            <a:r>
              <a:rPr lang="en-US" sz="2800" dirty="0"/>
              <a:t>Ventilation Tubing</a:t>
            </a:r>
          </a:p>
          <a:p>
            <a:endParaRPr lang="en-US" dirty="0"/>
          </a:p>
        </p:txBody>
      </p:sp>
      <p:sp>
        <p:nvSpPr>
          <p:cNvPr id="4" name="Content Placeholder 3"/>
          <p:cNvSpPr>
            <a:spLocks noGrp="1"/>
          </p:cNvSpPr>
          <p:nvPr>
            <p:ph sz="half" idx="2"/>
          </p:nvPr>
        </p:nvSpPr>
        <p:spPr/>
        <p:txBody>
          <a:bodyPr/>
          <a:lstStyle/>
          <a:p>
            <a:r>
              <a:rPr lang="en-US" sz="2800" dirty="0" smtClean="0"/>
              <a:t>Scrubber</a:t>
            </a:r>
          </a:p>
          <a:p>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0EFE5D11-8C53-4253-B6DE-974713F25EB6}" type="slidenum">
              <a:rPr lang="en-US" smtClean="0"/>
              <a:pPr>
                <a:defRPr/>
              </a:pPr>
              <a:t>8</a:t>
            </a:fld>
            <a:endParaRPr lang="en-US" dirty="0"/>
          </a:p>
        </p:txBody>
      </p:sp>
    </p:spTree>
    <p:extLst>
      <p:ext uri="{BB962C8B-B14F-4D97-AF65-F5344CB8AC3E}">
        <p14:creationId xmlns:p14="http://schemas.microsoft.com/office/powerpoint/2010/main" val="1227481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Ventilation Tubing </a:t>
            </a:r>
            <a:endParaRPr lang="en-US" dirty="0"/>
          </a:p>
        </p:txBody>
      </p:sp>
      <p:sp>
        <p:nvSpPr>
          <p:cNvPr id="3" name="Content Placeholder 2"/>
          <p:cNvSpPr>
            <a:spLocks noGrp="1"/>
          </p:cNvSpPr>
          <p:nvPr>
            <p:ph sz="half" idx="1"/>
          </p:nvPr>
        </p:nvSpPr>
        <p:spPr/>
        <p:txBody>
          <a:bodyPr>
            <a:normAutofit/>
          </a:bodyPr>
          <a:lstStyle/>
          <a:p>
            <a:r>
              <a:rPr lang="en-US" sz="2800" dirty="0" smtClean="0"/>
              <a:t>Blowing tubing</a:t>
            </a:r>
            <a:endParaRPr lang="en-US" sz="2800" dirty="0"/>
          </a:p>
        </p:txBody>
      </p:sp>
      <p:sp>
        <p:nvSpPr>
          <p:cNvPr id="4" name="Content Placeholder 3"/>
          <p:cNvSpPr>
            <a:spLocks noGrp="1"/>
          </p:cNvSpPr>
          <p:nvPr>
            <p:ph sz="half" idx="2"/>
          </p:nvPr>
        </p:nvSpPr>
        <p:spPr/>
        <p:txBody>
          <a:bodyPr>
            <a:normAutofit/>
          </a:bodyPr>
          <a:lstStyle/>
          <a:p>
            <a:r>
              <a:rPr lang="en-US" sz="2800" dirty="0" smtClean="0"/>
              <a:t>Exhaust tubing</a:t>
            </a:r>
            <a:endParaRPr lang="en-US" sz="2800" dirty="0"/>
          </a:p>
        </p:txBody>
      </p:sp>
      <p:sp>
        <p:nvSpPr>
          <p:cNvPr id="5" name="Slide Number Placeholder 4"/>
          <p:cNvSpPr>
            <a:spLocks noGrp="1"/>
          </p:cNvSpPr>
          <p:nvPr>
            <p:ph type="sldNum" sz="quarter" idx="12"/>
          </p:nvPr>
        </p:nvSpPr>
        <p:spPr/>
        <p:txBody>
          <a:bodyPr/>
          <a:lstStyle/>
          <a:p>
            <a:pPr>
              <a:defRPr/>
            </a:pPr>
            <a:fld id="{0EFE5D11-8C53-4253-B6DE-974713F25EB6}" type="slidenum">
              <a:rPr lang="en-US" smtClean="0"/>
              <a:pPr>
                <a:defRPr/>
              </a:pPr>
              <a:t>9</a:t>
            </a:fld>
            <a:endParaRPr lang="en-US" dirty="0"/>
          </a:p>
        </p:txBody>
      </p:sp>
    </p:spTree>
    <p:extLst>
      <p:ext uri="{BB962C8B-B14F-4D97-AF65-F5344CB8AC3E}">
        <p14:creationId xmlns:p14="http://schemas.microsoft.com/office/powerpoint/2010/main" val="468916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8" ma:contentTypeDescription="Create a new document." ma:contentTypeScope="" ma:versionID="3936905a4ca34051c3c91d2eecb11167">
  <xsd:schema xmlns:xsd="http://www.w3.org/2001/XMLSchema" xmlns:xs="http://www.w3.org/2001/XMLSchema" xmlns:p="http://schemas.microsoft.com/office/2006/metadata/properties" xmlns:ns3="2a1ba486-ff2f-4459-80ac-1ab5aa17f82f" targetNamespace="http://schemas.microsoft.com/office/2006/metadata/properties" ma:root="true" ma:fieldsID="d1cb51c43dd5f082e408b49bb6b5ef04" ns3:_="">
    <xsd:import namespace="2a1ba486-ff2f-4459-80ac-1ab5aa17f82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46396A-1F69-482E-9C13-829699B7E3F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a1ba486-ff2f-4459-80ac-1ab5aa17f82f"/>
    <ds:schemaRef ds:uri="http://www.w3.org/XML/1998/namespace"/>
    <ds:schemaRef ds:uri="http://purl.org/dc/dcmitype/"/>
  </ds:schemaRefs>
</ds:datastoreItem>
</file>

<file path=customXml/itemProps2.xml><?xml version="1.0" encoding="utf-8"?>
<ds:datastoreItem xmlns:ds="http://schemas.openxmlformats.org/officeDocument/2006/customXml" ds:itemID="{B467BDFA-8D78-4942-BC43-4479E4D35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3EFE4C-1AC6-4545-92DB-E68265976B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TM10001115[[fn=Parcel]]</Template>
  <TotalTime>11587</TotalTime>
  <Words>3561</Words>
  <Application>Microsoft Office PowerPoint</Application>
  <PresentationFormat>On-screen Show (4:3)</PresentationFormat>
  <Paragraphs>589</Paragraphs>
  <Slides>64</Slides>
  <Notes>34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Gill Sans MT</vt:lpstr>
      <vt:lpstr>Parcel</vt:lpstr>
      <vt:lpstr>Contemplating DUST and Methane Control</vt:lpstr>
      <vt:lpstr>Some Important Considerations before we get started</vt:lpstr>
      <vt:lpstr>The three objectives of this presentation</vt:lpstr>
      <vt:lpstr>Using Ventilation Systems to Control Dust and Methane</vt:lpstr>
      <vt:lpstr>Blowing Ventilation</vt:lpstr>
      <vt:lpstr>Exhaust Ventilation</vt:lpstr>
      <vt:lpstr>Important Considerations for Ventilation System Efficiency</vt:lpstr>
      <vt:lpstr>Focusing on two Engineering controls Within the ventilation systems</vt:lpstr>
      <vt:lpstr>Ventilation Tubing </vt:lpstr>
      <vt:lpstr>USING Blowing Tubing to Control Dust and Methane</vt:lpstr>
      <vt:lpstr>USING Exhaust Tubing To Control Dust and Methane</vt:lpstr>
      <vt:lpstr> Important Considerations For ventilation tubing Efficiency</vt:lpstr>
      <vt:lpstr>Using Scrubbers to Control Dust and Methane</vt:lpstr>
      <vt:lpstr>Background Information on Scrubbers</vt:lpstr>
      <vt:lpstr>Scrubber Operation</vt:lpstr>
      <vt:lpstr>THE Impact of ScrubberS on Dust and Methane Control</vt:lpstr>
      <vt:lpstr>The impact of the Filter on Dust and methane control</vt:lpstr>
      <vt:lpstr>The impact of the Filter on Dust and methane control</vt:lpstr>
      <vt:lpstr>Important Considerations for Filter Efficiency</vt:lpstr>
      <vt:lpstr>Important Considerations For Scrubber Efficiency</vt:lpstr>
      <vt:lpstr>Important Considerations For Scrubber Efficiency (cont.)</vt:lpstr>
      <vt:lpstr>Important Considerations FOR Operator Positioning</vt:lpstr>
      <vt:lpstr>Using Water Sprays to Control Dust and Methane</vt:lpstr>
      <vt:lpstr>THE Impact of water sprays on dust CONTROL</vt:lpstr>
      <vt:lpstr>Water spray parameters</vt:lpstr>
      <vt:lpstr>Water sprays for suppression</vt:lpstr>
      <vt:lpstr>Full Cone Spray</vt:lpstr>
      <vt:lpstr>Flat Fan Spray</vt:lpstr>
      <vt:lpstr>Solid Stream Spray</vt:lpstr>
      <vt:lpstr>Water sprays for Capture</vt:lpstr>
      <vt:lpstr>ATOMIZING Water Spray</vt:lpstr>
      <vt:lpstr>Water sprays for redirection</vt:lpstr>
      <vt:lpstr>Hollow Cone Spray</vt:lpstr>
      <vt:lpstr>Flat Fan Spray</vt:lpstr>
      <vt:lpstr>THE Impact of Water Sprays on Methane Control</vt:lpstr>
      <vt:lpstr>Research Study Comparing Different Water Spray5 </vt:lpstr>
      <vt:lpstr> A Water Spray Designed to Induce Airflow</vt:lpstr>
      <vt:lpstr>THE IMPACT of Venturi Sprays on Methane Control</vt:lpstr>
      <vt:lpstr>USING Water Spray Systems To Control Dust and Methane</vt:lpstr>
      <vt:lpstr>Water Spray Systems On a Continuous Mining Machine</vt:lpstr>
      <vt:lpstr>arrangement to CONTROL dust </vt:lpstr>
      <vt:lpstr>Conventional Spray System</vt:lpstr>
      <vt:lpstr>Background Information on Conventional Spray Systems</vt:lpstr>
      <vt:lpstr>Important Considerations for Conventional Spray Systems</vt:lpstr>
      <vt:lpstr>arrangement to Control methane </vt:lpstr>
      <vt:lpstr>Spray Fan System</vt:lpstr>
      <vt:lpstr>Spray Fan System  (Extended Cut)</vt:lpstr>
      <vt:lpstr>A Different Location of Water Sprays Designed to Improve Dust Control</vt:lpstr>
      <vt:lpstr>WET Head Operation</vt:lpstr>
      <vt:lpstr>THE IMPACT of the WET Head On Dust Control</vt:lpstr>
      <vt:lpstr>Using ISOLATION TO CONTROL Dust</vt:lpstr>
      <vt:lpstr>USING Cabs, Booths, and Air Canopy Curtains To CONTROL DUST</vt:lpstr>
      <vt:lpstr>The Impact of Cabs, Booths, and Canopy Air Curtains ON DUST CONTROL</vt:lpstr>
      <vt:lpstr>Canopy Air Curtain for Roof Bolters6</vt:lpstr>
      <vt:lpstr>Important Considerations For Cabs, Booths, and Canopy Air Curtain Efficiency</vt:lpstr>
      <vt:lpstr>Disadvantages of Cabs, Booths, And Canopy Air Curtains </vt:lpstr>
      <vt:lpstr>DUST and METHANE CONTROL Recap</vt:lpstr>
      <vt:lpstr>DUST and METHANE CONTROL Recap</vt:lpstr>
      <vt:lpstr>New Challenges For Dust and Methane Control</vt:lpstr>
      <vt:lpstr>Challenges to Dust and Methane Control With the Entry Driver Continuous Mining Machine</vt:lpstr>
      <vt:lpstr>Challenges TO Dust and Methane Control with the ENTRY DRIVER Continuous Mining Machine</vt:lpstr>
      <vt:lpstr>Summary</vt:lpstr>
      <vt:lpstr>References</vt:lpstr>
      <vt:lpstr>Questions/CONTACT</vt:lpstr>
    </vt:vector>
  </TitlesOfParts>
  <Company>DOL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Ventilation Specialist Re-Training</dc:title>
  <dc:creator>Gaetano J. Iannacchione</dc:creator>
  <cp:lastModifiedBy>Huemmrich, Paul - MSHA</cp:lastModifiedBy>
  <cp:revision>692</cp:revision>
  <cp:lastPrinted>2018-03-19T16:11:01Z</cp:lastPrinted>
  <dcterms:created xsi:type="dcterms:W3CDTF">2018-02-23T17:47:09Z</dcterms:created>
  <dcterms:modified xsi:type="dcterms:W3CDTF">2020-10-21T13:19:32Z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0x0101007669111648CCE841868FE85E89B9B60A</vt:lpwstr>
  </property>
</Properties>
</file>